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9"/>
  </p:notesMasterIdLst>
  <p:sldIdLst>
    <p:sldId id="878" r:id="rId2"/>
    <p:sldId id="879" r:id="rId3"/>
    <p:sldId id="834" r:id="rId4"/>
    <p:sldId id="877" r:id="rId5"/>
    <p:sldId id="836" r:id="rId6"/>
    <p:sldId id="847" r:id="rId7"/>
    <p:sldId id="87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5E6EB"/>
    <a:srgbClr val="FFDDFF"/>
    <a:srgbClr val="FFFFC9"/>
    <a:srgbClr val="FFD100"/>
    <a:srgbClr val="FFEECD"/>
    <a:srgbClr val="003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83" autoAdjust="0"/>
    <p:restoredTop sz="96010" autoAdjust="0"/>
  </p:normalViewPr>
  <p:slideViewPr>
    <p:cSldViewPr snapToGrid="0">
      <p:cViewPr varScale="1">
        <p:scale>
          <a:sx n="92" d="100"/>
          <a:sy n="92" d="100"/>
        </p:scale>
        <p:origin x="96" y="90"/>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76" d="100"/>
          <a:sy n="76" d="100"/>
        </p:scale>
        <p:origin x="332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C79E8-D08B-43E5-8BD1-7985E3DBFCFE}" type="datetimeFigureOut">
              <a:rPr lang="en-US" smtClean="0"/>
              <a:t>8/28/2025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C9C74C-F8CD-455E-9F6B-C60F825F9F3F}" type="slidenum">
              <a:rPr lang="en-US" smtClean="0"/>
              <a:t>‹#›</a:t>
            </a:fld>
            <a:endParaRPr lang="en-US"/>
          </a:p>
        </p:txBody>
      </p:sp>
    </p:spTree>
    <p:extLst>
      <p:ext uri="{BB962C8B-B14F-4D97-AF65-F5344CB8AC3E}">
        <p14:creationId xmlns:p14="http://schemas.microsoft.com/office/powerpoint/2010/main" val="4128768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F8D1-0912-01B7-9E8A-CC357C7D2A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EE5E83-6A69-DBA2-C96E-46DCC7655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51FFD0-1751-776C-2D8A-9963406E27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68E5C2-5A7A-F048-F252-CEDF29692D16}"/>
              </a:ext>
            </a:extLst>
          </p:cNvPr>
          <p:cNvSpPr>
            <a:spLocks noGrp="1"/>
          </p:cNvSpPr>
          <p:nvPr>
            <p:ph type="sldNum" sz="quarter" idx="5"/>
          </p:nvPr>
        </p:nvSpPr>
        <p:spPr/>
        <p:txBody>
          <a:bodyPr/>
          <a:lstStyle/>
          <a:p>
            <a:fld id="{C9C9C74C-F8CD-455E-9F6B-C60F825F9F3F}" type="slidenum">
              <a:rPr lang="en-US" smtClean="0"/>
              <a:t>1</a:t>
            </a:fld>
            <a:endParaRPr lang="en-US"/>
          </a:p>
        </p:txBody>
      </p:sp>
    </p:spTree>
    <p:extLst>
      <p:ext uri="{BB962C8B-B14F-4D97-AF65-F5344CB8AC3E}">
        <p14:creationId xmlns:p14="http://schemas.microsoft.com/office/powerpoint/2010/main" val="3850289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81CAE-9A28-7A15-7E1E-508EBFC589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BE2E85-C7DA-0C05-3071-464DA5389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0915F-44C0-D49F-B202-BB6EEFE44F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326BD0-54F7-0743-6EC0-7660F7D5EACF}"/>
              </a:ext>
            </a:extLst>
          </p:cNvPr>
          <p:cNvSpPr>
            <a:spLocks noGrp="1"/>
          </p:cNvSpPr>
          <p:nvPr>
            <p:ph type="sldNum" sz="quarter" idx="5"/>
          </p:nvPr>
        </p:nvSpPr>
        <p:spPr/>
        <p:txBody>
          <a:bodyPr/>
          <a:lstStyle/>
          <a:p>
            <a:fld id="{C9C9C74C-F8CD-455E-9F6B-C60F825F9F3F}" type="slidenum">
              <a:rPr lang="en-US" smtClean="0"/>
              <a:t>2</a:t>
            </a:fld>
            <a:endParaRPr lang="en-US"/>
          </a:p>
        </p:txBody>
      </p:sp>
    </p:spTree>
    <p:extLst>
      <p:ext uri="{BB962C8B-B14F-4D97-AF65-F5344CB8AC3E}">
        <p14:creationId xmlns:p14="http://schemas.microsoft.com/office/powerpoint/2010/main" val="2186821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C9C9C74C-F8CD-455E-9F6B-C60F825F9F3F}" type="slidenum">
              <a:rPr lang="en-US" smtClean="0"/>
              <a:t>3</a:t>
            </a:fld>
            <a:endParaRPr lang="en-US"/>
          </a:p>
        </p:txBody>
      </p:sp>
      <p:sp>
        <p:nvSpPr>
          <p:cNvPr id="6" name="Notes Placeholder 5">
            <a:extLst>
              <a:ext uri="{FF2B5EF4-FFF2-40B4-BE49-F238E27FC236}">
                <a16:creationId xmlns:a16="http://schemas.microsoft.com/office/drawing/2014/main" id="{BC380D9C-C09E-34CD-C4D9-4B4D3368323A}"/>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50566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3DBD5-67BE-6110-11C8-FC5862E612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37601-6C0B-2A10-B993-77FB7D8925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AA250C-EA5B-43E8-124D-9262DFE76E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D77B-090B-2563-1685-96F313A9DECD}"/>
              </a:ext>
            </a:extLst>
          </p:cNvPr>
          <p:cNvSpPr>
            <a:spLocks noGrp="1"/>
          </p:cNvSpPr>
          <p:nvPr>
            <p:ph type="sldNum" sz="quarter" idx="5"/>
          </p:nvPr>
        </p:nvSpPr>
        <p:spPr/>
        <p:txBody>
          <a:bodyPr/>
          <a:lstStyle/>
          <a:p>
            <a:fld id="{C9C9C74C-F8CD-455E-9F6B-C60F825F9F3F}" type="slidenum">
              <a:rPr lang="en-US" smtClean="0"/>
              <a:t>4</a:t>
            </a:fld>
            <a:endParaRPr lang="en-US"/>
          </a:p>
        </p:txBody>
      </p:sp>
    </p:spTree>
    <p:extLst>
      <p:ext uri="{BB962C8B-B14F-4D97-AF65-F5344CB8AC3E}">
        <p14:creationId xmlns:p14="http://schemas.microsoft.com/office/powerpoint/2010/main" val="251597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C9C74C-F8CD-455E-9F6B-C60F825F9F3F}" type="slidenum">
              <a:rPr lang="en-US" smtClean="0"/>
              <a:t>5</a:t>
            </a:fld>
            <a:endParaRPr lang="en-US"/>
          </a:p>
        </p:txBody>
      </p:sp>
    </p:spTree>
    <p:extLst>
      <p:ext uri="{BB962C8B-B14F-4D97-AF65-F5344CB8AC3E}">
        <p14:creationId xmlns:p14="http://schemas.microsoft.com/office/powerpoint/2010/main" val="1578293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C50BD-B2A1-DBBC-E639-D193470DC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0DC0C1-1B02-6AA5-4672-1E00DF38C276}"/>
              </a:ext>
            </a:extLst>
          </p:cNvPr>
          <p:cNvSpPr>
            <a:spLocks noGrp="1" noRot="1" noChangeAspect="1"/>
          </p:cNvSpPr>
          <p:nvPr>
            <p:ph type="sldImg"/>
          </p:nvPr>
        </p:nvSpPr>
        <p:spPr/>
      </p:sp>
      <p:sp>
        <p:nvSpPr>
          <p:cNvPr id="4" name="Slide Number Placeholder 3">
            <a:extLst>
              <a:ext uri="{FF2B5EF4-FFF2-40B4-BE49-F238E27FC236}">
                <a16:creationId xmlns:a16="http://schemas.microsoft.com/office/drawing/2014/main" id="{A2A6B3F7-A729-DCFF-6B5E-8E0EFB605771}"/>
              </a:ext>
            </a:extLst>
          </p:cNvPr>
          <p:cNvSpPr>
            <a:spLocks noGrp="1"/>
          </p:cNvSpPr>
          <p:nvPr>
            <p:ph type="sldNum" sz="quarter" idx="5"/>
          </p:nvPr>
        </p:nvSpPr>
        <p:spPr/>
        <p:txBody>
          <a:bodyPr/>
          <a:lstStyle/>
          <a:p>
            <a:fld id="{C9C9C74C-F8CD-455E-9F6B-C60F825F9F3F}" type="slidenum">
              <a:rPr lang="en-US" smtClean="0"/>
              <a:t>6</a:t>
            </a:fld>
            <a:endParaRPr lang="en-US"/>
          </a:p>
        </p:txBody>
      </p:sp>
      <p:sp>
        <p:nvSpPr>
          <p:cNvPr id="6" name="Notes Placeholder 5">
            <a:extLst>
              <a:ext uri="{FF2B5EF4-FFF2-40B4-BE49-F238E27FC236}">
                <a16:creationId xmlns:a16="http://schemas.microsoft.com/office/drawing/2014/main" id="{173198EB-9A39-153B-0ADD-060E53C5C89C}"/>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660372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E1BFF-0CFC-D968-6064-FB3B79F0E5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2B13AB-3B3D-87DF-106F-8661B8027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B42F8E-A217-F054-0A2B-58B86920CB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7419B7-C78F-5459-4B18-F7FF6D710267}"/>
              </a:ext>
            </a:extLst>
          </p:cNvPr>
          <p:cNvSpPr>
            <a:spLocks noGrp="1"/>
          </p:cNvSpPr>
          <p:nvPr>
            <p:ph type="sldNum" sz="quarter" idx="5"/>
          </p:nvPr>
        </p:nvSpPr>
        <p:spPr/>
        <p:txBody>
          <a:bodyPr/>
          <a:lstStyle/>
          <a:p>
            <a:fld id="{C9C9C74C-F8CD-455E-9F6B-C60F825F9F3F}" type="slidenum">
              <a:rPr lang="en-US" smtClean="0"/>
              <a:t>7</a:t>
            </a:fld>
            <a:endParaRPr lang="en-US"/>
          </a:p>
        </p:txBody>
      </p:sp>
    </p:spTree>
    <p:extLst>
      <p:ext uri="{BB962C8B-B14F-4D97-AF65-F5344CB8AC3E}">
        <p14:creationId xmlns:p14="http://schemas.microsoft.com/office/powerpoint/2010/main" val="4049262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95D6D3-4C62-4CFD-8D89-9808DF85305B}" type="slidenum">
              <a:rPr lang="en-US" smtClean="0"/>
              <a:t>‹#›</a:t>
            </a:fld>
            <a:endParaRPr lang="en-US"/>
          </a:p>
        </p:txBody>
      </p:sp>
    </p:spTree>
    <p:extLst>
      <p:ext uri="{BB962C8B-B14F-4D97-AF65-F5344CB8AC3E}">
        <p14:creationId xmlns:p14="http://schemas.microsoft.com/office/powerpoint/2010/main" val="2990700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95D6D3-4C62-4CFD-8D89-9808DF85305B}" type="slidenum">
              <a:rPr lang="en-US" smtClean="0"/>
              <a:t>‹#›</a:t>
            </a:fld>
            <a:endParaRPr lang="en-US"/>
          </a:p>
        </p:txBody>
      </p:sp>
    </p:spTree>
    <p:extLst>
      <p:ext uri="{BB962C8B-B14F-4D97-AF65-F5344CB8AC3E}">
        <p14:creationId xmlns:p14="http://schemas.microsoft.com/office/powerpoint/2010/main" val="191058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95D6D3-4C62-4CFD-8D89-9808DF85305B}" type="slidenum">
              <a:rPr lang="en-US" smtClean="0"/>
              <a:t>‹#›</a:t>
            </a:fld>
            <a:endParaRPr lang="en-US"/>
          </a:p>
        </p:txBody>
      </p:sp>
    </p:spTree>
    <p:extLst>
      <p:ext uri="{BB962C8B-B14F-4D97-AF65-F5344CB8AC3E}">
        <p14:creationId xmlns:p14="http://schemas.microsoft.com/office/powerpoint/2010/main" val="367726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195D6D3-4C62-4CFD-8D89-9808DF85305B}" type="slidenum">
              <a:rPr lang="en-US" smtClean="0"/>
              <a:t>‹#›</a:t>
            </a:fld>
            <a:endParaRPr lang="en-US"/>
          </a:p>
        </p:txBody>
      </p:sp>
    </p:spTree>
    <p:extLst>
      <p:ext uri="{BB962C8B-B14F-4D97-AF65-F5344CB8AC3E}">
        <p14:creationId xmlns:p14="http://schemas.microsoft.com/office/powerpoint/2010/main" val="105952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4810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1640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604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8516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03993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4993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7053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5D6D3-4C62-4CFD-8D89-9808DF85305B}" type="slidenum">
              <a:rPr lang="en-US" smtClean="0"/>
              <a:t>‹#›</a:t>
            </a:fld>
            <a:endParaRPr lang="en-US"/>
          </a:p>
        </p:txBody>
      </p:sp>
    </p:spTree>
    <p:extLst>
      <p:ext uri="{BB962C8B-B14F-4D97-AF65-F5344CB8AC3E}">
        <p14:creationId xmlns:p14="http://schemas.microsoft.com/office/powerpoint/2010/main" val="365961677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hyperlink" Target="https://www.protocols.io/file-manager/4721C7C0503A11F0A0EB0A58A9FEAC02" TargetMode="External"/><Relationship Id="rId3" Type="http://schemas.openxmlformats.org/officeDocument/2006/relationships/image" Target="../media/image25.png"/><Relationship Id="rId7" Type="http://schemas.openxmlformats.org/officeDocument/2006/relationships/hyperlink" Target="https://www.protocols.io/file-manager/8B623DDF76D711F0B9270A58A9FEAC0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protocols.io/file-manager/B616203B527B11F0AFC60A58A9FEAC02" TargetMode="Externa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192A5-BD63-9494-DB1A-BBDA815F85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514B55F5-D2C9-D773-994E-72535C94ECC2}"/>
              </a:ext>
            </a:extLst>
          </p:cNvPr>
          <p:cNvSpPr txBox="1"/>
          <p:nvPr/>
        </p:nvSpPr>
        <p:spPr>
          <a:xfrm>
            <a:off x="4200019" y="79236"/>
            <a:ext cx="3840090" cy="461665"/>
          </a:xfrm>
          <a:prstGeom prst="rect">
            <a:avLst/>
          </a:prstGeom>
          <a:noFill/>
        </p:spPr>
        <p:txBody>
          <a:bodyPr wrap="none" rtlCol="0">
            <a:spAutoFit/>
          </a:bodyPr>
          <a:lstStyle/>
          <a:p>
            <a:r>
              <a:rPr lang="en-US" sz="2400" dirty="0"/>
              <a:t>TraCe-bMPS Letters of Intent</a:t>
            </a:r>
          </a:p>
        </p:txBody>
      </p:sp>
      <p:pic>
        <p:nvPicPr>
          <p:cNvPr id="3" name="Image" descr="Image">
            <a:extLst>
              <a:ext uri="{FF2B5EF4-FFF2-40B4-BE49-F238E27FC236}">
                <a16:creationId xmlns:a16="http://schemas.microsoft.com/office/drawing/2014/main" id="{A1627250-15C3-2191-063A-BC6C785485F2}"/>
              </a:ext>
            </a:extLst>
          </p:cNvPr>
          <p:cNvPicPr>
            <a:picLocks noChangeAspect="1"/>
          </p:cNvPicPr>
          <p:nvPr/>
        </p:nvPicPr>
        <p:blipFill>
          <a:blip r:embed="rId3"/>
          <a:srcRect l="4223" r="27124" b="78477"/>
          <a:stretch/>
        </p:blipFill>
        <p:spPr>
          <a:xfrm>
            <a:off x="1360967" y="950764"/>
            <a:ext cx="6889899" cy="1271441"/>
          </a:xfrm>
          <a:prstGeom prst="rect">
            <a:avLst/>
          </a:prstGeom>
          <a:ln w="12700">
            <a:miter lim="400000"/>
          </a:ln>
        </p:spPr>
      </p:pic>
      <p:grpSp>
        <p:nvGrpSpPr>
          <p:cNvPr id="7" name="Group 6">
            <a:extLst>
              <a:ext uri="{FF2B5EF4-FFF2-40B4-BE49-F238E27FC236}">
                <a16:creationId xmlns:a16="http://schemas.microsoft.com/office/drawing/2014/main" id="{17E84AE5-9197-168E-DEA7-D49B796F76BE}"/>
              </a:ext>
            </a:extLst>
          </p:cNvPr>
          <p:cNvGrpSpPr/>
          <p:nvPr/>
        </p:nvGrpSpPr>
        <p:grpSpPr>
          <a:xfrm>
            <a:off x="933544" y="950764"/>
            <a:ext cx="10035897" cy="5907236"/>
            <a:chOff x="933544" y="950764"/>
            <a:chExt cx="10035897" cy="5907236"/>
          </a:xfrm>
        </p:grpSpPr>
        <p:pic>
          <p:nvPicPr>
            <p:cNvPr id="2" name="Image" descr="Image">
              <a:extLst>
                <a:ext uri="{FF2B5EF4-FFF2-40B4-BE49-F238E27FC236}">
                  <a16:creationId xmlns:a16="http://schemas.microsoft.com/office/drawing/2014/main" id="{3778663C-4462-DC40-027B-776E5502EA24}"/>
                </a:ext>
              </a:extLst>
            </p:cNvPr>
            <p:cNvPicPr>
              <a:picLocks noChangeAspect="1"/>
            </p:cNvPicPr>
            <p:nvPr/>
          </p:nvPicPr>
          <p:blipFill>
            <a:blip r:embed="rId3"/>
            <a:stretch>
              <a:fillRect/>
            </a:stretch>
          </p:blipFill>
          <p:spPr>
            <a:xfrm>
              <a:off x="933544" y="950764"/>
              <a:ext cx="10035897" cy="5907236"/>
            </a:xfrm>
            <a:prstGeom prst="rect">
              <a:avLst/>
            </a:prstGeom>
            <a:ln w="12700">
              <a:miter lim="400000"/>
            </a:ln>
          </p:spPr>
        </p:pic>
        <p:pic>
          <p:nvPicPr>
            <p:cNvPr id="6" name="Picture 5">
              <a:extLst>
                <a:ext uri="{FF2B5EF4-FFF2-40B4-BE49-F238E27FC236}">
                  <a16:creationId xmlns:a16="http://schemas.microsoft.com/office/drawing/2014/main" id="{02AA5672-3D80-D6ED-A99D-C2C775EA72E1}"/>
                </a:ext>
              </a:extLst>
            </p:cNvPr>
            <p:cNvPicPr>
              <a:picLocks noChangeAspect="1"/>
            </p:cNvPicPr>
            <p:nvPr/>
          </p:nvPicPr>
          <p:blipFill>
            <a:blip r:embed="rId4"/>
            <a:stretch>
              <a:fillRect/>
            </a:stretch>
          </p:blipFill>
          <p:spPr>
            <a:xfrm>
              <a:off x="10017552" y="1647825"/>
              <a:ext cx="283735" cy="834009"/>
            </a:xfrm>
            <a:prstGeom prst="rect">
              <a:avLst/>
            </a:prstGeom>
          </p:spPr>
        </p:pic>
      </p:grpSp>
    </p:spTree>
    <p:extLst>
      <p:ext uri="{BB962C8B-B14F-4D97-AF65-F5344CB8AC3E}">
        <p14:creationId xmlns:p14="http://schemas.microsoft.com/office/powerpoint/2010/main" val="15179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079C0-0330-6F73-79D1-49BE32EBFE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AE9D5DC-CBBC-48CB-2FF4-BDF56C7B4B62}"/>
              </a:ext>
            </a:extLst>
          </p:cNvPr>
          <p:cNvSpPr txBox="1"/>
          <p:nvPr/>
        </p:nvSpPr>
        <p:spPr>
          <a:xfrm>
            <a:off x="4200019" y="79236"/>
            <a:ext cx="3840090" cy="461665"/>
          </a:xfrm>
          <a:prstGeom prst="rect">
            <a:avLst/>
          </a:prstGeom>
          <a:noFill/>
        </p:spPr>
        <p:txBody>
          <a:bodyPr wrap="none" rtlCol="0">
            <a:spAutoFit/>
          </a:bodyPr>
          <a:lstStyle/>
          <a:p>
            <a:r>
              <a:rPr lang="en-US" sz="2400" dirty="0"/>
              <a:t>TraCe-bMPS Letters of Intent</a:t>
            </a:r>
          </a:p>
        </p:txBody>
      </p:sp>
      <p:pic>
        <p:nvPicPr>
          <p:cNvPr id="3" name="Image" descr="Image">
            <a:extLst>
              <a:ext uri="{FF2B5EF4-FFF2-40B4-BE49-F238E27FC236}">
                <a16:creationId xmlns:a16="http://schemas.microsoft.com/office/drawing/2014/main" id="{4BC23CB4-18DD-E3E2-F2F4-F24AC4137256}"/>
              </a:ext>
            </a:extLst>
          </p:cNvPr>
          <p:cNvPicPr>
            <a:picLocks noChangeAspect="1"/>
          </p:cNvPicPr>
          <p:nvPr/>
        </p:nvPicPr>
        <p:blipFill>
          <a:blip r:embed="rId3"/>
          <a:srcRect l="4223" r="27124" b="81191"/>
          <a:stretch/>
        </p:blipFill>
        <p:spPr>
          <a:xfrm>
            <a:off x="723013" y="759378"/>
            <a:ext cx="9597920" cy="1547887"/>
          </a:xfrm>
          <a:prstGeom prst="rect">
            <a:avLst/>
          </a:prstGeom>
          <a:ln w="12700">
            <a:miter lim="400000"/>
          </a:ln>
        </p:spPr>
      </p:pic>
      <p:sp>
        <p:nvSpPr>
          <p:cNvPr id="5" name="Rectangle: Rounded Corners 4">
            <a:extLst>
              <a:ext uri="{FF2B5EF4-FFF2-40B4-BE49-F238E27FC236}">
                <a16:creationId xmlns:a16="http://schemas.microsoft.com/office/drawing/2014/main" id="{4CABC9A9-2B5C-430E-B699-0EA80BBC7676}"/>
              </a:ext>
            </a:extLst>
          </p:cNvPr>
          <p:cNvSpPr/>
          <p:nvPr/>
        </p:nvSpPr>
        <p:spPr>
          <a:xfrm>
            <a:off x="3051544" y="3278351"/>
            <a:ext cx="1515139" cy="308345"/>
          </a:xfrm>
          <a:prstGeom prst="round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µSiM - </a:t>
            </a:r>
            <a:r>
              <a:rPr lang="en-US" dirty="0" err="1">
                <a:solidFill>
                  <a:schemeClr val="tx1"/>
                </a:solidFill>
              </a:rPr>
              <a:t>hMoC</a:t>
            </a:r>
            <a:endParaRPr lang="en-US" dirty="0">
              <a:solidFill>
                <a:schemeClr val="tx1"/>
              </a:solidFill>
            </a:endParaRPr>
          </a:p>
        </p:txBody>
      </p:sp>
      <p:sp>
        <p:nvSpPr>
          <p:cNvPr id="6" name="Rectangle: Rounded Corners 5">
            <a:extLst>
              <a:ext uri="{FF2B5EF4-FFF2-40B4-BE49-F238E27FC236}">
                <a16:creationId xmlns:a16="http://schemas.microsoft.com/office/drawing/2014/main" id="{CA0BECC6-6D47-765F-459E-F50ECAF9FE18}"/>
              </a:ext>
            </a:extLst>
          </p:cNvPr>
          <p:cNvSpPr/>
          <p:nvPr/>
        </p:nvSpPr>
        <p:spPr>
          <a:xfrm>
            <a:off x="2652822" y="4225082"/>
            <a:ext cx="1913861" cy="30834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µSiM-CRS-ICANS</a:t>
            </a:r>
          </a:p>
        </p:txBody>
      </p:sp>
      <p:pic>
        <p:nvPicPr>
          <p:cNvPr id="1026" name="Picture 2" descr="Green circle with green tick. Flat OK sticker icon. Green check mark icon. Tick symbol in green color Green circle with green tick. Flat OK sticker icon. Green check mark icon. Tick symbol in green color green check mark stock illustrations">
            <a:extLst>
              <a:ext uri="{FF2B5EF4-FFF2-40B4-BE49-F238E27FC236}">
                <a16:creationId xmlns:a16="http://schemas.microsoft.com/office/drawing/2014/main" id="{667FB50E-D400-6AFB-15C6-902C781AEF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73" t="14706" r="9199" b="14159"/>
          <a:stretch/>
        </p:blipFill>
        <p:spPr bwMode="auto">
          <a:xfrm>
            <a:off x="3498111" y="2354261"/>
            <a:ext cx="350875" cy="34296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reen circle with green tick. Flat OK sticker icon. Green check mark icon. Tick symbol in green color Green circle with green tick. Flat OK sticker icon. Green check mark icon. Tick symbol in green color green check mark stock illustrations">
            <a:extLst>
              <a:ext uri="{FF2B5EF4-FFF2-40B4-BE49-F238E27FC236}">
                <a16:creationId xmlns:a16="http://schemas.microsoft.com/office/drawing/2014/main" id="{0A16BB3E-2A7E-EFE4-19CF-6377DBE0E6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73" t="14706" r="9199" b="14159"/>
          <a:stretch/>
        </p:blipFill>
        <p:spPr bwMode="auto">
          <a:xfrm>
            <a:off x="10119268" y="2797847"/>
            <a:ext cx="350875" cy="34296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d cross mark, NO sign on transparent background 43041904 PNG">
            <a:extLst>
              <a:ext uri="{FF2B5EF4-FFF2-40B4-BE49-F238E27FC236}">
                <a16:creationId xmlns:a16="http://schemas.microsoft.com/office/drawing/2014/main" id="{4CE5A4B0-383A-EA78-641F-20B6D64983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7480" y="2744218"/>
            <a:ext cx="361506" cy="3615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Green circle with green tick. Flat OK sticker icon. Green check mark icon. Tick symbol in green color Green circle with green tick. Flat OK sticker icon. Green check mark icon. Tick symbol in green color green check mark stock illustrations">
            <a:extLst>
              <a:ext uri="{FF2B5EF4-FFF2-40B4-BE49-F238E27FC236}">
                <a16:creationId xmlns:a16="http://schemas.microsoft.com/office/drawing/2014/main" id="{AD2F4194-B5E8-D63E-8BD5-73D4E6C59A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73" t="14706" r="9199" b="14159"/>
          <a:stretch/>
        </p:blipFill>
        <p:spPr bwMode="auto">
          <a:xfrm>
            <a:off x="3859617" y="2344989"/>
            <a:ext cx="350875" cy="34296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Red cross mark, NO sign on transparent background 43041904 PNG">
            <a:extLst>
              <a:ext uri="{FF2B5EF4-FFF2-40B4-BE49-F238E27FC236}">
                <a16:creationId xmlns:a16="http://schemas.microsoft.com/office/drawing/2014/main" id="{2B8958D1-985C-8A2A-6B89-E37EBC81F4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8986" y="2745579"/>
            <a:ext cx="361506" cy="36150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Green circle with green tick. Flat OK sticker icon. Green check mark icon. Tick symbol in green color Green circle with green tick. Flat OK sticker icon. Green check mark icon. Tick symbol in green color green check mark stock illustrations">
            <a:extLst>
              <a:ext uri="{FF2B5EF4-FFF2-40B4-BE49-F238E27FC236}">
                <a16:creationId xmlns:a16="http://schemas.microsoft.com/office/drawing/2014/main" id="{B360263F-89EB-E405-C970-7ECB0EA418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73" t="14706" r="9199" b="14159"/>
          <a:stretch/>
        </p:blipFill>
        <p:spPr bwMode="auto">
          <a:xfrm>
            <a:off x="4221123" y="2344989"/>
            <a:ext cx="350875" cy="3429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Red cross mark, NO sign on transparent background 43041904 PNG">
            <a:extLst>
              <a:ext uri="{FF2B5EF4-FFF2-40B4-BE49-F238E27FC236}">
                <a16:creationId xmlns:a16="http://schemas.microsoft.com/office/drawing/2014/main" id="{61DCB993-C787-3F6B-A138-1270491C1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1123" y="2746358"/>
            <a:ext cx="361506" cy="36150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Red cross mark, NO sign on transparent background 43041904 PNG">
            <a:extLst>
              <a:ext uri="{FF2B5EF4-FFF2-40B4-BE49-F238E27FC236}">
                <a16:creationId xmlns:a16="http://schemas.microsoft.com/office/drawing/2014/main" id="{6A165B3F-644D-B6F7-86C1-74F9A98F53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19268" y="3241748"/>
            <a:ext cx="361506" cy="36150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vy blue checkmark icon - Free navy blue check mark icons">
            <a:extLst>
              <a:ext uri="{FF2B5EF4-FFF2-40B4-BE49-F238E27FC236}">
                <a16:creationId xmlns:a16="http://schemas.microsoft.com/office/drawing/2014/main" id="{9DC1AE3B-42B6-C0FD-4149-90F0071E4B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1608" y="3273543"/>
            <a:ext cx="267033" cy="2670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Navy blue checkmark icon - Free navy blue check mark icons">
            <a:extLst>
              <a:ext uri="{FF2B5EF4-FFF2-40B4-BE49-F238E27FC236}">
                <a16:creationId xmlns:a16="http://schemas.microsoft.com/office/drawing/2014/main" id="{77682F21-A818-F8D3-B2C2-258206F43E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1608" y="4266394"/>
            <a:ext cx="267033" cy="26703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reen circle with green tick. Flat OK sticker icon. Green check mark icon. Tick symbol in green color Green circle with green tick. Flat OK sticker icon. Green check mark icon. Tick symbol in green color green check mark stock illustrations">
            <a:extLst>
              <a:ext uri="{FF2B5EF4-FFF2-40B4-BE49-F238E27FC236}">
                <a16:creationId xmlns:a16="http://schemas.microsoft.com/office/drawing/2014/main" id="{679A8490-008F-D95D-7CDA-35C1E49FD7DB}"/>
              </a:ext>
            </a:extLst>
          </p:cNvPr>
          <p:cNvPicPr>
            <a:picLocks noChangeAspect="1" noChangeArrowheads="1"/>
          </p:cNvPicPr>
          <p:nvPr/>
        </p:nvPicPr>
        <p:blipFill rotWithShape="1">
          <a:blip r:embed="rId4">
            <a:alphaModFix amt="28000"/>
            <a:extLst>
              <a:ext uri="{28A0092B-C50C-407E-A947-70E740481C1C}">
                <a14:useLocalDpi xmlns:a14="http://schemas.microsoft.com/office/drawing/2010/main" val="0"/>
              </a:ext>
            </a:extLst>
          </a:blip>
          <a:srcRect l="9673" t="14706" r="9199" b="14159"/>
          <a:stretch/>
        </p:blipFill>
        <p:spPr bwMode="auto">
          <a:xfrm>
            <a:off x="5231222" y="3600950"/>
            <a:ext cx="350875" cy="34296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Navy blue checkmark icon - Free navy blue check mark icons">
            <a:extLst>
              <a:ext uri="{FF2B5EF4-FFF2-40B4-BE49-F238E27FC236}">
                <a16:creationId xmlns:a16="http://schemas.microsoft.com/office/drawing/2014/main" id="{277FD31E-4F16-3D47-3F3A-F798D3202E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61188" y="3742423"/>
            <a:ext cx="267033" cy="267033"/>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E0C29CE-A14F-F1D5-0733-D3112F42F7D3}"/>
              </a:ext>
            </a:extLst>
          </p:cNvPr>
          <p:cNvSpPr txBox="1"/>
          <p:nvPr/>
        </p:nvSpPr>
        <p:spPr>
          <a:xfrm>
            <a:off x="10502050" y="2784661"/>
            <a:ext cx="1282980" cy="369332"/>
          </a:xfrm>
          <a:prstGeom prst="rect">
            <a:avLst/>
          </a:prstGeom>
          <a:noFill/>
        </p:spPr>
        <p:txBody>
          <a:bodyPr wrap="none" rtlCol="0">
            <a:spAutoFit/>
          </a:bodyPr>
          <a:lstStyle/>
          <a:p>
            <a:r>
              <a:rPr lang="en-US" dirty="0"/>
              <a:t>Sent to FDA</a:t>
            </a:r>
          </a:p>
        </p:txBody>
      </p:sp>
      <p:sp>
        <p:nvSpPr>
          <p:cNvPr id="20" name="TextBox 19">
            <a:extLst>
              <a:ext uri="{FF2B5EF4-FFF2-40B4-BE49-F238E27FC236}">
                <a16:creationId xmlns:a16="http://schemas.microsoft.com/office/drawing/2014/main" id="{B392E447-187E-AC1F-C544-D06A44DF91FE}"/>
              </a:ext>
            </a:extLst>
          </p:cNvPr>
          <p:cNvSpPr txBox="1"/>
          <p:nvPr/>
        </p:nvSpPr>
        <p:spPr>
          <a:xfrm>
            <a:off x="10502050" y="3241748"/>
            <a:ext cx="1689950" cy="369332"/>
          </a:xfrm>
          <a:prstGeom prst="rect">
            <a:avLst/>
          </a:prstGeom>
          <a:noFill/>
        </p:spPr>
        <p:txBody>
          <a:bodyPr wrap="none" rtlCol="0">
            <a:spAutoFit/>
          </a:bodyPr>
          <a:lstStyle/>
          <a:p>
            <a:r>
              <a:rPr lang="en-US" dirty="0"/>
              <a:t>Reply from FDA</a:t>
            </a:r>
          </a:p>
        </p:txBody>
      </p:sp>
      <p:sp>
        <p:nvSpPr>
          <p:cNvPr id="21" name="TextBox 20">
            <a:extLst>
              <a:ext uri="{FF2B5EF4-FFF2-40B4-BE49-F238E27FC236}">
                <a16:creationId xmlns:a16="http://schemas.microsoft.com/office/drawing/2014/main" id="{D47A8974-D938-58A9-4F42-1A1ADAB16D87}"/>
              </a:ext>
            </a:extLst>
          </p:cNvPr>
          <p:cNvSpPr txBox="1"/>
          <p:nvPr/>
        </p:nvSpPr>
        <p:spPr>
          <a:xfrm>
            <a:off x="10522694" y="3691273"/>
            <a:ext cx="1519775" cy="369332"/>
          </a:xfrm>
          <a:prstGeom prst="rect">
            <a:avLst/>
          </a:prstGeom>
          <a:noFill/>
        </p:spPr>
        <p:txBody>
          <a:bodyPr wrap="none" rtlCol="0">
            <a:spAutoFit/>
          </a:bodyPr>
          <a:lstStyle/>
          <a:p>
            <a:r>
              <a:rPr lang="en-US" dirty="0"/>
              <a:t>Sent to C-Path</a:t>
            </a:r>
          </a:p>
        </p:txBody>
      </p:sp>
      <p:sp>
        <p:nvSpPr>
          <p:cNvPr id="23" name="Rectangle: Rounded Corners 22">
            <a:extLst>
              <a:ext uri="{FF2B5EF4-FFF2-40B4-BE49-F238E27FC236}">
                <a16:creationId xmlns:a16="http://schemas.microsoft.com/office/drawing/2014/main" id="{867B35D0-6174-7271-460F-AC76B3F5914A}"/>
              </a:ext>
            </a:extLst>
          </p:cNvPr>
          <p:cNvSpPr/>
          <p:nvPr/>
        </p:nvSpPr>
        <p:spPr>
          <a:xfrm>
            <a:off x="2642186" y="5305562"/>
            <a:ext cx="1913861" cy="541911"/>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µSiM-CRS-ICANS</a:t>
            </a:r>
          </a:p>
          <a:p>
            <a:pPr algn="ctr"/>
            <a:r>
              <a:rPr lang="en-US" dirty="0"/>
              <a:t>Patient Strat. COU</a:t>
            </a:r>
          </a:p>
        </p:txBody>
      </p:sp>
      <p:pic>
        <p:nvPicPr>
          <p:cNvPr id="24" name="Picture 2" descr="Green circle with green tick. Flat OK sticker icon. Green check mark icon. Tick symbol in green color Green circle with green tick. Flat OK sticker icon. Green check mark icon. Tick symbol in green color green check mark stock illustrations">
            <a:extLst>
              <a:ext uri="{FF2B5EF4-FFF2-40B4-BE49-F238E27FC236}">
                <a16:creationId xmlns:a16="http://schemas.microsoft.com/office/drawing/2014/main" id="{0A80F761-9C50-7CB9-2334-F0B478E15175}"/>
              </a:ext>
            </a:extLst>
          </p:cNvPr>
          <p:cNvPicPr>
            <a:picLocks noChangeAspect="1" noChangeArrowheads="1"/>
          </p:cNvPicPr>
          <p:nvPr/>
        </p:nvPicPr>
        <p:blipFill rotWithShape="1">
          <a:blip r:embed="rId4">
            <a:alphaModFix amt="28000"/>
            <a:extLst>
              <a:ext uri="{28A0092B-C50C-407E-A947-70E740481C1C}">
                <a14:useLocalDpi xmlns:a14="http://schemas.microsoft.com/office/drawing/2010/main" val="0"/>
              </a:ext>
            </a:extLst>
          </a:blip>
          <a:srcRect l="9673" t="14706" r="9199" b="14159"/>
          <a:stretch/>
        </p:blipFill>
        <p:spPr bwMode="auto">
          <a:xfrm>
            <a:off x="5225905" y="4655612"/>
            <a:ext cx="350875" cy="34296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Green circle with green tick. Flat OK sticker icon. Green check mark icon. Tick symbol in green color Green circle with green tick. Flat OK sticker icon. Green check mark icon. Tick symbol in green color green check mark stock illustrations">
            <a:extLst>
              <a:ext uri="{FF2B5EF4-FFF2-40B4-BE49-F238E27FC236}">
                <a16:creationId xmlns:a16="http://schemas.microsoft.com/office/drawing/2014/main" id="{3512FA8E-2AB4-51FB-5066-4124ED11FFDB}"/>
              </a:ext>
            </a:extLst>
          </p:cNvPr>
          <p:cNvPicPr>
            <a:picLocks noChangeAspect="1" noChangeArrowheads="1"/>
          </p:cNvPicPr>
          <p:nvPr/>
        </p:nvPicPr>
        <p:blipFill rotWithShape="1">
          <a:blip r:embed="rId4">
            <a:alphaModFix amt="28000"/>
            <a:extLst>
              <a:ext uri="{28A0092B-C50C-407E-A947-70E740481C1C}">
                <a14:useLocalDpi xmlns:a14="http://schemas.microsoft.com/office/drawing/2010/main" val="0"/>
              </a:ext>
            </a:extLst>
          </a:blip>
          <a:srcRect l="9673" t="14706" r="9199" b="14159"/>
          <a:stretch/>
        </p:blipFill>
        <p:spPr bwMode="auto">
          <a:xfrm>
            <a:off x="5235508" y="5675992"/>
            <a:ext cx="350875" cy="34296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Navy blue checkmark icon - Free navy blue check mark icons">
            <a:extLst>
              <a:ext uri="{FF2B5EF4-FFF2-40B4-BE49-F238E27FC236}">
                <a16:creationId xmlns:a16="http://schemas.microsoft.com/office/drawing/2014/main" id="{24A676D5-3A34-C234-5A32-C98EE534A95E}"/>
              </a:ext>
            </a:extLst>
          </p:cNvPr>
          <p:cNvPicPr>
            <a:picLocks noChangeAspect="1" noChangeArrowheads="1"/>
          </p:cNvPicPr>
          <p:nvPr/>
        </p:nvPicPr>
        <p:blipFill>
          <a:blip r:embed="rId6">
            <a:alphaModFix amt="28000"/>
            <a:extLst>
              <a:ext uri="{28A0092B-C50C-407E-A947-70E740481C1C}">
                <a14:useLocalDpi xmlns:a14="http://schemas.microsoft.com/office/drawing/2010/main" val="0"/>
              </a:ext>
            </a:extLst>
          </a:blip>
          <a:srcRect/>
          <a:stretch>
            <a:fillRect/>
          </a:stretch>
        </p:blipFill>
        <p:spPr bwMode="auto">
          <a:xfrm>
            <a:off x="5273144" y="5295911"/>
            <a:ext cx="267033" cy="2806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CA7316D-17A4-E24F-FF57-D2CB5AF16B8B}"/>
              </a:ext>
            </a:extLst>
          </p:cNvPr>
          <p:cNvPicPr>
            <a:picLocks noChangeAspect="1"/>
          </p:cNvPicPr>
          <p:nvPr/>
        </p:nvPicPr>
        <p:blipFill>
          <a:blip r:embed="rId7"/>
          <a:stretch>
            <a:fillRect/>
          </a:stretch>
        </p:blipFill>
        <p:spPr>
          <a:xfrm>
            <a:off x="1411089" y="3205199"/>
            <a:ext cx="8258175" cy="2247900"/>
          </a:xfrm>
          <a:prstGeom prst="rect">
            <a:avLst/>
          </a:prstGeom>
          <a:ln>
            <a:solidFill>
              <a:schemeClr val="accent1"/>
            </a:solidFill>
          </a:ln>
        </p:spPr>
      </p:pic>
    </p:spTree>
    <p:extLst>
      <p:ext uri="{BB962C8B-B14F-4D97-AF65-F5344CB8AC3E}">
        <p14:creationId xmlns:p14="http://schemas.microsoft.com/office/powerpoint/2010/main" val="157155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1E5306-3D2F-5CA1-89A6-ADC89AFEB33F}"/>
              </a:ext>
            </a:extLst>
          </p:cNvPr>
          <p:cNvSpPr txBox="1"/>
          <p:nvPr/>
        </p:nvSpPr>
        <p:spPr>
          <a:xfrm>
            <a:off x="2588245" y="148899"/>
            <a:ext cx="7015510" cy="461665"/>
          </a:xfrm>
          <a:prstGeom prst="rect">
            <a:avLst/>
          </a:prstGeom>
          <a:noFill/>
        </p:spPr>
        <p:txBody>
          <a:bodyPr wrap="none" rtlCol="0">
            <a:spAutoFit/>
          </a:bodyPr>
          <a:lstStyle/>
          <a:p>
            <a:r>
              <a:rPr lang="en-US" sz="2400" dirty="0"/>
              <a:t>TraCe-bMPS Letters of Intent – Under review at C-Path</a:t>
            </a:r>
          </a:p>
        </p:txBody>
      </p:sp>
      <p:pic>
        <p:nvPicPr>
          <p:cNvPr id="13" name="Picture 12">
            <a:extLst>
              <a:ext uri="{FF2B5EF4-FFF2-40B4-BE49-F238E27FC236}">
                <a16:creationId xmlns:a16="http://schemas.microsoft.com/office/drawing/2014/main" id="{54B9DB98-5B88-1890-EDD8-3FFB7465CA2C}"/>
              </a:ext>
            </a:extLst>
          </p:cNvPr>
          <p:cNvPicPr>
            <a:picLocks noChangeAspect="1"/>
          </p:cNvPicPr>
          <p:nvPr/>
        </p:nvPicPr>
        <p:blipFill>
          <a:blip r:embed="rId3"/>
          <a:stretch>
            <a:fillRect/>
          </a:stretch>
        </p:blipFill>
        <p:spPr>
          <a:xfrm>
            <a:off x="5944101" y="750193"/>
            <a:ext cx="6091269" cy="5996258"/>
          </a:xfrm>
          <a:prstGeom prst="rect">
            <a:avLst/>
          </a:prstGeom>
          <a:ln>
            <a:solidFill>
              <a:schemeClr val="accent1"/>
            </a:solidFill>
          </a:ln>
        </p:spPr>
      </p:pic>
      <p:pic>
        <p:nvPicPr>
          <p:cNvPr id="15" name="Picture 14">
            <a:extLst>
              <a:ext uri="{FF2B5EF4-FFF2-40B4-BE49-F238E27FC236}">
                <a16:creationId xmlns:a16="http://schemas.microsoft.com/office/drawing/2014/main" id="{2ADB136A-8E28-2598-8B78-D362DD33C495}"/>
              </a:ext>
            </a:extLst>
          </p:cNvPr>
          <p:cNvPicPr>
            <a:picLocks noChangeAspect="1"/>
          </p:cNvPicPr>
          <p:nvPr/>
        </p:nvPicPr>
        <p:blipFill>
          <a:blip r:embed="rId4"/>
          <a:stretch>
            <a:fillRect/>
          </a:stretch>
        </p:blipFill>
        <p:spPr>
          <a:xfrm>
            <a:off x="165276" y="750193"/>
            <a:ext cx="5594797" cy="6028571"/>
          </a:xfrm>
          <a:prstGeom prst="rect">
            <a:avLst/>
          </a:prstGeom>
          <a:ln>
            <a:solidFill>
              <a:schemeClr val="accent1"/>
            </a:solidFill>
          </a:ln>
        </p:spPr>
      </p:pic>
      <p:pic>
        <p:nvPicPr>
          <p:cNvPr id="17" name="Picture 16">
            <a:extLst>
              <a:ext uri="{FF2B5EF4-FFF2-40B4-BE49-F238E27FC236}">
                <a16:creationId xmlns:a16="http://schemas.microsoft.com/office/drawing/2014/main" id="{E4B3C2BA-578B-9BE8-37BC-1F159FE78BD8}"/>
              </a:ext>
            </a:extLst>
          </p:cNvPr>
          <p:cNvPicPr>
            <a:picLocks noChangeAspect="1"/>
          </p:cNvPicPr>
          <p:nvPr/>
        </p:nvPicPr>
        <p:blipFill>
          <a:blip r:embed="rId5"/>
          <a:stretch>
            <a:fillRect/>
          </a:stretch>
        </p:blipFill>
        <p:spPr>
          <a:xfrm>
            <a:off x="6120064" y="3646343"/>
            <a:ext cx="5716518" cy="1912251"/>
          </a:xfrm>
          <a:prstGeom prst="rect">
            <a:avLst/>
          </a:prstGeom>
          <a:ln w="57150">
            <a:solidFill>
              <a:schemeClr val="accent1"/>
            </a:solidFill>
          </a:ln>
        </p:spPr>
      </p:pic>
      <p:pic>
        <p:nvPicPr>
          <p:cNvPr id="19" name="Picture 18">
            <a:extLst>
              <a:ext uri="{FF2B5EF4-FFF2-40B4-BE49-F238E27FC236}">
                <a16:creationId xmlns:a16="http://schemas.microsoft.com/office/drawing/2014/main" id="{4A0E4F63-5616-1759-AE35-21CF03918A21}"/>
              </a:ext>
            </a:extLst>
          </p:cNvPr>
          <p:cNvPicPr>
            <a:picLocks noChangeAspect="1"/>
          </p:cNvPicPr>
          <p:nvPr/>
        </p:nvPicPr>
        <p:blipFill>
          <a:blip r:embed="rId6"/>
          <a:stretch>
            <a:fillRect/>
          </a:stretch>
        </p:blipFill>
        <p:spPr>
          <a:xfrm>
            <a:off x="343769" y="3574152"/>
            <a:ext cx="5259888" cy="2044596"/>
          </a:xfrm>
          <a:prstGeom prst="rect">
            <a:avLst/>
          </a:prstGeom>
          <a:ln w="57150">
            <a:solidFill>
              <a:schemeClr val="accent1"/>
            </a:solidFill>
          </a:ln>
        </p:spPr>
      </p:pic>
      <p:pic>
        <p:nvPicPr>
          <p:cNvPr id="20" name="Picture 4">
            <a:extLst>
              <a:ext uri="{FF2B5EF4-FFF2-40B4-BE49-F238E27FC236}">
                <a16:creationId xmlns:a16="http://schemas.microsoft.com/office/drawing/2014/main" id="{F01BF008-AAC9-8453-9919-881DEC319D3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6242"/>
          <a:stretch/>
        </p:blipFill>
        <p:spPr bwMode="auto">
          <a:xfrm>
            <a:off x="10599186" y="93496"/>
            <a:ext cx="1360204" cy="57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11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E1B94-3DFB-659E-9644-BC5FC8CAD8DD}"/>
            </a:ext>
          </a:extLst>
        </p:cNvPr>
        <p:cNvGrpSpPr/>
        <p:nvPr/>
      </p:nvGrpSpPr>
      <p:grpSpPr>
        <a:xfrm>
          <a:off x="0" y="0"/>
          <a:ext cx="0" cy="0"/>
          <a:chOff x="0" y="0"/>
          <a:chExt cx="0" cy="0"/>
        </a:xfrm>
      </p:grpSpPr>
      <p:pic>
        <p:nvPicPr>
          <p:cNvPr id="3" name="Picture 2" descr="A transparent device with two tubes&#10;&#10;AI-generated content may be incorrect.">
            <a:extLst>
              <a:ext uri="{FF2B5EF4-FFF2-40B4-BE49-F238E27FC236}">
                <a16:creationId xmlns:a16="http://schemas.microsoft.com/office/drawing/2014/main" id="{81E23A3E-8CE7-F778-8D7C-1F79B5F79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8" y="89649"/>
            <a:ext cx="769052" cy="632246"/>
          </a:xfrm>
          <a:prstGeom prst="rect">
            <a:avLst/>
          </a:prstGeom>
        </p:spPr>
      </p:pic>
      <p:sp>
        <p:nvSpPr>
          <p:cNvPr id="4" name="TextBox 3">
            <a:extLst>
              <a:ext uri="{FF2B5EF4-FFF2-40B4-BE49-F238E27FC236}">
                <a16:creationId xmlns:a16="http://schemas.microsoft.com/office/drawing/2014/main" id="{94602145-8ACB-0143-E269-78CA74CACA5A}"/>
              </a:ext>
            </a:extLst>
          </p:cNvPr>
          <p:cNvSpPr txBox="1"/>
          <p:nvPr/>
        </p:nvSpPr>
        <p:spPr>
          <a:xfrm>
            <a:off x="1111040" y="123598"/>
            <a:ext cx="1076685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Vascular Barrier with Apical Flow (VBAF) Quality System – Metadata Collection Forms</a:t>
            </a:r>
          </a:p>
        </p:txBody>
      </p:sp>
      <p:pic>
        <p:nvPicPr>
          <p:cNvPr id="13" name="Picture 12">
            <a:extLst>
              <a:ext uri="{FF2B5EF4-FFF2-40B4-BE49-F238E27FC236}">
                <a16:creationId xmlns:a16="http://schemas.microsoft.com/office/drawing/2014/main" id="{F10E813F-610E-D11B-29E3-BE89BD4B190E}"/>
              </a:ext>
            </a:extLst>
          </p:cNvPr>
          <p:cNvPicPr>
            <a:picLocks noChangeAspect="1"/>
          </p:cNvPicPr>
          <p:nvPr/>
        </p:nvPicPr>
        <p:blipFill>
          <a:blip r:embed="rId4"/>
          <a:srcRect r="43508"/>
          <a:stretch/>
        </p:blipFill>
        <p:spPr>
          <a:xfrm>
            <a:off x="0" y="846141"/>
            <a:ext cx="11761430" cy="2582859"/>
          </a:xfrm>
          <a:prstGeom prst="rect">
            <a:avLst/>
          </a:prstGeom>
        </p:spPr>
      </p:pic>
      <p:pic>
        <p:nvPicPr>
          <p:cNvPr id="5" name="Picture 4">
            <a:extLst>
              <a:ext uri="{FF2B5EF4-FFF2-40B4-BE49-F238E27FC236}">
                <a16:creationId xmlns:a16="http://schemas.microsoft.com/office/drawing/2014/main" id="{AA80644B-0154-797C-3C97-2F7F523C3771}"/>
              </a:ext>
            </a:extLst>
          </p:cNvPr>
          <p:cNvPicPr>
            <a:picLocks noChangeAspect="1"/>
          </p:cNvPicPr>
          <p:nvPr/>
        </p:nvPicPr>
        <p:blipFill>
          <a:blip r:embed="rId4"/>
          <a:srcRect l="56149"/>
          <a:stretch/>
        </p:blipFill>
        <p:spPr>
          <a:xfrm>
            <a:off x="3062303" y="3689878"/>
            <a:ext cx="9129697" cy="2582859"/>
          </a:xfrm>
          <a:prstGeom prst="rect">
            <a:avLst/>
          </a:prstGeom>
        </p:spPr>
      </p:pic>
    </p:spTree>
    <p:extLst>
      <p:ext uri="{BB962C8B-B14F-4D97-AF65-F5344CB8AC3E}">
        <p14:creationId xmlns:p14="http://schemas.microsoft.com/office/powerpoint/2010/main" val="402595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C1F3-3A2E-6E3D-B6CB-2D8F7B199ED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8E55184-4D7A-C775-14B0-E24FF69583A2}"/>
              </a:ext>
            </a:extLst>
          </p:cNvPr>
          <p:cNvPicPr>
            <a:picLocks noChangeAspect="1"/>
          </p:cNvPicPr>
          <p:nvPr/>
        </p:nvPicPr>
        <p:blipFill>
          <a:blip r:embed="rId3"/>
          <a:srcRect t="15373"/>
          <a:stretch/>
        </p:blipFill>
        <p:spPr>
          <a:xfrm>
            <a:off x="1" y="721895"/>
            <a:ext cx="7949184" cy="3790266"/>
          </a:xfrm>
          <a:prstGeom prst="rect">
            <a:avLst/>
          </a:prstGeom>
        </p:spPr>
      </p:pic>
      <p:pic>
        <p:nvPicPr>
          <p:cNvPr id="4" name="Picture 3">
            <a:extLst>
              <a:ext uri="{FF2B5EF4-FFF2-40B4-BE49-F238E27FC236}">
                <a16:creationId xmlns:a16="http://schemas.microsoft.com/office/drawing/2014/main" id="{63F9F8C2-A1EF-FF53-9B19-35AEEDC65C85}"/>
              </a:ext>
            </a:extLst>
          </p:cNvPr>
          <p:cNvPicPr>
            <a:picLocks noChangeAspect="1"/>
          </p:cNvPicPr>
          <p:nvPr/>
        </p:nvPicPr>
        <p:blipFill>
          <a:blip r:embed="rId4"/>
          <a:stretch>
            <a:fillRect/>
          </a:stretch>
        </p:blipFill>
        <p:spPr>
          <a:xfrm>
            <a:off x="4511040" y="2543232"/>
            <a:ext cx="7680960" cy="4314768"/>
          </a:xfrm>
          <a:prstGeom prst="rect">
            <a:avLst/>
          </a:prstGeom>
        </p:spPr>
      </p:pic>
      <p:pic>
        <p:nvPicPr>
          <p:cNvPr id="7" name="Picture 6">
            <a:extLst>
              <a:ext uri="{FF2B5EF4-FFF2-40B4-BE49-F238E27FC236}">
                <a16:creationId xmlns:a16="http://schemas.microsoft.com/office/drawing/2014/main" id="{3F876A05-F3A4-A8EF-4EE1-DBBDA4A3183F}"/>
              </a:ext>
            </a:extLst>
          </p:cNvPr>
          <p:cNvPicPr>
            <a:picLocks noChangeAspect="1"/>
          </p:cNvPicPr>
          <p:nvPr/>
        </p:nvPicPr>
        <p:blipFill>
          <a:blip r:embed="rId5"/>
          <a:stretch>
            <a:fillRect/>
          </a:stretch>
        </p:blipFill>
        <p:spPr>
          <a:xfrm>
            <a:off x="8557345" y="156881"/>
            <a:ext cx="3438559" cy="2368674"/>
          </a:xfrm>
          <a:prstGeom prst="rect">
            <a:avLst/>
          </a:prstGeom>
          <a:ln w="38100">
            <a:solidFill>
              <a:srgbClr val="FF0000"/>
            </a:solidFill>
          </a:ln>
        </p:spPr>
      </p:pic>
      <p:pic>
        <p:nvPicPr>
          <p:cNvPr id="9" name="Picture 8" descr="A transparent device with two tubes&#10;&#10;AI-generated content may be incorrect.">
            <a:extLst>
              <a:ext uri="{FF2B5EF4-FFF2-40B4-BE49-F238E27FC236}">
                <a16:creationId xmlns:a16="http://schemas.microsoft.com/office/drawing/2014/main" id="{3EE9AF88-B0B0-4918-E50D-B41BEA2614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88" y="89649"/>
            <a:ext cx="769052" cy="632246"/>
          </a:xfrm>
          <a:prstGeom prst="rect">
            <a:avLst/>
          </a:prstGeom>
        </p:spPr>
      </p:pic>
      <p:sp>
        <p:nvSpPr>
          <p:cNvPr id="10" name="TextBox 9">
            <a:extLst>
              <a:ext uri="{FF2B5EF4-FFF2-40B4-BE49-F238E27FC236}">
                <a16:creationId xmlns:a16="http://schemas.microsoft.com/office/drawing/2014/main" id="{ADDC5AEC-3E4F-3CFC-13FB-7507AE8882F8}"/>
              </a:ext>
            </a:extLst>
          </p:cNvPr>
          <p:cNvSpPr txBox="1"/>
          <p:nvPr/>
        </p:nvSpPr>
        <p:spPr>
          <a:xfrm>
            <a:off x="1111040" y="123598"/>
            <a:ext cx="710431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Vascular Barrier with Apical Flow (VBAF) Quality System</a:t>
            </a:r>
          </a:p>
        </p:txBody>
      </p:sp>
      <p:sp>
        <p:nvSpPr>
          <p:cNvPr id="11" name="Arrow: Right 10">
            <a:extLst>
              <a:ext uri="{FF2B5EF4-FFF2-40B4-BE49-F238E27FC236}">
                <a16:creationId xmlns:a16="http://schemas.microsoft.com/office/drawing/2014/main" id="{AD3F6910-D53D-1EAD-A274-2443413A04C5}"/>
              </a:ext>
            </a:extLst>
          </p:cNvPr>
          <p:cNvSpPr/>
          <p:nvPr/>
        </p:nvSpPr>
        <p:spPr>
          <a:xfrm>
            <a:off x="8095037" y="336885"/>
            <a:ext cx="341988" cy="108284"/>
          </a:xfrm>
          <a:prstGeom prst="rightArrow">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FF108C1-C85B-289A-5292-F37041F9D121}"/>
              </a:ext>
            </a:extLst>
          </p:cNvPr>
          <p:cNvSpPr txBox="1"/>
          <p:nvPr/>
        </p:nvSpPr>
        <p:spPr>
          <a:xfrm>
            <a:off x="726514" y="4961873"/>
            <a:ext cx="2542106" cy="1015663"/>
          </a:xfrm>
          <a:prstGeom prst="rect">
            <a:avLst/>
          </a:prstGeom>
          <a:noFill/>
        </p:spPr>
        <p:txBody>
          <a:bodyPr wrap="none" rtlCol="0">
            <a:spAutoFit/>
          </a:bodyPr>
          <a:lstStyle/>
          <a:p>
            <a:r>
              <a:rPr lang="en-US" sz="2000" dirty="0"/>
              <a:t>Reproducibility Testing</a:t>
            </a:r>
          </a:p>
          <a:p>
            <a:pPr marL="568325" lvl="1" indent="-342900">
              <a:buFont typeface="Wingdings" panose="05000000000000000000" pitchFamily="2" charset="2"/>
              <a:buChar char="ü"/>
            </a:pPr>
            <a:r>
              <a:rPr lang="en-US" sz="2000" dirty="0"/>
              <a:t>Internal</a:t>
            </a:r>
          </a:p>
          <a:p>
            <a:pPr marL="569913" lvl="2"/>
            <a:r>
              <a:rPr lang="en-US" sz="2000" dirty="0"/>
              <a:t>External @ RIT</a:t>
            </a:r>
          </a:p>
        </p:txBody>
      </p:sp>
      <p:pic>
        <p:nvPicPr>
          <p:cNvPr id="13" name="Picture 12">
            <a:extLst>
              <a:ext uri="{FF2B5EF4-FFF2-40B4-BE49-F238E27FC236}">
                <a16:creationId xmlns:a16="http://schemas.microsoft.com/office/drawing/2014/main" id="{D0FA1CC2-7262-3C13-D517-05338201456B}"/>
              </a:ext>
            </a:extLst>
          </p:cNvPr>
          <p:cNvPicPr>
            <a:picLocks noChangeAspect="1"/>
          </p:cNvPicPr>
          <p:nvPr/>
        </p:nvPicPr>
        <p:blipFill>
          <a:blip r:embed="rId7"/>
          <a:stretch>
            <a:fillRect/>
          </a:stretch>
        </p:blipFill>
        <p:spPr>
          <a:xfrm>
            <a:off x="8508121" y="146670"/>
            <a:ext cx="3632357" cy="2368673"/>
          </a:xfrm>
          <a:prstGeom prst="rect">
            <a:avLst/>
          </a:prstGeom>
          <a:ln w="38100">
            <a:solidFill>
              <a:srgbClr val="FF0000"/>
            </a:solidFill>
          </a:ln>
        </p:spPr>
      </p:pic>
    </p:spTree>
    <p:extLst>
      <p:ext uri="{BB962C8B-B14F-4D97-AF65-F5344CB8AC3E}">
        <p14:creationId xmlns:p14="http://schemas.microsoft.com/office/powerpoint/2010/main" val="227954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9E33D-FAC0-32D7-1D58-E2EDE926C71A}"/>
            </a:ext>
          </a:extLst>
        </p:cNvPr>
        <p:cNvGrpSpPr/>
        <p:nvPr/>
      </p:nvGrpSpPr>
      <p:grpSpPr>
        <a:xfrm>
          <a:off x="0" y="0"/>
          <a:ext cx="0" cy="0"/>
          <a:chOff x="0" y="0"/>
          <a:chExt cx="0" cy="0"/>
        </a:xfrm>
      </p:grpSpPr>
      <p:pic>
        <p:nvPicPr>
          <p:cNvPr id="3" name="Picture 2" descr="A transparent device with two tubes&#10;&#10;AI-generated content may be incorrect.">
            <a:extLst>
              <a:ext uri="{FF2B5EF4-FFF2-40B4-BE49-F238E27FC236}">
                <a16:creationId xmlns:a16="http://schemas.microsoft.com/office/drawing/2014/main" id="{27A6BE3B-5F90-E14A-4221-B80C3BD68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8" y="89649"/>
            <a:ext cx="769052" cy="632246"/>
          </a:xfrm>
          <a:prstGeom prst="rect">
            <a:avLst/>
          </a:prstGeom>
        </p:spPr>
      </p:pic>
      <p:sp>
        <p:nvSpPr>
          <p:cNvPr id="4" name="TextBox 3">
            <a:extLst>
              <a:ext uri="{FF2B5EF4-FFF2-40B4-BE49-F238E27FC236}">
                <a16:creationId xmlns:a16="http://schemas.microsoft.com/office/drawing/2014/main" id="{417BD35A-0B61-F29C-7E1D-CC341EA5FB8E}"/>
              </a:ext>
            </a:extLst>
          </p:cNvPr>
          <p:cNvSpPr txBox="1"/>
          <p:nvPr/>
        </p:nvSpPr>
        <p:spPr>
          <a:xfrm>
            <a:off x="1111040" y="123598"/>
            <a:ext cx="7104317"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Vascular Barrier with Apical Flow (VBAF) Quality System</a:t>
            </a:r>
          </a:p>
        </p:txBody>
      </p:sp>
      <p:sp>
        <p:nvSpPr>
          <p:cNvPr id="15" name="TextBox 14">
            <a:extLst>
              <a:ext uri="{FF2B5EF4-FFF2-40B4-BE49-F238E27FC236}">
                <a16:creationId xmlns:a16="http://schemas.microsoft.com/office/drawing/2014/main" id="{12A6406B-4B1F-602C-5EFB-E190B14F8A70}"/>
              </a:ext>
            </a:extLst>
          </p:cNvPr>
          <p:cNvSpPr txBox="1"/>
          <p:nvPr/>
        </p:nvSpPr>
        <p:spPr>
          <a:xfrm>
            <a:off x="726514" y="4961872"/>
            <a:ext cx="2635593" cy="1015663"/>
          </a:xfrm>
          <a:prstGeom prst="rect">
            <a:avLst/>
          </a:prstGeom>
          <a:noFill/>
        </p:spPr>
        <p:txBody>
          <a:bodyPr wrap="none" rtlCol="0">
            <a:spAutoFit/>
          </a:bodyPr>
          <a:lstStyle/>
          <a:p>
            <a:r>
              <a:rPr lang="en-US" sz="2000" dirty="0"/>
              <a:t>Reproducibility Testing</a:t>
            </a:r>
          </a:p>
          <a:p>
            <a:pPr marL="568325" lvl="1" indent="-342900">
              <a:buFont typeface="Wingdings" panose="05000000000000000000" pitchFamily="2" charset="2"/>
              <a:buChar char="ü"/>
            </a:pPr>
            <a:r>
              <a:rPr lang="en-US" sz="2000" dirty="0"/>
              <a:t>Internal</a:t>
            </a:r>
          </a:p>
          <a:p>
            <a:pPr marL="577850" lvl="1" indent="-354013">
              <a:buFont typeface="Wingdings" panose="05000000000000000000" pitchFamily="2" charset="2"/>
              <a:buChar char="ü"/>
            </a:pPr>
            <a:r>
              <a:rPr lang="en-US" sz="2000" dirty="0"/>
              <a:t>External @ RIT</a:t>
            </a:r>
          </a:p>
        </p:txBody>
      </p:sp>
      <p:pic>
        <p:nvPicPr>
          <p:cNvPr id="17" name="Picture 16">
            <a:extLst>
              <a:ext uri="{FF2B5EF4-FFF2-40B4-BE49-F238E27FC236}">
                <a16:creationId xmlns:a16="http://schemas.microsoft.com/office/drawing/2014/main" id="{CAFF24A1-6F61-CA9F-E1F0-C9CB9960C174}"/>
              </a:ext>
            </a:extLst>
          </p:cNvPr>
          <p:cNvPicPr>
            <a:picLocks noChangeAspect="1"/>
          </p:cNvPicPr>
          <p:nvPr/>
        </p:nvPicPr>
        <p:blipFill>
          <a:blip r:embed="rId4"/>
          <a:stretch>
            <a:fillRect/>
          </a:stretch>
        </p:blipFill>
        <p:spPr>
          <a:xfrm>
            <a:off x="141964" y="1064582"/>
            <a:ext cx="7900012" cy="2907343"/>
          </a:xfrm>
          <a:prstGeom prst="rect">
            <a:avLst/>
          </a:prstGeom>
        </p:spPr>
      </p:pic>
      <p:grpSp>
        <p:nvGrpSpPr>
          <p:cNvPr id="47" name="Group 46">
            <a:extLst>
              <a:ext uri="{FF2B5EF4-FFF2-40B4-BE49-F238E27FC236}">
                <a16:creationId xmlns:a16="http://schemas.microsoft.com/office/drawing/2014/main" id="{7B300156-7BA6-E682-3714-991A8CD34724}"/>
              </a:ext>
            </a:extLst>
          </p:cNvPr>
          <p:cNvGrpSpPr/>
          <p:nvPr/>
        </p:nvGrpSpPr>
        <p:grpSpPr>
          <a:xfrm>
            <a:off x="6154229" y="4431989"/>
            <a:ext cx="3549541" cy="2266831"/>
            <a:chOff x="6154229" y="4431989"/>
            <a:chExt cx="3549541" cy="2266831"/>
          </a:xfrm>
        </p:grpSpPr>
        <p:pic>
          <p:nvPicPr>
            <p:cNvPr id="18" name="Picture 17">
              <a:extLst>
                <a:ext uri="{FF2B5EF4-FFF2-40B4-BE49-F238E27FC236}">
                  <a16:creationId xmlns:a16="http://schemas.microsoft.com/office/drawing/2014/main" id="{BB5CCB2A-DBB5-E6EF-CE4F-34137630B4E3}"/>
                </a:ext>
              </a:extLst>
            </p:cNvPr>
            <p:cNvPicPr>
              <a:picLocks noChangeAspect="1"/>
            </p:cNvPicPr>
            <p:nvPr/>
          </p:nvPicPr>
          <p:blipFill>
            <a:blip r:embed="rId5"/>
            <a:stretch>
              <a:fillRect/>
            </a:stretch>
          </p:blipFill>
          <p:spPr>
            <a:xfrm>
              <a:off x="7138349" y="4431989"/>
              <a:ext cx="1163982" cy="405630"/>
            </a:xfrm>
            <a:prstGeom prst="rect">
              <a:avLst/>
            </a:prstGeom>
          </p:spPr>
        </p:pic>
        <p:sp>
          <p:nvSpPr>
            <p:cNvPr id="19" name="TextBox 18">
              <a:extLst>
                <a:ext uri="{FF2B5EF4-FFF2-40B4-BE49-F238E27FC236}">
                  <a16:creationId xmlns:a16="http://schemas.microsoft.com/office/drawing/2014/main" id="{0B6C8451-2444-30E5-1D86-230694809440}"/>
                </a:ext>
              </a:extLst>
            </p:cNvPr>
            <p:cNvSpPr txBox="1"/>
            <p:nvPr/>
          </p:nvSpPr>
          <p:spPr>
            <a:xfrm>
              <a:off x="6154229" y="5641329"/>
              <a:ext cx="3549541" cy="523220"/>
            </a:xfrm>
            <a:prstGeom prst="rect">
              <a:avLst/>
            </a:prstGeom>
            <a:noFill/>
          </p:spPr>
          <p:txBody>
            <a:bodyPr wrap="square" rtlCol="0">
              <a:spAutoFit/>
            </a:bodyPr>
            <a:lstStyle/>
            <a:p>
              <a:r>
                <a:rPr lang="en-US" sz="1400" b="1" i="0" dirty="0">
                  <a:solidFill>
                    <a:srgbClr val="000000"/>
                  </a:solidFill>
                  <a:effectLst/>
                  <a:latin typeface="Open Sans" panose="020B0606030504020204" pitchFamily="34" charset="0"/>
                </a:rPr>
                <a:t>Training Management System for TraCe µ</a:t>
              </a:r>
              <a:r>
                <a:rPr lang="en-US" sz="1400" b="1" i="0" dirty="0" err="1">
                  <a:solidFill>
                    <a:srgbClr val="000000"/>
                  </a:solidFill>
                  <a:effectLst/>
                  <a:latin typeface="Open Sans" panose="020B0606030504020204" pitchFamily="34" charset="0"/>
                </a:rPr>
                <a:t>SiM</a:t>
              </a:r>
              <a:r>
                <a:rPr lang="en-US" sz="1400" b="1" i="0" dirty="0">
                  <a:solidFill>
                    <a:srgbClr val="000000"/>
                  </a:solidFill>
                  <a:effectLst/>
                  <a:latin typeface="Open Sans" panose="020B0606030504020204" pitchFamily="34" charset="0"/>
                </a:rPr>
                <a:t>-VBAF project </a:t>
              </a:r>
              <a:r>
                <a:rPr lang="en-US" sz="1400" b="1" i="0" dirty="0">
                  <a:solidFill>
                    <a:srgbClr val="C00000"/>
                  </a:solidFill>
                  <a:effectLst/>
                  <a:latin typeface="Menlo"/>
                </a:rPr>
                <a:t>PID 30726</a:t>
              </a:r>
              <a:endParaRPr lang="en-US" sz="1400" dirty="0"/>
            </a:p>
          </p:txBody>
        </p:sp>
        <p:pic>
          <p:nvPicPr>
            <p:cNvPr id="20" name="Picture 19">
              <a:extLst>
                <a:ext uri="{FF2B5EF4-FFF2-40B4-BE49-F238E27FC236}">
                  <a16:creationId xmlns:a16="http://schemas.microsoft.com/office/drawing/2014/main" id="{4DD3D6B1-D2B8-0F96-9FA5-AE8F10A16A8C}"/>
                </a:ext>
              </a:extLst>
            </p:cNvPr>
            <p:cNvPicPr>
              <a:picLocks noChangeAspect="1"/>
            </p:cNvPicPr>
            <p:nvPr/>
          </p:nvPicPr>
          <p:blipFill>
            <a:blip r:embed="rId6"/>
            <a:stretch>
              <a:fillRect/>
            </a:stretch>
          </p:blipFill>
          <p:spPr>
            <a:xfrm>
              <a:off x="7323220" y="4851324"/>
              <a:ext cx="818330" cy="672058"/>
            </a:xfrm>
            <a:prstGeom prst="rect">
              <a:avLst/>
            </a:prstGeom>
          </p:spPr>
        </p:pic>
        <p:sp>
          <p:nvSpPr>
            <p:cNvPr id="21" name="TextBox 20">
              <a:extLst>
                <a:ext uri="{FF2B5EF4-FFF2-40B4-BE49-F238E27FC236}">
                  <a16:creationId xmlns:a16="http://schemas.microsoft.com/office/drawing/2014/main" id="{BF67BDE9-E72B-781F-F0DF-E29B6CE7ECCC}"/>
                </a:ext>
              </a:extLst>
            </p:cNvPr>
            <p:cNvSpPr txBox="1"/>
            <p:nvPr/>
          </p:nvSpPr>
          <p:spPr>
            <a:xfrm>
              <a:off x="6338351" y="6114045"/>
              <a:ext cx="2625078" cy="584775"/>
            </a:xfrm>
            <a:prstGeom prst="rect">
              <a:avLst/>
            </a:prstGeom>
            <a:noFill/>
          </p:spPr>
          <p:txBody>
            <a:bodyPr wrap="none" rtlCol="0">
              <a:spAutoFit/>
            </a:bodyPr>
            <a:lstStyle/>
            <a:p>
              <a:pPr marL="111125" indent="-111125">
                <a:buFont typeface="Arial" panose="020B0604020202020204" pitchFamily="34" charset="0"/>
                <a:buChar char="•"/>
              </a:pPr>
              <a:r>
                <a:rPr lang="en-US" sz="1600" i="1" dirty="0"/>
                <a:t>Trainee survey</a:t>
              </a:r>
            </a:p>
            <a:p>
              <a:pPr marL="111125" indent="-111125">
                <a:buFont typeface="Arial" panose="020B0604020202020204" pitchFamily="34" charset="0"/>
                <a:buChar char="•"/>
              </a:pPr>
              <a:r>
                <a:rPr lang="en-US" sz="1600" i="1" dirty="0"/>
                <a:t>Logging SOP training survey</a:t>
              </a:r>
            </a:p>
          </p:txBody>
        </p:sp>
      </p:grpSp>
      <p:grpSp>
        <p:nvGrpSpPr>
          <p:cNvPr id="48" name="Group 47">
            <a:extLst>
              <a:ext uri="{FF2B5EF4-FFF2-40B4-BE49-F238E27FC236}">
                <a16:creationId xmlns:a16="http://schemas.microsoft.com/office/drawing/2014/main" id="{D74A62BB-C7FB-FCE8-AFAD-7BD6D3B6F976}"/>
              </a:ext>
            </a:extLst>
          </p:cNvPr>
          <p:cNvGrpSpPr/>
          <p:nvPr/>
        </p:nvGrpSpPr>
        <p:grpSpPr>
          <a:xfrm>
            <a:off x="8963429" y="123597"/>
            <a:ext cx="3048776" cy="5282408"/>
            <a:chOff x="8963429" y="123597"/>
            <a:chExt cx="3048776" cy="5282408"/>
          </a:xfrm>
        </p:grpSpPr>
        <p:pic>
          <p:nvPicPr>
            <p:cNvPr id="29" name="Picture 28">
              <a:extLst>
                <a:ext uri="{FF2B5EF4-FFF2-40B4-BE49-F238E27FC236}">
                  <a16:creationId xmlns:a16="http://schemas.microsoft.com/office/drawing/2014/main" id="{7DF15455-0475-72F3-A480-DAFABC15A89F}"/>
                </a:ext>
              </a:extLst>
            </p:cNvPr>
            <p:cNvPicPr>
              <a:picLocks noChangeAspect="1"/>
            </p:cNvPicPr>
            <p:nvPr/>
          </p:nvPicPr>
          <p:blipFill>
            <a:blip r:embed="rId7"/>
            <a:stretch>
              <a:fillRect/>
            </a:stretch>
          </p:blipFill>
          <p:spPr>
            <a:xfrm>
              <a:off x="9109284" y="510420"/>
              <a:ext cx="2602875" cy="982500"/>
            </a:xfrm>
            <a:prstGeom prst="rect">
              <a:avLst/>
            </a:prstGeom>
          </p:spPr>
        </p:pic>
        <p:sp>
          <p:nvSpPr>
            <p:cNvPr id="30" name="Rectangle: Rounded Corners 29">
              <a:extLst>
                <a:ext uri="{FF2B5EF4-FFF2-40B4-BE49-F238E27FC236}">
                  <a16:creationId xmlns:a16="http://schemas.microsoft.com/office/drawing/2014/main" id="{FE3C8B1F-0B21-C7C4-A726-C5C31DF889F1}"/>
                </a:ext>
              </a:extLst>
            </p:cNvPr>
            <p:cNvSpPr/>
            <p:nvPr/>
          </p:nvSpPr>
          <p:spPr>
            <a:xfrm>
              <a:off x="10442532" y="1749373"/>
              <a:ext cx="1447818" cy="701635"/>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100" dirty="0"/>
                <a:t>Material Quality Control and Inventory process</a:t>
              </a:r>
            </a:p>
          </p:txBody>
        </p:sp>
        <p:sp>
          <p:nvSpPr>
            <p:cNvPr id="31" name="Rectangle: Rounded Corners 30">
              <a:extLst>
                <a:ext uri="{FF2B5EF4-FFF2-40B4-BE49-F238E27FC236}">
                  <a16:creationId xmlns:a16="http://schemas.microsoft.com/office/drawing/2014/main" id="{426325B1-EA46-2F64-EFCE-CD2C68975A75}"/>
                </a:ext>
              </a:extLst>
            </p:cNvPr>
            <p:cNvSpPr/>
            <p:nvPr/>
          </p:nvSpPr>
          <p:spPr>
            <a:xfrm>
              <a:off x="9139451" y="1766321"/>
              <a:ext cx="1181227" cy="701635"/>
            </a:xfrm>
            <a:prstGeom prst="round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chorCtr="0">
              <a:noAutofit/>
            </a:bodyPr>
            <a:lstStyle/>
            <a:p>
              <a:pPr algn="ctr"/>
              <a:r>
                <a:rPr lang="en-US" sz="1100" dirty="0"/>
                <a:t>General Management and Training </a:t>
              </a:r>
            </a:p>
          </p:txBody>
        </p:sp>
        <p:pic>
          <p:nvPicPr>
            <p:cNvPr id="32" name="Picture 31">
              <a:extLst>
                <a:ext uri="{FF2B5EF4-FFF2-40B4-BE49-F238E27FC236}">
                  <a16:creationId xmlns:a16="http://schemas.microsoft.com/office/drawing/2014/main" id="{8C7720DD-15B6-D189-693F-F778230CBF65}"/>
                </a:ext>
              </a:extLst>
            </p:cNvPr>
            <p:cNvPicPr>
              <a:picLocks noChangeAspect="1"/>
            </p:cNvPicPr>
            <p:nvPr/>
          </p:nvPicPr>
          <p:blipFill>
            <a:blip r:embed="rId8"/>
            <a:stretch>
              <a:fillRect/>
            </a:stretch>
          </p:blipFill>
          <p:spPr>
            <a:xfrm>
              <a:off x="9784122" y="237019"/>
              <a:ext cx="1560794" cy="414448"/>
            </a:xfrm>
            <a:prstGeom prst="rect">
              <a:avLst/>
            </a:prstGeom>
          </p:spPr>
        </p:pic>
        <p:sp>
          <p:nvSpPr>
            <p:cNvPr id="33" name="Rectangle: Rounded Corners 32">
              <a:extLst>
                <a:ext uri="{FF2B5EF4-FFF2-40B4-BE49-F238E27FC236}">
                  <a16:creationId xmlns:a16="http://schemas.microsoft.com/office/drawing/2014/main" id="{DCA665AD-A3F9-73AD-C1B9-B515EB0DCCA4}"/>
                </a:ext>
              </a:extLst>
            </p:cNvPr>
            <p:cNvSpPr/>
            <p:nvPr/>
          </p:nvSpPr>
          <p:spPr>
            <a:xfrm>
              <a:off x="8963429" y="123597"/>
              <a:ext cx="3048776" cy="5282408"/>
            </a:xfrm>
            <a:prstGeom prst="roundRect">
              <a:avLst/>
            </a:prstGeom>
            <a:noFill/>
            <a:ln w="1905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34" name="TextBox 33">
              <a:extLst>
                <a:ext uri="{FF2B5EF4-FFF2-40B4-BE49-F238E27FC236}">
                  <a16:creationId xmlns:a16="http://schemas.microsoft.com/office/drawing/2014/main" id="{BE8A68F2-DD81-5913-2144-70C6F98EF1BC}"/>
                </a:ext>
              </a:extLst>
            </p:cNvPr>
            <p:cNvSpPr txBox="1"/>
            <p:nvPr/>
          </p:nvSpPr>
          <p:spPr>
            <a:xfrm>
              <a:off x="9321904" y="1442387"/>
              <a:ext cx="1045407" cy="369332"/>
            </a:xfrm>
            <a:prstGeom prst="rect">
              <a:avLst/>
            </a:prstGeom>
            <a:noFill/>
          </p:spPr>
          <p:txBody>
            <a:bodyPr wrap="square" rtlCol="0">
              <a:spAutoFit/>
            </a:bodyPr>
            <a:lstStyle/>
            <a:p>
              <a:r>
                <a:rPr lang="en-US" dirty="0"/>
                <a:t>8 SOPs</a:t>
              </a:r>
            </a:p>
          </p:txBody>
        </p:sp>
        <p:sp>
          <p:nvSpPr>
            <p:cNvPr id="35" name="TextBox 34">
              <a:extLst>
                <a:ext uri="{FF2B5EF4-FFF2-40B4-BE49-F238E27FC236}">
                  <a16:creationId xmlns:a16="http://schemas.microsoft.com/office/drawing/2014/main" id="{DDDD0708-3D83-4872-A041-2C14FB201173}"/>
                </a:ext>
              </a:extLst>
            </p:cNvPr>
            <p:cNvSpPr txBox="1"/>
            <p:nvPr/>
          </p:nvSpPr>
          <p:spPr>
            <a:xfrm>
              <a:off x="10686915" y="1418642"/>
              <a:ext cx="1045407" cy="369332"/>
            </a:xfrm>
            <a:prstGeom prst="rect">
              <a:avLst/>
            </a:prstGeom>
            <a:noFill/>
          </p:spPr>
          <p:txBody>
            <a:bodyPr wrap="square" rtlCol="0">
              <a:spAutoFit/>
            </a:bodyPr>
            <a:lstStyle/>
            <a:p>
              <a:r>
                <a:rPr lang="en-US" dirty="0"/>
                <a:t>9 SOPs</a:t>
              </a:r>
            </a:p>
          </p:txBody>
        </p:sp>
        <p:sp>
          <p:nvSpPr>
            <p:cNvPr id="37" name="Rectangle: Rounded Corners 36">
              <a:extLst>
                <a:ext uri="{FF2B5EF4-FFF2-40B4-BE49-F238E27FC236}">
                  <a16:creationId xmlns:a16="http://schemas.microsoft.com/office/drawing/2014/main" id="{5C7E90CB-3C16-FCE1-0109-F7661AE1114D}"/>
                </a:ext>
              </a:extLst>
            </p:cNvPr>
            <p:cNvSpPr/>
            <p:nvPr/>
          </p:nvSpPr>
          <p:spPr>
            <a:xfrm>
              <a:off x="9121950" y="3781278"/>
              <a:ext cx="1254418" cy="692697"/>
            </a:xfrm>
            <a:prstGeom prst="roundRect">
              <a:avLst/>
            </a:prstGeom>
            <a:solidFill>
              <a:schemeClr val="tx1">
                <a:lumMod val="65000"/>
                <a:lumOff val="3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nchorCtr="0">
              <a:noAutofit/>
            </a:bodyPr>
            <a:lstStyle/>
            <a:p>
              <a:pPr algn="ctr"/>
              <a:r>
                <a:rPr lang="en-US" sz="1100" dirty="0"/>
                <a:t>B. Device Ordering and Assembling</a:t>
              </a:r>
            </a:p>
          </p:txBody>
        </p:sp>
        <p:sp>
          <p:nvSpPr>
            <p:cNvPr id="38" name="Rectangle: Rounded Corners 37">
              <a:extLst>
                <a:ext uri="{FF2B5EF4-FFF2-40B4-BE49-F238E27FC236}">
                  <a16:creationId xmlns:a16="http://schemas.microsoft.com/office/drawing/2014/main" id="{9E2F9158-8AE0-B5FF-01B9-1EFCEAC3013D}"/>
                </a:ext>
              </a:extLst>
            </p:cNvPr>
            <p:cNvSpPr/>
            <p:nvPr/>
          </p:nvSpPr>
          <p:spPr>
            <a:xfrm>
              <a:off x="10542064" y="3775984"/>
              <a:ext cx="1353871" cy="673024"/>
            </a:xfrm>
            <a:prstGeom prst="roundRect">
              <a:avLst/>
            </a:prstGeom>
            <a:solidFill>
              <a:schemeClr val="tx1">
                <a:lumMod val="65000"/>
                <a:lumOff val="3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nchorCtr="0">
              <a:noAutofit/>
            </a:bodyPr>
            <a:lstStyle/>
            <a:p>
              <a:pPr algn="ctr"/>
              <a:r>
                <a:rPr lang="en-US" sz="1100" dirty="0"/>
                <a:t>C. Cell Growth and Prep</a:t>
              </a:r>
            </a:p>
          </p:txBody>
        </p:sp>
        <p:sp>
          <p:nvSpPr>
            <p:cNvPr id="39" name="Rectangle: Rounded Corners 38">
              <a:extLst>
                <a:ext uri="{FF2B5EF4-FFF2-40B4-BE49-F238E27FC236}">
                  <a16:creationId xmlns:a16="http://schemas.microsoft.com/office/drawing/2014/main" id="{C340795B-4331-3608-DF01-6E27A30D2739}"/>
                </a:ext>
              </a:extLst>
            </p:cNvPr>
            <p:cNvSpPr/>
            <p:nvPr/>
          </p:nvSpPr>
          <p:spPr>
            <a:xfrm>
              <a:off x="9121950" y="4530994"/>
              <a:ext cx="1297764" cy="664013"/>
            </a:xfrm>
            <a:prstGeom prst="roundRect">
              <a:avLst/>
            </a:prstGeom>
            <a:solidFill>
              <a:schemeClr val="tx1">
                <a:lumMod val="65000"/>
                <a:lumOff val="3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nchorCtr="0">
              <a:noAutofit/>
            </a:bodyPr>
            <a:lstStyle/>
            <a:p>
              <a:pPr algn="ctr"/>
              <a:r>
                <a:rPr lang="en-US" sz="1100" dirty="0"/>
                <a:t>D. Experiment</a:t>
              </a:r>
            </a:p>
          </p:txBody>
        </p:sp>
        <p:sp>
          <p:nvSpPr>
            <p:cNvPr id="40" name="Rectangle: Rounded Corners 39">
              <a:extLst>
                <a:ext uri="{FF2B5EF4-FFF2-40B4-BE49-F238E27FC236}">
                  <a16:creationId xmlns:a16="http://schemas.microsoft.com/office/drawing/2014/main" id="{EBA31133-9ABB-DB02-6F61-AE8C62FF27D1}"/>
                </a:ext>
              </a:extLst>
            </p:cNvPr>
            <p:cNvSpPr/>
            <p:nvPr/>
          </p:nvSpPr>
          <p:spPr>
            <a:xfrm>
              <a:off x="10536479" y="4535082"/>
              <a:ext cx="1353871" cy="662761"/>
            </a:xfrm>
            <a:prstGeom prst="roundRect">
              <a:avLst/>
            </a:prstGeom>
            <a:solidFill>
              <a:schemeClr val="tx1">
                <a:lumMod val="65000"/>
                <a:lumOff val="35000"/>
              </a:schemeClr>
            </a:solidFill>
          </p:spPr>
          <p:style>
            <a:lnRef idx="2">
              <a:schemeClr val="accent3">
                <a:shade val="15000"/>
              </a:schemeClr>
            </a:lnRef>
            <a:fillRef idx="1">
              <a:schemeClr val="accent3"/>
            </a:fillRef>
            <a:effectRef idx="0">
              <a:schemeClr val="accent3"/>
            </a:effectRef>
            <a:fontRef idx="minor">
              <a:schemeClr val="lt1"/>
            </a:fontRef>
          </p:style>
          <p:txBody>
            <a:bodyPr rtlCol="0" anchor="ctr" anchorCtr="0">
              <a:noAutofit/>
            </a:bodyPr>
            <a:lstStyle/>
            <a:p>
              <a:pPr algn="ctr"/>
              <a:r>
                <a:rPr lang="en-US" sz="1100" dirty="0"/>
                <a:t>E. Data Analysis and Storage</a:t>
              </a:r>
            </a:p>
          </p:txBody>
        </p:sp>
        <p:sp>
          <p:nvSpPr>
            <p:cNvPr id="41" name="TextBox 40">
              <a:extLst>
                <a:ext uri="{FF2B5EF4-FFF2-40B4-BE49-F238E27FC236}">
                  <a16:creationId xmlns:a16="http://schemas.microsoft.com/office/drawing/2014/main" id="{C105192F-E4B5-8768-AB4D-2BBFF665C0AE}"/>
                </a:ext>
              </a:extLst>
            </p:cNvPr>
            <p:cNvSpPr txBox="1"/>
            <p:nvPr/>
          </p:nvSpPr>
          <p:spPr>
            <a:xfrm>
              <a:off x="9981260" y="3411353"/>
              <a:ext cx="1045407" cy="369332"/>
            </a:xfrm>
            <a:prstGeom prst="rect">
              <a:avLst/>
            </a:prstGeom>
            <a:noFill/>
          </p:spPr>
          <p:txBody>
            <a:bodyPr wrap="square" rtlCol="0">
              <a:spAutoFit/>
            </a:bodyPr>
            <a:lstStyle/>
            <a:p>
              <a:r>
                <a:rPr lang="en-US" dirty="0"/>
                <a:t>11 SOPs</a:t>
              </a:r>
            </a:p>
          </p:txBody>
        </p:sp>
        <p:pic>
          <p:nvPicPr>
            <p:cNvPr id="42" name="Picture 41">
              <a:extLst>
                <a:ext uri="{FF2B5EF4-FFF2-40B4-BE49-F238E27FC236}">
                  <a16:creationId xmlns:a16="http://schemas.microsoft.com/office/drawing/2014/main" id="{DB54F4A6-76B1-43D3-8778-5FBF3F66D111}"/>
                </a:ext>
              </a:extLst>
            </p:cNvPr>
            <p:cNvPicPr>
              <a:picLocks noChangeAspect="1"/>
            </p:cNvPicPr>
            <p:nvPr/>
          </p:nvPicPr>
          <p:blipFill>
            <a:blip r:embed="rId6"/>
            <a:stretch>
              <a:fillRect/>
            </a:stretch>
          </p:blipFill>
          <p:spPr>
            <a:xfrm>
              <a:off x="9093139" y="2843857"/>
              <a:ext cx="915868" cy="752162"/>
            </a:xfrm>
            <a:prstGeom prst="rect">
              <a:avLst/>
            </a:prstGeom>
          </p:spPr>
        </p:pic>
        <p:pic>
          <p:nvPicPr>
            <p:cNvPr id="44" name="Picture 43">
              <a:extLst>
                <a:ext uri="{FF2B5EF4-FFF2-40B4-BE49-F238E27FC236}">
                  <a16:creationId xmlns:a16="http://schemas.microsoft.com/office/drawing/2014/main" id="{6279E1E1-0B24-0303-1F4C-7427D432C083}"/>
                </a:ext>
              </a:extLst>
            </p:cNvPr>
            <p:cNvPicPr>
              <a:picLocks noChangeAspect="1"/>
            </p:cNvPicPr>
            <p:nvPr/>
          </p:nvPicPr>
          <p:blipFill>
            <a:blip r:embed="rId9"/>
            <a:srcRect r="44712"/>
            <a:stretch/>
          </p:blipFill>
          <p:spPr>
            <a:xfrm>
              <a:off x="10078677" y="2937357"/>
              <a:ext cx="1769420" cy="276225"/>
            </a:xfrm>
            <a:prstGeom prst="rect">
              <a:avLst/>
            </a:prstGeom>
          </p:spPr>
        </p:pic>
        <p:pic>
          <p:nvPicPr>
            <p:cNvPr id="46" name="Picture 45">
              <a:extLst>
                <a:ext uri="{FF2B5EF4-FFF2-40B4-BE49-F238E27FC236}">
                  <a16:creationId xmlns:a16="http://schemas.microsoft.com/office/drawing/2014/main" id="{E412FA20-D9E7-3E5C-276E-DFA8CC2BFB66}"/>
                </a:ext>
              </a:extLst>
            </p:cNvPr>
            <p:cNvPicPr>
              <a:picLocks noChangeAspect="1"/>
            </p:cNvPicPr>
            <p:nvPr/>
          </p:nvPicPr>
          <p:blipFill>
            <a:blip r:embed="rId9"/>
            <a:srcRect l="55644"/>
            <a:stretch/>
          </p:blipFill>
          <p:spPr>
            <a:xfrm>
              <a:off x="10173766" y="3124604"/>
              <a:ext cx="1419565" cy="276225"/>
            </a:xfrm>
            <a:prstGeom prst="rect">
              <a:avLst/>
            </a:prstGeom>
          </p:spPr>
        </p:pic>
        <p:pic>
          <p:nvPicPr>
            <p:cNvPr id="36" name="Picture 35">
              <a:extLst>
                <a:ext uri="{FF2B5EF4-FFF2-40B4-BE49-F238E27FC236}">
                  <a16:creationId xmlns:a16="http://schemas.microsoft.com/office/drawing/2014/main" id="{B29E625C-014D-D116-3471-9270BE47F40A}"/>
                </a:ext>
              </a:extLst>
            </p:cNvPr>
            <p:cNvPicPr>
              <a:picLocks noChangeAspect="1"/>
            </p:cNvPicPr>
            <p:nvPr/>
          </p:nvPicPr>
          <p:blipFill>
            <a:blip r:embed="rId10"/>
            <a:srcRect l="21000" t="42378" r="72530" b="38475"/>
            <a:stretch/>
          </p:blipFill>
          <p:spPr>
            <a:xfrm>
              <a:off x="9878908" y="3012805"/>
              <a:ext cx="225188" cy="134049"/>
            </a:xfrm>
            <a:prstGeom prst="rect">
              <a:avLst/>
            </a:prstGeom>
          </p:spPr>
        </p:pic>
      </p:grpSp>
    </p:spTree>
    <p:extLst>
      <p:ext uri="{BB962C8B-B14F-4D97-AF65-F5344CB8AC3E}">
        <p14:creationId xmlns:p14="http://schemas.microsoft.com/office/powerpoint/2010/main" val="397280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6A592-21E8-61A4-6F49-EEB5595FF4F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BDE7D123-DB16-686B-E4C0-2C53FC07A025}"/>
              </a:ext>
            </a:extLst>
          </p:cNvPr>
          <p:cNvPicPr>
            <a:picLocks noChangeAspect="1"/>
          </p:cNvPicPr>
          <p:nvPr/>
        </p:nvPicPr>
        <p:blipFill>
          <a:blip r:embed="rId3"/>
          <a:srcRect r="56303" b="40031"/>
          <a:stretch/>
        </p:blipFill>
        <p:spPr>
          <a:xfrm>
            <a:off x="314325" y="0"/>
            <a:ext cx="1171575" cy="1105383"/>
          </a:xfrm>
          <a:prstGeom prst="rect">
            <a:avLst/>
          </a:prstGeom>
        </p:spPr>
      </p:pic>
      <p:pic>
        <p:nvPicPr>
          <p:cNvPr id="5" name="Picture 4">
            <a:extLst>
              <a:ext uri="{FF2B5EF4-FFF2-40B4-BE49-F238E27FC236}">
                <a16:creationId xmlns:a16="http://schemas.microsoft.com/office/drawing/2014/main" id="{726A234D-AB27-CE87-BC97-983518402FC0}"/>
              </a:ext>
            </a:extLst>
          </p:cNvPr>
          <p:cNvPicPr>
            <a:picLocks noChangeAspect="1"/>
          </p:cNvPicPr>
          <p:nvPr/>
        </p:nvPicPr>
        <p:blipFill>
          <a:blip r:embed="rId4"/>
          <a:stretch>
            <a:fillRect/>
          </a:stretch>
        </p:blipFill>
        <p:spPr>
          <a:xfrm>
            <a:off x="85726" y="1052086"/>
            <a:ext cx="8273056" cy="4577189"/>
          </a:xfrm>
          <a:prstGeom prst="rect">
            <a:avLst/>
          </a:prstGeom>
        </p:spPr>
      </p:pic>
      <p:graphicFrame>
        <p:nvGraphicFramePr>
          <p:cNvPr id="7" name="Table 6">
            <a:extLst>
              <a:ext uri="{FF2B5EF4-FFF2-40B4-BE49-F238E27FC236}">
                <a16:creationId xmlns:a16="http://schemas.microsoft.com/office/drawing/2014/main" id="{95085D49-93D2-639D-00AB-569C94DE3219}"/>
              </a:ext>
            </a:extLst>
          </p:cNvPr>
          <p:cNvGraphicFramePr>
            <a:graphicFrameLocks noGrp="1"/>
          </p:cNvGraphicFramePr>
          <p:nvPr>
            <p:extLst>
              <p:ext uri="{D42A27DB-BD31-4B8C-83A1-F6EECF244321}">
                <p14:modId xmlns:p14="http://schemas.microsoft.com/office/powerpoint/2010/main" val="1878831664"/>
              </p:ext>
            </p:extLst>
          </p:nvPr>
        </p:nvGraphicFramePr>
        <p:xfrm>
          <a:off x="3766003" y="5241851"/>
          <a:ext cx="7948058" cy="1327478"/>
        </p:xfrm>
        <a:graphic>
          <a:graphicData uri="http://schemas.openxmlformats.org/drawingml/2006/table">
            <a:tbl>
              <a:tblPr firstRow="1" bandRow="1">
                <a:tableStyleId>{5C22544A-7EE6-4342-B048-85BDC9FD1C3A}</a:tableStyleId>
              </a:tblPr>
              <a:tblGrid>
                <a:gridCol w="5358810">
                  <a:extLst>
                    <a:ext uri="{9D8B030D-6E8A-4147-A177-3AD203B41FA5}">
                      <a16:colId xmlns:a16="http://schemas.microsoft.com/office/drawing/2014/main" val="3856461870"/>
                    </a:ext>
                  </a:extLst>
                </a:gridCol>
                <a:gridCol w="2589248">
                  <a:extLst>
                    <a:ext uri="{9D8B030D-6E8A-4147-A177-3AD203B41FA5}">
                      <a16:colId xmlns:a16="http://schemas.microsoft.com/office/drawing/2014/main" val="722894079"/>
                    </a:ext>
                  </a:extLst>
                </a:gridCol>
              </a:tblGrid>
              <a:tr h="410973">
                <a:tc>
                  <a:txBody>
                    <a:bodyPr/>
                    <a:lstStyle/>
                    <a:p>
                      <a:r>
                        <a:rPr lang="en-US" sz="1800" dirty="0"/>
                        <a:t>Development team</a:t>
                      </a:r>
                    </a:p>
                  </a:txBody>
                  <a:tcPr/>
                </a:tc>
                <a:tc>
                  <a:txBody>
                    <a:bodyPr/>
                    <a:lstStyle/>
                    <a:p>
                      <a:r>
                        <a:rPr lang="en-US" sz="1800" dirty="0"/>
                        <a:t>Testing team</a:t>
                      </a:r>
                    </a:p>
                  </a:txBody>
                  <a:tcPr/>
                </a:tc>
                <a:extLst>
                  <a:ext uri="{0D108BD9-81ED-4DB2-BD59-A6C34878D82A}">
                    <a16:rowId xmlns:a16="http://schemas.microsoft.com/office/drawing/2014/main" val="795782334"/>
                  </a:ext>
                </a:extLst>
              </a:tr>
              <a:tr h="916505">
                <a:tc>
                  <a:txBody>
                    <a:bodyPr/>
                    <a:lstStyle/>
                    <a:p>
                      <a:r>
                        <a:rPr lang="en-US" sz="1800" dirty="0"/>
                        <a:t>Rochester:</a:t>
                      </a:r>
                    </a:p>
                    <a:p>
                      <a:r>
                        <a:rPr lang="en-US" sz="1800" dirty="0"/>
                        <a:t>Danial Ahmad*, Emily Reitz, Arthur Masiukiewicz*, Ahmet Gurcan</a:t>
                      </a:r>
                    </a:p>
                  </a:txBody>
                  <a:tcPr/>
                </a:tc>
                <a:tc>
                  <a:txBody>
                    <a:bodyPr/>
                    <a:lstStyle/>
                    <a:p>
                      <a:r>
                        <a:rPr lang="en-US" sz="1800" dirty="0" err="1"/>
                        <a:t>Terrando</a:t>
                      </a:r>
                      <a:r>
                        <a:rPr lang="en-US" sz="1800" dirty="0"/>
                        <a:t> (Duke)</a:t>
                      </a:r>
                    </a:p>
                    <a:p>
                      <a:r>
                        <a:rPr lang="en-US" sz="1800" dirty="0" err="1"/>
                        <a:t>Gaborski</a:t>
                      </a:r>
                      <a:r>
                        <a:rPr lang="en-US" sz="1800" dirty="0"/>
                        <a:t> (RIT)</a:t>
                      </a:r>
                    </a:p>
                  </a:txBody>
                  <a:tcPr/>
                </a:tc>
                <a:extLst>
                  <a:ext uri="{0D108BD9-81ED-4DB2-BD59-A6C34878D82A}">
                    <a16:rowId xmlns:a16="http://schemas.microsoft.com/office/drawing/2014/main" val="1306380175"/>
                  </a:ext>
                </a:extLst>
              </a:tr>
            </a:tbl>
          </a:graphicData>
        </a:graphic>
      </p:graphicFrame>
      <p:pic>
        <p:nvPicPr>
          <p:cNvPr id="12" name="Picture 11">
            <a:extLst>
              <a:ext uri="{FF2B5EF4-FFF2-40B4-BE49-F238E27FC236}">
                <a16:creationId xmlns:a16="http://schemas.microsoft.com/office/drawing/2014/main" id="{2BA35F8E-4FED-5601-C203-EF1CCC4CDD47}"/>
              </a:ext>
            </a:extLst>
          </p:cNvPr>
          <p:cNvPicPr>
            <a:picLocks noChangeAspect="1"/>
          </p:cNvPicPr>
          <p:nvPr/>
        </p:nvPicPr>
        <p:blipFill>
          <a:blip r:embed="rId5"/>
          <a:stretch>
            <a:fillRect/>
          </a:stretch>
        </p:blipFill>
        <p:spPr>
          <a:xfrm>
            <a:off x="1562099" y="295275"/>
            <a:ext cx="8073571" cy="565150"/>
          </a:xfrm>
          <a:prstGeom prst="rect">
            <a:avLst/>
          </a:prstGeom>
        </p:spPr>
      </p:pic>
      <p:sp>
        <p:nvSpPr>
          <p:cNvPr id="13" name="TextBox 12">
            <a:extLst>
              <a:ext uri="{FF2B5EF4-FFF2-40B4-BE49-F238E27FC236}">
                <a16:creationId xmlns:a16="http://schemas.microsoft.com/office/drawing/2014/main" id="{67FAA4A3-97BC-C57E-4581-1EB3ED6D07C1}"/>
              </a:ext>
            </a:extLst>
          </p:cNvPr>
          <p:cNvSpPr txBox="1"/>
          <p:nvPr/>
        </p:nvSpPr>
        <p:spPr>
          <a:xfrm>
            <a:off x="8549551" y="2358246"/>
            <a:ext cx="3394799" cy="2308324"/>
          </a:xfrm>
          <a:prstGeom prst="rect">
            <a:avLst/>
          </a:prstGeom>
          <a:noFill/>
          <a:ln>
            <a:solidFill>
              <a:schemeClr val="accent1"/>
            </a:solidFill>
          </a:ln>
        </p:spPr>
        <p:txBody>
          <a:bodyPr wrap="square" rtlCol="0">
            <a:spAutoFit/>
          </a:bodyPr>
          <a:lstStyle/>
          <a:p>
            <a:pPr marL="171450" indent="-171450">
              <a:buFont typeface="Arial" panose="020B0604020202020204" pitchFamily="34" charset="0"/>
              <a:buChar char="•"/>
            </a:pPr>
            <a:r>
              <a:rPr lang="en-US" sz="1600" dirty="0"/>
              <a:t>Two sample protocols were created based on previous research articles.  </a:t>
            </a:r>
          </a:p>
          <a:p>
            <a:pPr marL="628650" lvl="1" indent="-171450">
              <a:buFont typeface="Arial" panose="020B0604020202020204" pitchFamily="34" charset="0"/>
              <a:buChar char="•"/>
            </a:pPr>
            <a:r>
              <a:rPr lang="en-US" sz="1200" dirty="0">
                <a:hlinkClick r:id="rId6"/>
              </a:rPr>
              <a:t>Protocol entry service with Frontiers article</a:t>
            </a:r>
            <a:endParaRPr lang="en-US" sz="1200" dirty="0"/>
          </a:p>
          <a:p>
            <a:pPr marL="628650" lvl="1" indent="-171450">
              <a:buFont typeface="Arial" panose="020B0604020202020204" pitchFamily="34" charset="0"/>
              <a:buChar char="•"/>
            </a:pPr>
            <a:r>
              <a:rPr lang="en-US" sz="1200" dirty="0">
                <a:hlinkClick r:id="rId7"/>
              </a:rPr>
              <a:t>Protocol entry service with Advanced Healthcare Materials article</a:t>
            </a:r>
            <a:endParaRPr lang="en-US" sz="1200" dirty="0"/>
          </a:p>
          <a:p>
            <a:pPr marL="171450" indent="-171450">
              <a:buFont typeface="Arial" panose="020B0604020202020204" pitchFamily="34" charset="0"/>
              <a:buChar char="•"/>
            </a:pPr>
            <a:r>
              <a:rPr lang="en-US" sz="1600" dirty="0"/>
              <a:t>11 protocols created from Frontiers articles. Dan and Arthur working at </a:t>
            </a:r>
            <a:r>
              <a:rPr lang="en-US" sz="1600" dirty="0">
                <a:hlinkClick r:id="rId8"/>
              </a:rPr>
              <a:t>Main Folder of NUTEM </a:t>
            </a:r>
            <a:r>
              <a:rPr lang="en-US" sz="1600" dirty="0"/>
              <a:t>workspace. </a:t>
            </a:r>
          </a:p>
          <a:p>
            <a:pPr marL="285750" indent="-285750">
              <a:buFont typeface="Arial" panose="020B0604020202020204" pitchFamily="34" charset="0"/>
              <a:buChar char="•"/>
            </a:pPr>
            <a:endParaRPr lang="en-US" sz="1600" dirty="0"/>
          </a:p>
        </p:txBody>
      </p:sp>
    </p:spTree>
    <p:extLst>
      <p:ext uri="{BB962C8B-B14F-4D97-AF65-F5344CB8AC3E}">
        <p14:creationId xmlns:p14="http://schemas.microsoft.com/office/powerpoint/2010/main" val="4191152109"/>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FBF2605-7631-4799-B752-F82BD3103B20}">
  <we:reference id="c22bf5f7-55ef-4467-ac55-88a268666587" version="1.0.0.3" store="EXCatalog" storeType="EXCatalog"/>
  <we:alternateReferences>
    <we:reference id="WA200006038" version="1.0.0.3" store="en-US" storeType="OMEX"/>
  </we:alternateReferences>
  <we:properties>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emplate>Office 2013 - 2022 Theme</Template>
  <TotalTime>10989</TotalTime>
  <Words>208</Words>
  <Application>Microsoft Office PowerPoint</Application>
  <PresentationFormat>Widescreen</PresentationFormat>
  <Paragraphs>48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Menlo</vt:lpstr>
      <vt:lpstr>Open Sans</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Rochester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Raab, Jonathan P</dc:creator>
  <cp:lastModifiedBy>Adamo, Joan E</cp:lastModifiedBy>
  <cp:revision>465</cp:revision>
  <dcterms:created xsi:type="dcterms:W3CDTF">2023-10-30T14:58:33Z</dcterms:created>
  <dcterms:modified xsi:type="dcterms:W3CDTF">2025-08-28T13:52:35Z</dcterms:modified>
</cp:coreProperties>
</file>