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80" r:id="rId2"/>
    <p:sldId id="287" r:id="rId3"/>
    <p:sldId id="279" r:id="rId4"/>
    <p:sldId id="285" r:id="rId5"/>
    <p:sldId id="288" r:id="rId6"/>
    <p:sldId id="289" r:id="rId7"/>
    <p:sldId id="290" r:id="rId8"/>
    <p:sldId id="291" r:id="rId9"/>
    <p:sldId id="28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9"/>
    <p:restoredTop sz="79153"/>
  </p:normalViewPr>
  <p:slideViewPr>
    <p:cSldViewPr snapToGrid="0" snapToObjects="1">
      <p:cViewPr varScale="1">
        <p:scale>
          <a:sx n="82" d="100"/>
          <a:sy n="82" d="100"/>
        </p:scale>
        <p:origin x="156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DBDFDD-2292-884F-9563-17E34BE1FA63}" type="datetimeFigureOut">
              <a:rPr lang="en-US" smtClean="0"/>
              <a:t>11/28/21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3BA006-CB51-2C4A-B3D5-65515DA3DEDA}" type="slidenum">
              <a:rPr lang="en-US" smtClean="0"/>
              <a:t>‹#›</a:t>
            </a:fld>
            <a:endParaRPr lang="en-US"/>
          </a:p>
        </p:txBody>
      </p:sp>
    </p:spTree>
    <p:extLst>
      <p:ext uri="{BB962C8B-B14F-4D97-AF65-F5344CB8AC3E}">
        <p14:creationId xmlns:p14="http://schemas.microsoft.com/office/powerpoint/2010/main" val="2400161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Supp Fig. 1. m-µ</a:t>
            </a:r>
            <a:r>
              <a:rPr lang="en-US" sz="1200" b="1" dirty="0" err="1"/>
              <a:t>SiM</a:t>
            </a:r>
            <a:r>
              <a:rPr lang="en-US" sz="1200" b="1" dirty="0"/>
              <a:t> assembly and cell culturing validation. </a:t>
            </a:r>
            <a:r>
              <a:rPr lang="en-US" sz="1200" dirty="0"/>
              <a:t>(A) Representative images of assembled core “Transwell”-style m-</a:t>
            </a:r>
            <a:r>
              <a:rPr lang="el-GR" sz="1200" dirty="0"/>
              <a:t>μ</a:t>
            </a:r>
            <a:r>
              <a:rPr lang="en-US" sz="1200" dirty="0" err="1"/>
              <a:t>SiM</a:t>
            </a:r>
            <a:r>
              <a:rPr lang="en-US" sz="1200" dirty="0"/>
              <a:t> devices used for a leak test. Devices assembled with </a:t>
            </a:r>
            <a:r>
              <a:rPr lang="en-US" sz="1200" b="1" dirty="0"/>
              <a:t>non</a:t>
            </a:r>
            <a:r>
              <a:rPr lang="en-US" sz="1200" dirty="0"/>
              <a:t>porous membranes (left) retained dye in the top well, whereas devices assembled with </a:t>
            </a:r>
            <a:r>
              <a:rPr lang="en-US" sz="1200" b="1" dirty="0"/>
              <a:t>nano</a:t>
            </a:r>
            <a:r>
              <a:rPr lang="en-US" sz="1200" dirty="0"/>
              <a:t>porous membranes (right) showed diffusion into the channel after 2 hours. There was no leaking within the device. N = 4-5 devices each group. (B) Representative images of </a:t>
            </a:r>
            <a:r>
              <a:rPr lang="en-US" sz="1200" dirty="0" err="1"/>
              <a:t>hCMEC</a:t>
            </a:r>
            <a:r>
              <a:rPr lang="en-US" sz="1200" dirty="0"/>
              <a:t>/D3 growth in m-</a:t>
            </a:r>
            <a:r>
              <a:rPr lang="el-GR" sz="1200" dirty="0"/>
              <a:t>μ</a:t>
            </a:r>
            <a:r>
              <a:rPr lang="en-US" sz="1200" dirty="0" err="1"/>
              <a:t>SiM</a:t>
            </a:r>
            <a:r>
              <a:rPr lang="en-US" sz="1200" dirty="0"/>
              <a:t>.</a:t>
            </a:r>
            <a:r>
              <a:rPr lang="en-US" sz="1200" b="1" dirty="0"/>
              <a:t> </a:t>
            </a:r>
            <a:r>
              <a:rPr lang="en-US" sz="1200" dirty="0"/>
              <a:t>Cells were cultured for 5 days. A brightfield image was taken of the monolayer (left) and a LIVE/DEAD stain was performed (right), with 98.2±1.2% cell viability. Green indicates live cells, red indicates dead cells. N=4. Scalebar = 300 µm.</a:t>
            </a:r>
            <a:endParaRPr lang="en-US" dirty="0"/>
          </a:p>
          <a:p>
            <a:endParaRPr lang="en-US" dirty="0"/>
          </a:p>
        </p:txBody>
      </p:sp>
      <p:sp>
        <p:nvSpPr>
          <p:cNvPr id="4" name="Slide Number Placeholder 3"/>
          <p:cNvSpPr>
            <a:spLocks noGrp="1"/>
          </p:cNvSpPr>
          <p:nvPr>
            <p:ph type="sldNum" sz="quarter" idx="5"/>
          </p:nvPr>
        </p:nvSpPr>
        <p:spPr/>
        <p:txBody>
          <a:bodyPr/>
          <a:lstStyle/>
          <a:p>
            <a:fld id="{E13BA006-CB51-2C4A-B3D5-65515DA3DEDA}" type="slidenum">
              <a:rPr lang="en-US" smtClean="0"/>
              <a:t>1</a:t>
            </a:fld>
            <a:endParaRPr lang="en-US"/>
          </a:p>
        </p:txBody>
      </p:sp>
    </p:spTree>
    <p:extLst>
      <p:ext uri="{BB962C8B-B14F-4D97-AF65-F5344CB8AC3E}">
        <p14:creationId xmlns:p14="http://schemas.microsoft.com/office/powerpoint/2010/main" val="2921596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Supp Fig. 2.</a:t>
            </a:r>
            <a:r>
              <a:rPr lang="en-US" sz="1200" b="1" kern="1200" dirty="0">
                <a:solidFill>
                  <a:schemeClr val="tx1"/>
                </a:solidFill>
                <a:effectLst/>
                <a:latin typeface="+mn-lt"/>
                <a:ea typeface="+mn-ea"/>
                <a:cs typeface="+mn-cs"/>
              </a:rPr>
              <a:t> Comparison between 1D analytical model of diffusion and 2D finite element model. </a:t>
            </a:r>
            <a:r>
              <a:rPr lang="en-US" sz="1200" kern="1200" dirty="0">
                <a:solidFill>
                  <a:schemeClr val="tx1"/>
                </a:solidFill>
                <a:effectLst/>
                <a:latin typeface="+mn-lt"/>
                <a:ea typeface="+mn-ea"/>
                <a:cs typeface="+mn-cs"/>
              </a:rPr>
              <a:t>(A-B) COMSOL geometry representing membrane chip with trench, bottom chamber, and a ‘well’ of dye above the membrane at times zero (A) and 666 seconds (B). (C) Concentrations over time in the center of the trench at a position of 100 µm below the membrane. Agreement between the analytical and computational models for free diffusion (Equation 2 in main text) for all molecular tracers indicates that a 1D analytical solution can be used with the µ</a:t>
            </a:r>
            <a:r>
              <a:rPr lang="en-US" sz="1200" kern="1200" dirty="0" err="1">
                <a:solidFill>
                  <a:schemeClr val="tx1"/>
                </a:solidFill>
                <a:effectLst/>
                <a:latin typeface="+mn-lt"/>
                <a:ea typeface="+mn-ea"/>
                <a:cs typeface="+mn-cs"/>
              </a:rPr>
              <a:t>SiM</a:t>
            </a:r>
            <a:r>
              <a:rPr lang="en-US" sz="1200" kern="1200" dirty="0">
                <a:solidFill>
                  <a:schemeClr val="tx1"/>
                </a:solidFill>
                <a:effectLst/>
                <a:latin typeface="+mn-lt"/>
                <a:ea typeface="+mn-ea"/>
                <a:cs typeface="+mn-cs"/>
              </a:rPr>
              <a:t> without error. </a:t>
            </a:r>
            <a:endParaRPr lang="en-CH"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13BA006-CB51-2C4A-B3D5-65515DA3DEDA}" type="slidenum">
              <a:rPr lang="en-US" smtClean="0"/>
              <a:t>2</a:t>
            </a:fld>
            <a:endParaRPr lang="en-US"/>
          </a:p>
        </p:txBody>
      </p:sp>
    </p:spTree>
    <p:extLst>
      <p:ext uri="{BB962C8B-B14F-4D97-AF65-F5344CB8AC3E}">
        <p14:creationId xmlns:p14="http://schemas.microsoft.com/office/powerpoint/2010/main" val="957940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Supp. Fig. 3. </a:t>
            </a:r>
            <a:r>
              <a:rPr lang="en-US" sz="1200" b="1" i="1" dirty="0"/>
              <a:t>in situ </a:t>
            </a:r>
            <a:r>
              <a:rPr lang="en-US" sz="1200" b="1" i="0" dirty="0"/>
              <a:t>permeability assay optimization. </a:t>
            </a:r>
            <a:r>
              <a:rPr lang="en-US" sz="1200" dirty="0"/>
              <a:t>(A) Demonstration that confocal microscopy is necessary for </a:t>
            </a:r>
            <a:r>
              <a:rPr lang="en-US" sz="1200" i="1" dirty="0"/>
              <a:t>in situ </a:t>
            </a:r>
            <a:r>
              <a:rPr lang="en-US" sz="1200" dirty="0"/>
              <a:t>permeability assay. Images are acquired on the same scope in widefield and confocal modalities. Background fluorescence in widefield overwhelms the field of view, whereas in confocal, background is minimal and can be subtracted. (B) Optimization of depth of measurement. Dye is added into the top well of a nonporous device and fluorescence intensity is measured at the membrane down. Distance below membrane refers to distance the objective moves. At approximately 100 µm below the membrane, which is a change of 133 µm in the focal plane of measurement, background fluorescence from dye in the well is minimized. N = 5 devices. (C) Optimization of dye concentration for three dyes of interest. The concentration selected for each is within the linear range of fluorescence intensities. (D) Photo bleach test for three dyes of interest. 10-25% of the source dye concentration is added into the channel of a nonporous device. Fluorescence intensity is measured once every minute for ten minutes. Fluorescence intensity does not diminish over the course of the experiment.</a:t>
            </a:r>
          </a:p>
          <a:p>
            <a:endParaRPr lang="en-US" dirty="0"/>
          </a:p>
        </p:txBody>
      </p:sp>
      <p:sp>
        <p:nvSpPr>
          <p:cNvPr id="4" name="Slide Number Placeholder 3"/>
          <p:cNvSpPr>
            <a:spLocks noGrp="1"/>
          </p:cNvSpPr>
          <p:nvPr>
            <p:ph type="sldNum" sz="quarter" idx="5"/>
          </p:nvPr>
        </p:nvSpPr>
        <p:spPr/>
        <p:txBody>
          <a:bodyPr/>
          <a:lstStyle/>
          <a:p>
            <a:fld id="{E13BA006-CB51-2C4A-B3D5-65515DA3DEDA}" type="slidenum">
              <a:rPr lang="en-US" smtClean="0"/>
              <a:t>3</a:t>
            </a:fld>
            <a:endParaRPr lang="en-US"/>
          </a:p>
        </p:txBody>
      </p:sp>
    </p:spTree>
    <p:extLst>
      <p:ext uri="{BB962C8B-B14F-4D97-AF65-F5344CB8AC3E}">
        <p14:creationId xmlns:p14="http://schemas.microsoft.com/office/powerpoint/2010/main" val="137467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Supp. Fig. 4. Sampling permeability method validation. </a:t>
            </a:r>
            <a:r>
              <a:rPr lang="en-US" sz="1200" dirty="0"/>
              <a:t>(A) Dye was added into the top well of uncoated NPSN devices and allowed to diffuse for one hour. After one hour, dye was removed from the channel using a 50 µl reservoir. A fluorescent plate reader was used to measure fluorescence intensity and concentration was calculated from a reference ladder. For the sampling process, dye in the well was either removed, left in the well, or removed and replaced with media. Experimentation was done on separate days for different tests of methodology. N = 3-8 per group. One-way ANOVA, </a:t>
            </a:r>
            <a:r>
              <a:rPr lang="en-US" dirty="0">
                <a:highlight>
                  <a:srgbClr val="FFFF00"/>
                </a:highlight>
              </a:rPr>
              <a:t>p &lt; 0.05. (B) Percent recovery was of dye within the channel was tested by two 50 µl samples </a:t>
            </a:r>
            <a:r>
              <a:rPr lang="en-US" sz="1200" dirty="0">
                <a:highlight>
                  <a:srgbClr val="FFFF00"/>
                </a:highlight>
              </a:rPr>
              <a:t>N = 3-8 per group. One-way ANOVA, </a:t>
            </a:r>
            <a:r>
              <a:rPr lang="en-US" dirty="0">
                <a:highlight>
                  <a:srgbClr val="FFFF00"/>
                </a:highlight>
              </a:rPr>
              <a:t>p &lt; 0.05.</a:t>
            </a:r>
            <a:endParaRPr lang="en-US" dirty="0"/>
          </a:p>
        </p:txBody>
      </p:sp>
      <p:sp>
        <p:nvSpPr>
          <p:cNvPr id="4" name="Slide Number Placeholder 3"/>
          <p:cNvSpPr>
            <a:spLocks noGrp="1"/>
          </p:cNvSpPr>
          <p:nvPr>
            <p:ph type="sldNum" sz="quarter" idx="5"/>
          </p:nvPr>
        </p:nvSpPr>
        <p:spPr/>
        <p:txBody>
          <a:bodyPr/>
          <a:lstStyle/>
          <a:p>
            <a:fld id="{E13BA006-CB51-2C4A-B3D5-65515DA3DEDA}" type="slidenum">
              <a:rPr lang="en-US" smtClean="0"/>
              <a:t>4</a:t>
            </a:fld>
            <a:endParaRPr lang="en-US"/>
          </a:p>
        </p:txBody>
      </p:sp>
    </p:spTree>
    <p:extLst>
      <p:ext uri="{BB962C8B-B14F-4D97-AF65-F5344CB8AC3E}">
        <p14:creationId xmlns:p14="http://schemas.microsoft.com/office/powerpoint/2010/main" val="4088297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Supp. Fig. 5. </a:t>
            </a:r>
            <a:r>
              <a:rPr lang="en-US" sz="1200" b="0" dirty="0"/>
              <a:t>I need to make this in Illustrator still. I may include 40X cell adhesion staining too. The point would be to demonstrate that 1 ng/ml cytokine stimulation is too high in devices.</a:t>
            </a:r>
            <a:endParaRPr lang="en-US" b="0" dirty="0"/>
          </a:p>
        </p:txBody>
      </p:sp>
      <p:sp>
        <p:nvSpPr>
          <p:cNvPr id="4" name="Slide Number Placeholder 3"/>
          <p:cNvSpPr>
            <a:spLocks noGrp="1"/>
          </p:cNvSpPr>
          <p:nvPr>
            <p:ph type="sldNum" sz="quarter" idx="5"/>
          </p:nvPr>
        </p:nvSpPr>
        <p:spPr/>
        <p:txBody>
          <a:bodyPr/>
          <a:lstStyle/>
          <a:p>
            <a:fld id="{E13BA006-CB51-2C4A-B3D5-65515DA3DEDA}" type="slidenum">
              <a:rPr lang="en-US" smtClean="0"/>
              <a:t>5</a:t>
            </a:fld>
            <a:endParaRPr lang="en-US"/>
          </a:p>
        </p:txBody>
      </p:sp>
    </p:spTree>
    <p:extLst>
      <p:ext uri="{BB962C8B-B14F-4D97-AF65-F5344CB8AC3E}">
        <p14:creationId xmlns:p14="http://schemas.microsoft.com/office/powerpoint/2010/main" val="1837458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3BA006-CB51-2C4A-B3D5-65515DA3DEDA}" type="slidenum">
              <a:rPr lang="en-US" smtClean="0"/>
              <a:t>6</a:t>
            </a:fld>
            <a:endParaRPr lang="en-US"/>
          </a:p>
        </p:txBody>
      </p:sp>
    </p:spTree>
    <p:extLst>
      <p:ext uri="{BB962C8B-B14F-4D97-AF65-F5344CB8AC3E}">
        <p14:creationId xmlns:p14="http://schemas.microsoft.com/office/powerpoint/2010/main" val="1227154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3BA006-CB51-2C4A-B3D5-65515DA3DEDA}" type="slidenum">
              <a:rPr lang="en-US" smtClean="0"/>
              <a:t>7</a:t>
            </a:fld>
            <a:endParaRPr lang="en-US"/>
          </a:p>
        </p:txBody>
      </p:sp>
    </p:spTree>
    <p:extLst>
      <p:ext uri="{BB962C8B-B14F-4D97-AF65-F5344CB8AC3E}">
        <p14:creationId xmlns:p14="http://schemas.microsoft.com/office/powerpoint/2010/main" val="2327177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3BA006-CB51-2C4A-B3D5-65515DA3DEDA}" type="slidenum">
              <a:rPr lang="en-US" smtClean="0"/>
              <a:t>8</a:t>
            </a:fld>
            <a:endParaRPr lang="en-US"/>
          </a:p>
        </p:txBody>
      </p:sp>
    </p:spTree>
    <p:extLst>
      <p:ext uri="{BB962C8B-B14F-4D97-AF65-F5344CB8AC3E}">
        <p14:creationId xmlns:p14="http://schemas.microsoft.com/office/powerpoint/2010/main" val="4108048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423EF-12B6-3544-8AB0-8A17D9EAE0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382C716-3590-7045-944C-7AC7CB5FC9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D212DF-68E9-824A-B194-602ED485C0B7}"/>
              </a:ext>
            </a:extLst>
          </p:cNvPr>
          <p:cNvSpPr>
            <a:spLocks noGrp="1"/>
          </p:cNvSpPr>
          <p:nvPr>
            <p:ph type="dt" sz="half" idx="10"/>
          </p:nvPr>
        </p:nvSpPr>
        <p:spPr/>
        <p:txBody>
          <a:bodyPr/>
          <a:lstStyle/>
          <a:p>
            <a:fld id="{A68A0BCA-F2D5-2C48-8CCC-8420E8869484}" type="datetimeFigureOut">
              <a:rPr lang="en-US" smtClean="0"/>
              <a:t>11/28/21</a:t>
            </a:fld>
            <a:endParaRPr lang="en-US"/>
          </a:p>
        </p:txBody>
      </p:sp>
      <p:sp>
        <p:nvSpPr>
          <p:cNvPr id="5" name="Footer Placeholder 4">
            <a:extLst>
              <a:ext uri="{FF2B5EF4-FFF2-40B4-BE49-F238E27FC236}">
                <a16:creationId xmlns:a16="http://schemas.microsoft.com/office/drawing/2014/main" id="{018F54E5-8061-F64B-8300-392EABFC58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F2788B-7A23-2D49-ACD3-63FA3719A501}"/>
              </a:ext>
            </a:extLst>
          </p:cNvPr>
          <p:cNvSpPr>
            <a:spLocks noGrp="1"/>
          </p:cNvSpPr>
          <p:nvPr>
            <p:ph type="sldNum" sz="quarter" idx="12"/>
          </p:nvPr>
        </p:nvSpPr>
        <p:spPr/>
        <p:txBody>
          <a:bodyPr/>
          <a:lstStyle/>
          <a:p>
            <a:fld id="{CD12A858-F50E-A842-B60B-4945A71B6E64}" type="slidenum">
              <a:rPr lang="en-US" smtClean="0"/>
              <a:t>‹#›</a:t>
            </a:fld>
            <a:endParaRPr lang="en-US"/>
          </a:p>
        </p:txBody>
      </p:sp>
    </p:spTree>
    <p:extLst>
      <p:ext uri="{BB962C8B-B14F-4D97-AF65-F5344CB8AC3E}">
        <p14:creationId xmlns:p14="http://schemas.microsoft.com/office/powerpoint/2010/main" val="3406406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F83F0-8C2D-E043-AA29-5877108A2C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D0CB03-2839-4E4B-87C3-B72BB3B5BB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6EB62C-1D28-8348-B4D6-27FBDEBE1458}"/>
              </a:ext>
            </a:extLst>
          </p:cNvPr>
          <p:cNvSpPr>
            <a:spLocks noGrp="1"/>
          </p:cNvSpPr>
          <p:nvPr>
            <p:ph type="dt" sz="half" idx="10"/>
          </p:nvPr>
        </p:nvSpPr>
        <p:spPr/>
        <p:txBody>
          <a:bodyPr/>
          <a:lstStyle/>
          <a:p>
            <a:fld id="{A68A0BCA-F2D5-2C48-8CCC-8420E8869484}" type="datetimeFigureOut">
              <a:rPr lang="en-US" smtClean="0"/>
              <a:t>11/28/21</a:t>
            </a:fld>
            <a:endParaRPr lang="en-US"/>
          </a:p>
        </p:txBody>
      </p:sp>
      <p:sp>
        <p:nvSpPr>
          <p:cNvPr id="5" name="Footer Placeholder 4">
            <a:extLst>
              <a:ext uri="{FF2B5EF4-FFF2-40B4-BE49-F238E27FC236}">
                <a16:creationId xmlns:a16="http://schemas.microsoft.com/office/drawing/2014/main" id="{73EE012A-EE4C-5D4A-9389-0391325D07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1E6314-BBB1-9A4C-872B-1493BE02B2BB}"/>
              </a:ext>
            </a:extLst>
          </p:cNvPr>
          <p:cNvSpPr>
            <a:spLocks noGrp="1"/>
          </p:cNvSpPr>
          <p:nvPr>
            <p:ph type="sldNum" sz="quarter" idx="12"/>
          </p:nvPr>
        </p:nvSpPr>
        <p:spPr/>
        <p:txBody>
          <a:bodyPr/>
          <a:lstStyle/>
          <a:p>
            <a:fld id="{CD12A858-F50E-A842-B60B-4945A71B6E64}" type="slidenum">
              <a:rPr lang="en-US" smtClean="0"/>
              <a:t>‹#›</a:t>
            </a:fld>
            <a:endParaRPr lang="en-US"/>
          </a:p>
        </p:txBody>
      </p:sp>
    </p:spTree>
    <p:extLst>
      <p:ext uri="{BB962C8B-B14F-4D97-AF65-F5344CB8AC3E}">
        <p14:creationId xmlns:p14="http://schemas.microsoft.com/office/powerpoint/2010/main" val="4194499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8A8D68-18E7-7B45-9D99-1DFB3F5D33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566E90-508B-2F4F-B60A-A39A97B36A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E85856-15F3-5F4B-B76E-7E159BA5708A}"/>
              </a:ext>
            </a:extLst>
          </p:cNvPr>
          <p:cNvSpPr>
            <a:spLocks noGrp="1"/>
          </p:cNvSpPr>
          <p:nvPr>
            <p:ph type="dt" sz="half" idx="10"/>
          </p:nvPr>
        </p:nvSpPr>
        <p:spPr/>
        <p:txBody>
          <a:bodyPr/>
          <a:lstStyle/>
          <a:p>
            <a:fld id="{A68A0BCA-F2D5-2C48-8CCC-8420E8869484}" type="datetimeFigureOut">
              <a:rPr lang="en-US" smtClean="0"/>
              <a:t>11/28/21</a:t>
            </a:fld>
            <a:endParaRPr lang="en-US"/>
          </a:p>
        </p:txBody>
      </p:sp>
      <p:sp>
        <p:nvSpPr>
          <p:cNvPr id="5" name="Footer Placeholder 4">
            <a:extLst>
              <a:ext uri="{FF2B5EF4-FFF2-40B4-BE49-F238E27FC236}">
                <a16:creationId xmlns:a16="http://schemas.microsoft.com/office/drawing/2014/main" id="{90C5BE83-6435-8D45-A70D-9CBFE6A887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DBA507-A18A-D941-A269-EC49D6E4472A}"/>
              </a:ext>
            </a:extLst>
          </p:cNvPr>
          <p:cNvSpPr>
            <a:spLocks noGrp="1"/>
          </p:cNvSpPr>
          <p:nvPr>
            <p:ph type="sldNum" sz="quarter" idx="12"/>
          </p:nvPr>
        </p:nvSpPr>
        <p:spPr/>
        <p:txBody>
          <a:bodyPr/>
          <a:lstStyle/>
          <a:p>
            <a:fld id="{CD12A858-F50E-A842-B60B-4945A71B6E64}" type="slidenum">
              <a:rPr lang="en-US" smtClean="0"/>
              <a:t>‹#›</a:t>
            </a:fld>
            <a:endParaRPr lang="en-US"/>
          </a:p>
        </p:txBody>
      </p:sp>
    </p:spTree>
    <p:extLst>
      <p:ext uri="{BB962C8B-B14F-4D97-AF65-F5344CB8AC3E}">
        <p14:creationId xmlns:p14="http://schemas.microsoft.com/office/powerpoint/2010/main" val="3536235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4CBDC-54D0-B647-BBEE-D71440B6D6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97F840-E334-0A47-90C8-8F69EB3A6A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41EB86-EAEB-B946-BCF0-5967B93AA59E}"/>
              </a:ext>
            </a:extLst>
          </p:cNvPr>
          <p:cNvSpPr>
            <a:spLocks noGrp="1"/>
          </p:cNvSpPr>
          <p:nvPr>
            <p:ph type="dt" sz="half" idx="10"/>
          </p:nvPr>
        </p:nvSpPr>
        <p:spPr/>
        <p:txBody>
          <a:bodyPr/>
          <a:lstStyle/>
          <a:p>
            <a:fld id="{A68A0BCA-F2D5-2C48-8CCC-8420E8869484}" type="datetimeFigureOut">
              <a:rPr lang="en-US" smtClean="0"/>
              <a:t>11/28/21</a:t>
            </a:fld>
            <a:endParaRPr lang="en-US"/>
          </a:p>
        </p:txBody>
      </p:sp>
      <p:sp>
        <p:nvSpPr>
          <p:cNvPr id="5" name="Footer Placeholder 4">
            <a:extLst>
              <a:ext uri="{FF2B5EF4-FFF2-40B4-BE49-F238E27FC236}">
                <a16:creationId xmlns:a16="http://schemas.microsoft.com/office/drawing/2014/main" id="{31E0C4F0-D50D-0441-8BEA-2A0F2D9C43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6BD552-4ED6-FD40-A005-6731D0AE293D}"/>
              </a:ext>
            </a:extLst>
          </p:cNvPr>
          <p:cNvSpPr>
            <a:spLocks noGrp="1"/>
          </p:cNvSpPr>
          <p:nvPr>
            <p:ph type="sldNum" sz="quarter" idx="12"/>
          </p:nvPr>
        </p:nvSpPr>
        <p:spPr/>
        <p:txBody>
          <a:bodyPr/>
          <a:lstStyle/>
          <a:p>
            <a:fld id="{CD12A858-F50E-A842-B60B-4945A71B6E64}" type="slidenum">
              <a:rPr lang="en-US" smtClean="0"/>
              <a:t>‹#›</a:t>
            </a:fld>
            <a:endParaRPr lang="en-US"/>
          </a:p>
        </p:txBody>
      </p:sp>
    </p:spTree>
    <p:extLst>
      <p:ext uri="{BB962C8B-B14F-4D97-AF65-F5344CB8AC3E}">
        <p14:creationId xmlns:p14="http://schemas.microsoft.com/office/powerpoint/2010/main" val="1275694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898BD-0AAA-D74B-8E8E-D916853C4B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5F2E44E-B5B3-5F4B-A41A-06FBF6AF9B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A0BF98-F3DB-564E-A27B-0E0080A25FC6}"/>
              </a:ext>
            </a:extLst>
          </p:cNvPr>
          <p:cNvSpPr>
            <a:spLocks noGrp="1"/>
          </p:cNvSpPr>
          <p:nvPr>
            <p:ph type="dt" sz="half" idx="10"/>
          </p:nvPr>
        </p:nvSpPr>
        <p:spPr/>
        <p:txBody>
          <a:bodyPr/>
          <a:lstStyle/>
          <a:p>
            <a:fld id="{A68A0BCA-F2D5-2C48-8CCC-8420E8869484}" type="datetimeFigureOut">
              <a:rPr lang="en-US" smtClean="0"/>
              <a:t>11/28/21</a:t>
            </a:fld>
            <a:endParaRPr lang="en-US"/>
          </a:p>
        </p:txBody>
      </p:sp>
      <p:sp>
        <p:nvSpPr>
          <p:cNvPr id="5" name="Footer Placeholder 4">
            <a:extLst>
              <a:ext uri="{FF2B5EF4-FFF2-40B4-BE49-F238E27FC236}">
                <a16:creationId xmlns:a16="http://schemas.microsoft.com/office/drawing/2014/main" id="{A2E6AAE4-AD36-5349-BB7E-FABA2C976B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D3D3BA-9207-E945-9CF5-3D3B021216D2}"/>
              </a:ext>
            </a:extLst>
          </p:cNvPr>
          <p:cNvSpPr>
            <a:spLocks noGrp="1"/>
          </p:cNvSpPr>
          <p:nvPr>
            <p:ph type="sldNum" sz="quarter" idx="12"/>
          </p:nvPr>
        </p:nvSpPr>
        <p:spPr/>
        <p:txBody>
          <a:bodyPr/>
          <a:lstStyle/>
          <a:p>
            <a:fld id="{CD12A858-F50E-A842-B60B-4945A71B6E64}" type="slidenum">
              <a:rPr lang="en-US" smtClean="0"/>
              <a:t>‹#›</a:t>
            </a:fld>
            <a:endParaRPr lang="en-US"/>
          </a:p>
        </p:txBody>
      </p:sp>
    </p:spTree>
    <p:extLst>
      <p:ext uri="{BB962C8B-B14F-4D97-AF65-F5344CB8AC3E}">
        <p14:creationId xmlns:p14="http://schemas.microsoft.com/office/powerpoint/2010/main" val="3102229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A4752-F48D-8F44-90DC-BEA27427A4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7711DC-6C25-7C44-88BC-994FA5C8A3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92C704-3DB8-464C-B9BA-A65D9DC7CC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94C28C-F43C-BD46-AAF9-3495BFC288B7}"/>
              </a:ext>
            </a:extLst>
          </p:cNvPr>
          <p:cNvSpPr>
            <a:spLocks noGrp="1"/>
          </p:cNvSpPr>
          <p:nvPr>
            <p:ph type="dt" sz="half" idx="10"/>
          </p:nvPr>
        </p:nvSpPr>
        <p:spPr/>
        <p:txBody>
          <a:bodyPr/>
          <a:lstStyle/>
          <a:p>
            <a:fld id="{A68A0BCA-F2D5-2C48-8CCC-8420E8869484}" type="datetimeFigureOut">
              <a:rPr lang="en-US" smtClean="0"/>
              <a:t>11/28/21</a:t>
            </a:fld>
            <a:endParaRPr lang="en-US"/>
          </a:p>
        </p:txBody>
      </p:sp>
      <p:sp>
        <p:nvSpPr>
          <p:cNvPr id="6" name="Footer Placeholder 5">
            <a:extLst>
              <a:ext uri="{FF2B5EF4-FFF2-40B4-BE49-F238E27FC236}">
                <a16:creationId xmlns:a16="http://schemas.microsoft.com/office/drawing/2014/main" id="{35B07518-D98A-3840-93A2-B7F3B60057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3D4891-F705-3C46-8EC3-89C25041ACB4}"/>
              </a:ext>
            </a:extLst>
          </p:cNvPr>
          <p:cNvSpPr>
            <a:spLocks noGrp="1"/>
          </p:cNvSpPr>
          <p:nvPr>
            <p:ph type="sldNum" sz="quarter" idx="12"/>
          </p:nvPr>
        </p:nvSpPr>
        <p:spPr/>
        <p:txBody>
          <a:bodyPr/>
          <a:lstStyle/>
          <a:p>
            <a:fld id="{CD12A858-F50E-A842-B60B-4945A71B6E64}" type="slidenum">
              <a:rPr lang="en-US" smtClean="0"/>
              <a:t>‹#›</a:t>
            </a:fld>
            <a:endParaRPr lang="en-US"/>
          </a:p>
        </p:txBody>
      </p:sp>
    </p:spTree>
    <p:extLst>
      <p:ext uri="{BB962C8B-B14F-4D97-AF65-F5344CB8AC3E}">
        <p14:creationId xmlns:p14="http://schemas.microsoft.com/office/powerpoint/2010/main" val="3387098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C166F-ACD9-044F-A3AB-4062F20802C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BB920E-57F6-9C4C-B175-69EC8D8DE4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7C4DFE-EF83-0E43-9210-0423A16A59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A7EF2DF-9D19-F84F-A341-C89C211CE9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989F4E-A201-B640-BCBE-86024C7043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3FE873-9A88-1D4B-802C-4C8CE3103523}"/>
              </a:ext>
            </a:extLst>
          </p:cNvPr>
          <p:cNvSpPr>
            <a:spLocks noGrp="1"/>
          </p:cNvSpPr>
          <p:nvPr>
            <p:ph type="dt" sz="half" idx="10"/>
          </p:nvPr>
        </p:nvSpPr>
        <p:spPr/>
        <p:txBody>
          <a:bodyPr/>
          <a:lstStyle/>
          <a:p>
            <a:fld id="{A68A0BCA-F2D5-2C48-8CCC-8420E8869484}" type="datetimeFigureOut">
              <a:rPr lang="en-US" smtClean="0"/>
              <a:t>11/28/21</a:t>
            </a:fld>
            <a:endParaRPr lang="en-US"/>
          </a:p>
        </p:txBody>
      </p:sp>
      <p:sp>
        <p:nvSpPr>
          <p:cNvPr id="8" name="Footer Placeholder 7">
            <a:extLst>
              <a:ext uri="{FF2B5EF4-FFF2-40B4-BE49-F238E27FC236}">
                <a16:creationId xmlns:a16="http://schemas.microsoft.com/office/drawing/2014/main" id="{B0D4E504-3064-B043-8188-80B43E4466C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50FC2D9-02E0-F746-90AB-BDAF411DAA9A}"/>
              </a:ext>
            </a:extLst>
          </p:cNvPr>
          <p:cNvSpPr>
            <a:spLocks noGrp="1"/>
          </p:cNvSpPr>
          <p:nvPr>
            <p:ph type="sldNum" sz="quarter" idx="12"/>
          </p:nvPr>
        </p:nvSpPr>
        <p:spPr/>
        <p:txBody>
          <a:bodyPr/>
          <a:lstStyle/>
          <a:p>
            <a:fld id="{CD12A858-F50E-A842-B60B-4945A71B6E64}" type="slidenum">
              <a:rPr lang="en-US" smtClean="0"/>
              <a:t>‹#›</a:t>
            </a:fld>
            <a:endParaRPr lang="en-US"/>
          </a:p>
        </p:txBody>
      </p:sp>
    </p:spTree>
    <p:extLst>
      <p:ext uri="{BB962C8B-B14F-4D97-AF65-F5344CB8AC3E}">
        <p14:creationId xmlns:p14="http://schemas.microsoft.com/office/powerpoint/2010/main" val="258191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A4AA9-BDAA-3F4A-B7CB-8D70F353DD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1BDAC05-3900-E147-BA46-CE1E27065CE3}"/>
              </a:ext>
            </a:extLst>
          </p:cNvPr>
          <p:cNvSpPr>
            <a:spLocks noGrp="1"/>
          </p:cNvSpPr>
          <p:nvPr>
            <p:ph type="dt" sz="half" idx="10"/>
          </p:nvPr>
        </p:nvSpPr>
        <p:spPr/>
        <p:txBody>
          <a:bodyPr/>
          <a:lstStyle/>
          <a:p>
            <a:fld id="{A68A0BCA-F2D5-2C48-8CCC-8420E8869484}" type="datetimeFigureOut">
              <a:rPr lang="en-US" smtClean="0"/>
              <a:t>11/28/21</a:t>
            </a:fld>
            <a:endParaRPr lang="en-US"/>
          </a:p>
        </p:txBody>
      </p:sp>
      <p:sp>
        <p:nvSpPr>
          <p:cNvPr id="4" name="Footer Placeholder 3">
            <a:extLst>
              <a:ext uri="{FF2B5EF4-FFF2-40B4-BE49-F238E27FC236}">
                <a16:creationId xmlns:a16="http://schemas.microsoft.com/office/drawing/2014/main" id="{0785F453-7B80-D34E-B543-645F10A3E0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FCE6FC-22E4-1348-A439-C42C306120C1}"/>
              </a:ext>
            </a:extLst>
          </p:cNvPr>
          <p:cNvSpPr>
            <a:spLocks noGrp="1"/>
          </p:cNvSpPr>
          <p:nvPr>
            <p:ph type="sldNum" sz="quarter" idx="12"/>
          </p:nvPr>
        </p:nvSpPr>
        <p:spPr/>
        <p:txBody>
          <a:bodyPr/>
          <a:lstStyle/>
          <a:p>
            <a:fld id="{CD12A858-F50E-A842-B60B-4945A71B6E64}" type="slidenum">
              <a:rPr lang="en-US" smtClean="0"/>
              <a:t>‹#›</a:t>
            </a:fld>
            <a:endParaRPr lang="en-US"/>
          </a:p>
        </p:txBody>
      </p:sp>
    </p:spTree>
    <p:extLst>
      <p:ext uri="{BB962C8B-B14F-4D97-AF65-F5344CB8AC3E}">
        <p14:creationId xmlns:p14="http://schemas.microsoft.com/office/powerpoint/2010/main" val="3877122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7D658B-2557-6148-9744-CC74C7EDE946}"/>
              </a:ext>
            </a:extLst>
          </p:cNvPr>
          <p:cNvSpPr>
            <a:spLocks noGrp="1"/>
          </p:cNvSpPr>
          <p:nvPr>
            <p:ph type="dt" sz="half" idx="10"/>
          </p:nvPr>
        </p:nvSpPr>
        <p:spPr/>
        <p:txBody>
          <a:bodyPr/>
          <a:lstStyle/>
          <a:p>
            <a:fld id="{A68A0BCA-F2D5-2C48-8CCC-8420E8869484}" type="datetimeFigureOut">
              <a:rPr lang="en-US" smtClean="0"/>
              <a:t>11/28/21</a:t>
            </a:fld>
            <a:endParaRPr lang="en-US"/>
          </a:p>
        </p:txBody>
      </p:sp>
      <p:sp>
        <p:nvSpPr>
          <p:cNvPr id="3" name="Footer Placeholder 2">
            <a:extLst>
              <a:ext uri="{FF2B5EF4-FFF2-40B4-BE49-F238E27FC236}">
                <a16:creationId xmlns:a16="http://schemas.microsoft.com/office/drawing/2014/main" id="{3D97F7E8-1927-3D49-85D2-5349D4DE17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A668F6-04FF-9648-8114-31F2448EB412}"/>
              </a:ext>
            </a:extLst>
          </p:cNvPr>
          <p:cNvSpPr>
            <a:spLocks noGrp="1"/>
          </p:cNvSpPr>
          <p:nvPr>
            <p:ph type="sldNum" sz="quarter" idx="12"/>
          </p:nvPr>
        </p:nvSpPr>
        <p:spPr/>
        <p:txBody>
          <a:bodyPr/>
          <a:lstStyle/>
          <a:p>
            <a:fld id="{CD12A858-F50E-A842-B60B-4945A71B6E64}" type="slidenum">
              <a:rPr lang="en-US" smtClean="0"/>
              <a:t>‹#›</a:t>
            </a:fld>
            <a:endParaRPr lang="en-US"/>
          </a:p>
        </p:txBody>
      </p:sp>
    </p:spTree>
    <p:extLst>
      <p:ext uri="{BB962C8B-B14F-4D97-AF65-F5344CB8AC3E}">
        <p14:creationId xmlns:p14="http://schemas.microsoft.com/office/powerpoint/2010/main" val="3553215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239BF-ECC8-5649-B2CE-D9CA5F090F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E21ADA0-1D3E-8349-97DF-2787821D35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4B7A73-366A-404D-B3EE-D3794A7875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E8EA36-696F-3543-90FF-211B2D664B2C}"/>
              </a:ext>
            </a:extLst>
          </p:cNvPr>
          <p:cNvSpPr>
            <a:spLocks noGrp="1"/>
          </p:cNvSpPr>
          <p:nvPr>
            <p:ph type="dt" sz="half" idx="10"/>
          </p:nvPr>
        </p:nvSpPr>
        <p:spPr/>
        <p:txBody>
          <a:bodyPr/>
          <a:lstStyle/>
          <a:p>
            <a:fld id="{A68A0BCA-F2D5-2C48-8CCC-8420E8869484}" type="datetimeFigureOut">
              <a:rPr lang="en-US" smtClean="0"/>
              <a:t>11/28/21</a:t>
            </a:fld>
            <a:endParaRPr lang="en-US"/>
          </a:p>
        </p:txBody>
      </p:sp>
      <p:sp>
        <p:nvSpPr>
          <p:cNvPr id="6" name="Footer Placeholder 5">
            <a:extLst>
              <a:ext uri="{FF2B5EF4-FFF2-40B4-BE49-F238E27FC236}">
                <a16:creationId xmlns:a16="http://schemas.microsoft.com/office/drawing/2014/main" id="{83ADCCD7-21A4-0A48-B030-EFD00E1952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3BA42E-F8D5-9E46-AC56-883B4554FE7C}"/>
              </a:ext>
            </a:extLst>
          </p:cNvPr>
          <p:cNvSpPr>
            <a:spLocks noGrp="1"/>
          </p:cNvSpPr>
          <p:nvPr>
            <p:ph type="sldNum" sz="quarter" idx="12"/>
          </p:nvPr>
        </p:nvSpPr>
        <p:spPr/>
        <p:txBody>
          <a:bodyPr/>
          <a:lstStyle/>
          <a:p>
            <a:fld id="{CD12A858-F50E-A842-B60B-4945A71B6E64}" type="slidenum">
              <a:rPr lang="en-US" smtClean="0"/>
              <a:t>‹#›</a:t>
            </a:fld>
            <a:endParaRPr lang="en-US"/>
          </a:p>
        </p:txBody>
      </p:sp>
    </p:spTree>
    <p:extLst>
      <p:ext uri="{BB962C8B-B14F-4D97-AF65-F5344CB8AC3E}">
        <p14:creationId xmlns:p14="http://schemas.microsoft.com/office/powerpoint/2010/main" val="1865637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47E98-8A56-A943-9184-C8717387DE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D17BF5B-5F31-0649-B1A8-DBA93C3D57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42257E-705F-E548-A540-2C5718B4F3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0DDAF1-30CF-4343-8C8F-A9CF5ED5D2AC}"/>
              </a:ext>
            </a:extLst>
          </p:cNvPr>
          <p:cNvSpPr>
            <a:spLocks noGrp="1"/>
          </p:cNvSpPr>
          <p:nvPr>
            <p:ph type="dt" sz="half" idx="10"/>
          </p:nvPr>
        </p:nvSpPr>
        <p:spPr/>
        <p:txBody>
          <a:bodyPr/>
          <a:lstStyle/>
          <a:p>
            <a:fld id="{A68A0BCA-F2D5-2C48-8CCC-8420E8869484}" type="datetimeFigureOut">
              <a:rPr lang="en-US" smtClean="0"/>
              <a:t>11/28/21</a:t>
            </a:fld>
            <a:endParaRPr lang="en-US"/>
          </a:p>
        </p:txBody>
      </p:sp>
      <p:sp>
        <p:nvSpPr>
          <p:cNvPr id="6" name="Footer Placeholder 5">
            <a:extLst>
              <a:ext uri="{FF2B5EF4-FFF2-40B4-BE49-F238E27FC236}">
                <a16:creationId xmlns:a16="http://schemas.microsoft.com/office/drawing/2014/main" id="{FC83212C-BBF6-D945-B85A-EAC3AA1F79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5F821A-9615-C040-B13A-2716CA1B71E0}"/>
              </a:ext>
            </a:extLst>
          </p:cNvPr>
          <p:cNvSpPr>
            <a:spLocks noGrp="1"/>
          </p:cNvSpPr>
          <p:nvPr>
            <p:ph type="sldNum" sz="quarter" idx="12"/>
          </p:nvPr>
        </p:nvSpPr>
        <p:spPr/>
        <p:txBody>
          <a:bodyPr/>
          <a:lstStyle/>
          <a:p>
            <a:fld id="{CD12A858-F50E-A842-B60B-4945A71B6E64}" type="slidenum">
              <a:rPr lang="en-US" smtClean="0"/>
              <a:t>‹#›</a:t>
            </a:fld>
            <a:endParaRPr lang="en-US"/>
          </a:p>
        </p:txBody>
      </p:sp>
    </p:spTree>
    <p:extLst>
      <p:ext uri="{BB962C8B-B14F-4D97-AF65-F5344CB8AC3E}">
        <p14:creationId xmlns:p14="http://schemas.microsoft.com/office/powerpoint/2010/main" val="4163120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AC4C2F-235E-0C4B-92CD-B577DD26C5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32BDA70-5BA2-024E-A7CA-D428659323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754C8E-1F72-1A4F-9E9C-1B9F85FE0F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8A0BCA-F2D5-2C48-8CCC-8420E8869484}" type="datetimeFigureOut">
              <a:rPr lang="en-US" smtClean="0"/>
              <a:t>11/28/21</a:t>
            </a:fld>
            <a:endParaRPr lang="en-US"/>
          </a:p>
        </p:txBody>
      </p:sp>
      <p:sp>
        <p:nvSpPr>
          <p:cNvPr id="5" name="Footer Placeholder 4">
            <a:extLst>
              <a:ext uri="{FF2B5EF4-FFF2-40B4-BE49-F238E27FC236}">
                <a16:creationId xmlns:a16="http://schemas.microsoft.com/office/drawing/2014/main" id="{3A58A297-35B5-7347-810B-3652D141BE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308192E-B177-E64F-BFAB-AD01EE51D4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12A858-F50E-A842-B60B-4945A71B6E64}" type="slidenum">
              <a:rPr lang="en-US" smtClean="0"/>
              <a:t>‹#›</a:t>
            </a:fld>
            <a:endParaRPr lang="en-US"/>
          </a:p>
        </p:txBody>
      </p:sp>
    </p:spTree>
    <p:extLst>
      <p:ext uri="{BB962C8B-B14F-4D97-AF65-F5344CB8AC3E}">
        <p14:creationId xmlns:p14="http://schemas.microsoft.com/office/powerpoint/2010/main" val="31487130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BC90E42-F55C-B142-A4F5-300521F6DA96}"/>
              </a:ext>
            </a:extLst>
          </p:cNvPr>
          <p:cNvPicPr>
            <a:picLocks noChangeAspect="1"/>
          </p:cNvPicPr>
          <p:nvPr/>
        </p:nvPicPr>
        <p:blipFill>
          <a:blip r:embed="rId3"/>
          <a:stretch>
            <a:fillRect/>
          </a:stretch>
        </p:blipFill>
        <p:spPr>
          <a:xfrm>
            <a:off x="0" y="107155"/>
            <a:ext cx="12186423" cy="6643689"/>
          </a:xfrm>
          <a:prstGeom prst="rect">
            <a:avLst/>
          </a:prstGeom>
        </p:spPr>
      </p:pic>
    </p:spTree>
    <p:extLst>
      <p:ext uri="{BB962C8B-B14F-4D97-AF65-F5344CB8AC3E}">
        <p14:creationId xmlns:p14="http://schemas.microsoft.com/office/powerpoint/2010/main" val="2720856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AA85590-F57F-404F-B93E-0927760B6B64}"/>
              </a:ext>
            </a:extLst>
          </p:cNvPr>
          <p:cNvPicPr>
            <a:picLocks noChangeAspect="1"/>
          </p:cNvPicPr>
          <p:nvPr/>
        </p:nvPicPr>
        <p:blipFill>
          <a:blip r:embed="rId3"/>
          <a:stretch>
            <a:fillRect/>
          </a:stretch>
        </p:blipFill>
        <p:spPr>
          <a:xfrm>
            <a:off x="0" y="2001785"/>
            <a:ext cx="12192000" cy="2854430"/>
          </a:xfrm>
          <a:prstGeom prst="rect">
            <a:avLst/>
          </a:prstGeom>
        </p:spPr>
      </p:pic>
    </p:spTree>
    <p:extLst>
      <p:ext uri="{BB962C8B-B14F-4D97-AF65-F5344CB8AC3E}">
        <p14:creationId xmlns:p14="http://schemas.microsoft.com/office/powerpoint/2010/main" val="1401631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EF9D94-2C9C-D54C-B7DD-5D891782E30A}"/>
              </a:ext>
            </a:extLst>
          </p:cNvPr>
          <p:cNvPicPr>
            <a:picLocks noChangeAspect="1"/>
          </p:cNvPicPr>
          <p:nvPr/>
        </p:nvPicPr>
        <p:blipFill>
          <a:blip r:embed="rId3"/>
          <a:stretch>
            <a:fillRect/>
          </a:stretch>
        </p:blipFill>
        <p:spPr>
          <a:xfrm>
            <a:off x="2684605" y="3179"/>
            <a:ext cx="6822789" cy="6854821"/>
          </a:xfrm>
          <a:prstGeom prst="rect">
            <a:avLst/>
          </a:prstGeom>
        </p:spPr>
      </p:pic>
    </p:spTree>
    <p:extLst>
      <p:ext uri="{BB962C8B-B14F-4D97-AF65-F5344CB8AC3E}">
        <p14:creationId xmlns:p14="http://schemas.microsoft.com/office/powerpoint/2010/main" val="1966724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2CB468-0D6D-0D43-9893-520BDE07EF17}"/>
              </a:ext>
            </a:extLst>
          </p:cNvPr>
          <p:cNvPicPr>
            <a:picLocks noChangeAspect="1"/>
          </p:cNvPicPr>
          <p:nvPr/>
        </p:nvPicPr>
        <p:blipFill>
          <a:blip r:embed="rId3"/>
          <a:stretch>
            <a:fillRect/>
          </a:stretch>
        </p:blipFill>
        <p:spPr>
          <a:xfrm>
            <a:off x="554346" y="0"/>
            <a:ext cx="11083308" cy="6858000"/>
          </a:xfrm>
          <a:prstGeom prst="rect">
            <a:avLst/>
          </a:prstGeom>
        </p:spPr>
      </p:pic>
    </p:spTree>
    <p:extLst>
      <p:ext uri="{BB962C8B-B14F-4D97-AF65-F5344CB8AC3E}">
        <p14:creationId xmlns:p14="http://schemas.microsoft.com/office/powerpoint/2010/main" val="3517452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A06847-D58B-4443-8312-EE9BFEAA35FF}"/>
              </a:ext>
            </a:extLst>
          </p:cNvPr>
          <p:cNvPicPr>
            <a:picLocks noChangeAspect="1"/>
          </p:cNvPicPr>
          <p:nvPr/>
        </p:nvPicPr>
        <p:blipFill rotWithShape="1">
          <a:blip r:embed="rId3"/>
          <a:srcRect t="26889" b="16048"/>
          <a:stretch/>
        </p:blipFill>
        <p:spPr>
          <a:xfrm>
            <a:off x="2045924" y="188321"/>
            <a:ext cx="7782400" cy="2498004"/>
          </a:xfrm>
          <a:prstGeom prst="rect">
            <a:avLst/>
          </a:prstGeom>
        </p:spPr>
      </p:pic>
      <p:pic>
        <p:nvPicPr>
          <p:cNvPr id="3" name="Picture 2">
            <a:extLst>
              <a:ext uri="{FF2B5EF4-FFF2-40B4-BE49-F238E27FC236}">
                <a16:creationId xmlns:a16="http://schemas.microsoft.com/office/drawing/2014/main" id="{ABF23AD2-C96B-DC48-B18A-B6BCAB53701A}"/>
              </a:ext>
            </a:extLst>
          </p:cNvPr>
          <p:cNvPicPr>
            <a:picLocks noChangeAspect="1"/>
          </p:cNvPicPr>
          <p:nvPr/>
        </p:nvPicPr>
        <p:blipFill rotWithShape="1">
          <a:blip r:embed="rId4"/>
          <a:srcRect t="18543"/>
          <a:stretch/>
        </p:blipFill>
        <p:spPr>
          <a:xfrm>
            <a:off x="1790071" y="3022170"/>
            <a:ext cx="8038253" cy="3687644"/>
          </a:xfrm>
          <a:prstGeom prst="rect">
            <a:avLst/>
          </a:prstGeom>
        </p:spPr>
      </p:pic>
      <p:sp>
        <p:nvSpPr>
          <p:cNvPr id="2" name="Rectangle 1">
            <a:extLst>
              <a:ext uri="{FF2B5EF4-FFF2-40B4-BE49-F238E27FC236}">
                <a16:creationId xmlns:a16="http://schemas.microsoft.com/office/drawing/2014/main" id="{533CD3A0-7DD0-A940-95D5-C441C3EC16B3}"/>
              </a:ext>
            </a:extLst>
          </p:cNvPr>
          <p:cNvSpPr/>
          <p:nvPr/>
        </p:nvSpPr>
        <p:spPr>
          <a:xfrm>
            <a:off x="1790071" y="148186"/>
            <a:ext cx="8038253" cy="65616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6" name="Straight Connector 5">
            <a:extLst>
              <a:ext uri="{FF2B5EF4-FFF2-40B4-BE49-F238E27FC236}">
                <a16:creationId xmlns:a16="http://schemas.microsoft.com/office/drawing/2014/main" id="{360F45D6-24B3-2345-83E4-AD184C4B1517}"/>
              </a:ext>
            </a:extLst>
          </p:cNvPr>
          <p:cNvCxnSpPr/>
          <p:nvPr/>
        </p:nvCxnSpPr>
        <p:spPr>
          <a:xfrm>
            <a:off x="1790071" y="2882685"/>
            <a:ext cx="80382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4D98B2A-3B38-9B4D-9208-F33DC9C44AC3}"/>
              </a:ext>
            </a:extLst>
          </p:cNvPr>
          <p:cNvSpPr txBox="1"/>
          <p:nvPr/>
        </p:nvSpPr>
        <p:spPr>
          <a:xfrm>
            <a:off x="1849396" y="148186"/>
            <a:ext cx="393056" cy="523220"/>
          </a:xfrm>
          <a:prstGeom prst="rect">
            <a:avLst/>
          </a:prstGeom>
          <a:noFill/>
        </p:spPr>
        <p:txBody>
          <a:bodyPr wrap="none" rtlCol="0">
            <a:spAutoFit/>
          </a:bodyPr>
          <a:lstStyle/>
          <a:p>
            <a:r>
              <a:rPr lang="en-CH" sz="2800" dirty="0"/>
              <a:t>A</a:t>
            </a:r>
          </a:p>
        </p:txBody>
      </p:sp>
      <p:sp>
        <p:nvSpPr>
          <p:cNvPr id="8" name="TextBox 7">
            <a:extLst>
              <a:ext uri="{FF2B5EF4-FFF2-40B4-BE49-F238E27FC236}">
                <a16:creationId xmlns:a16="http://schemas.microsoft.com/office/drawing/2014/main" id="{AE1DE996-DC3C-3146-9EC3-BCB19DE1145C}"/>
              </a:ext>
            </a:extLst>
          </p:cNvPr>
          <p:cNvSpPr txBox="1"/>
          <p:nvPr/>
        </p:nvSpPr>
        <p:spPr>
          <a:xfrm>
            <a:off x="1849396" y="2846586"/>
            <a:ext cx="393056" cy="523220"/>
          </a:xfrm>
          <a:prstGeom prst="rect">
            <a:avLst/>
          </a:prstGeom>
          <a:noFill/>
        </p:spPr>
        <p:txBody>
          <a:bodyPr wrap="none" rtlCol="0">
            <a:spAutoFit/>
          </a:bodyPr>
          <a:lstStyle/>
          <a:p>
            <a:r>
              <a:rPr lang="en-CH" sz="2800" dirty="0"/>
              <a:t>B</a:t>
            </a:r>
          </a:p>
        </p:txBody>
      </p:sp>
    </p:spTree>
    <p:extLst>
      <p:ext uri="{BB962C8B-B14F-4D97-AF65-F5344CB8AC3E}">
        <p14:creationId xmlns:p14="http://schemas.microsoft.com/office/powerpoint/2010/main" val="1896856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F969A-0DAC-9C45-9E95-88EB5034CD3B}"/>
              </a:ext>
            </a:extLst>
          </p:cNvPr>
          <p:cNvSpPr>
            <a:spLocks noGrp="1"/>
          </p:cNvSpPr>
          <p:nvPr>
            <p:ph type="title"/>
          </p:nvPr>
        </p:nvSpPr>
        <p:spPr/>
        <p:txBody>
          <a:bodyPr/>
          <a:lstStyle/>
          <a:p>
            <a:r>
              <a:rPr lang="en-CH" dirty="0"/>
              <a:t>Supplement for Transwell Stimulation in SMLC-CM?</a:t>
            </a:r>
          </a:p>
        </p:txBody>
      </p:sp>
    </p:spTree>
    <p:extLst>
      <p:ext uri="{BB962C8B-B14F-4D97-AF65-F5344CB8AC3E}">
        <p14:creationId xmlns:p14="http://schemas.microsoft.com/office/powerpoint/2010/main" val="3658960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F969A-0DAC-9C45-9E95-88EB5034CD3B}"/>
              </a:ext>
            </a:extLst>
          </p:cNvPr>
          <p:cNvSpPr>
            <a:spLocks noGrp="1"/>
          </p:cNvSpPr>
          <p:nvPr>
            <p:ph type="title"/>
          </p:nvPr>
        </p:nvSpPr>
        <p:spPr/>
        <p:txBody>
          <a:bodyPr/>
          <a:lstStyle/>
          <a:p>
            <a:r>
              <a:rPr lang="en-CH" dirty="0"/>
              <a:t>Supplement Table for Antibodies?</a:t>
            </a:r>
          </a:p>
        </p:txBody>
      </p:sp>
    </p:spTree>
    <p:extLst>
      <p:ext uri="{BB962C8B-B14F-4D97-AF65-F5344CB8AC3E}">
        <p14:creationId xmlns:p14="http://schemas.microsoft.com/office/powerpoint/2010/main" val="3752371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F969A-0DAC-9C45-9E95-88EB5034CD3B}"/>
              </a:ext>
            </a:extLst>
          </p:cNvPr>
          <p:cNvSpPr>
            <a:spLocks noGrp="1"/>
          </p:cNvSpPr>
          <p:nvPr>
            <p:ph type="title"/>
          </p:nvPr>
        </p:nvSpPr>
        <p:spPr/>
        <p:txBody>
          <a:bodyPr/>
          <a:lstStyle/>
          <a:p>
            <a:r>
              <a:rPr lang="en-CH" dirty="0"/>
              <a:t>Supplement Table for Objectives/Working Distances</a:t>
            </a:r>
          </a:p>
        </p:txBody>
      </p:sp>
      <p:sp>
        <p:nvSpPr>
          <p:cNvPr id="3" name="Content Placeholder 2">
            <a:extLst>
              <a:ext uri="{FF2B5EF4-FFF2-40B4-BE49-F238E27FC236}">
                <a16:creationId xmlns:a16="http://schemas.microsoft.com/office/drawing/2014/main" id="{A49CBE6F-1065-DF44-959A-11AFB34F61B3}"/>
              </a:ext>
            </a:extLst>
          </p:cNvPr>
          <p:cNvSpPr>
            <a:spLocks noGrp="1"/>
          </p:cNvSpPr>
          <p:nvPr>
            <p:ph idx="1"/>
          </p:nvPr>
        </p:nvSpPr>
        <p:spPr/>
        <p:txBody>
          <a:bodyPr/>
          <a:lstStyle/>
          <a:p>
            <a:r>
              <a:rPr lang="en-US" dirty="0"/>
              <a:t>Objectives</a:t>
            </a:r>
          </a:p>
          <a:p>
            <a:r>
              <a:rPr lang="en-US" dirty="0"/>
              <a:t>Working distances for each chip orientation</a:t>
            </a:r>
          </a:p>
          <a:p>
            <a:r>
              <a:rPr lang="en-US" dirty="0"/>
              <a:t>Example image</a:t>
            </a:r>
            <a:r>
              <a:rPr lang="en-CH" dirty="0"/>
              <a:t>s</a:t>
            </a:r>
          </a:p>
        </p:txBody>
      </p:sp>
    </p:spTree>
    <p:extLst>
      <p:ext uri="{BB962C8B-B14F-4D97-AF65-F5344CB8AC3E}">
        <p14:creationId xmlns:p14="http://schemas.microsoft.com/office/powerpoint/2010/main" val="1157671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F3C24-3FDA-7B42-94CB-D91AB2C5E096}"/>
              </a:ext>
            </a:extLst>
          </p:cNvPr>
          <p:cNvSpPr>
            <a:spLocks noGrp="1"/>
          </p:cNvSpPr>
          <p:nvPr>
            <p:ph type="title"/>
          </p:nvPr>
        </p:nvSpPr>
        <p:spPr/>
        <p:txBody>
          <a:bodyPr/>
          <a:lstStyle/>
          <a:p>
            <a:r>
              <a:rPr lang="en-CH" dirty="0"/>
              <a:t>Supplemental Videos</a:t>
            </a:r>
          </a:p>
        </p:txBody>
      </p:sp>
      <p:sp>
        <p:nvSpPr>
          <p:cNvPr id="3" name="Content Placeholder 2">
            <a:extLst>
              <a:ext uri="{FF2B5EF4-FFF2-40B4-BE49-F238E27FC236}">
                <a16:creationId xmlns:a16="http://schemas.microsoft.com/office/drawing/2014/main" id="{B2C483CE-69A6-1D43-84EF-A497020DBBB4}"/>
              </a:ext>
            </a:extLst>
          </p:cNvPr>
          <p:cNvSpPr>
            <a:spLocks noGrp="1"/>
          </p:cNvSpPr>
          <p:nvPr>
            <p:ph idx="1"/>
          </p:nvPr>
        </p:nvSpPr>
        <p:spPr/>
        <p:txBody>
          <a:bodyPr/>
          <a:lstStyle/>
          <a:p>
            <a:r>
              <a:rPr lang="en-CH" dirty="0"/>
              <a:t>Assembly video</a:t>
            </a:r>
          </a:p>
          <a:p>
            <a:r>
              <a:rPr lang="en-CH" dirty="0"/>
              <a:t>COMSOL diffusion video (Natalie’s work)</a:t>
            </a:r>
          </a:p>
          <a:p>
            <a:r>
              <a:rPr lang="en-CH" dirty="0"/>
              <a:t>COMSOL diffusion videos (Howard’s work)</a:t>
            </a:r>
          </a:p>
          <a:p>
            <a:endParaRPr lang="en-CH" dirty="0"/>
          </a:p>
          <a:p>
            <a:endParaRPr lang="en-CH" dirty="0"/>
          </a:p>
        </p:txBody>
      </p:sp>
    </p:spTree>
    <p:extLst>
      <p:ext uri="{BB962C8B-B14F-4D97-AF65-F5344CB8AC3E}">
        <p14:creationId xmlns:p14="http://schemas.microsoft.com/office/powerpoint/2010/main" val="19774179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12757</TotalTime>
  <Words>730</Words>
  <Application>Microsoft Macintosh PowerPoint</Application>
  <PresentationFormat>Widescreen</PresentationFormat>
  <Paragraphs>25</Paragraphs>
  <Slides>9</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Supplement for Transwell Stimulation in SMLC-CM?</vt:lpstr>
      <vt:lpstr>Supplement Table for Antibodies?</vt:lpstr>
      <vt:lpstr>Supplement Table for Objectives/Working Distances</vt:lpstr>
      <vt:lpstr>Supplemental Videos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 Therrienco</dc:creator>
  <cp:lastModifiedBy>Admin Therrienco</cp:lastModifiedBy>
  <cp:revision>177</cp:revision>
  <dcterms:created xsi:type="dcterms:W3CDTF">2021-04-14T20:43:25Z</dcterms:created>
  <dcterms:modified xsi:type="dcterms:W3CDTF">2021-11-28T11:37:49Z</dcterms:modified>
</cp:coreProperties>
</file>