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1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08" r:id="rId1"/>
  </p:sldMasterIdLst>
  <p:notesMasterIdLst>
    <p:notesMasterId r:id="rId26"/>
  </p:notesMasterIdLst>
  <p:sldIdLst>
    <p:sldId id="256" r:id="rId2"/>
    <p:sldId id="315" r:id="rId3"/>
    <p:sldId id="292" r:id="rId4"/>
    <p:sldId id="364" r:id="rId5"/>
    <p:sldId id="314" r:id="rId6"/>
    <p:sldId id="296" r:id="rId7"/>
    <p:sldId id="313" r:id="rId8"/>
    <p:sldId id="316" r:id="rId9"/>
    <p:sldId id="310" r:id="rId10"/>
    <p:sldId id="317" r:id="rId11"/>
    <p:sldId id="301" r:id="rId12"/>
    <p:sldId id="277" r:id="rId13"/>
    <p:sldId id="349" r:id="rId14"/>
    <p:sldId id="259" r:id="rId15"/>
    <p:sldId id="356" r:id="rId16"/>
    <p:sldId id="350" r:id="rId17"/>
    <p:sldId id="357" r:id="rId18"/>
    <p:sldId id="355" r:id="rId19"/>
    <p:sldId id="361" r:id="rId20"/>
    <p:sldId id="358" r:id="rId21"/>
    <p:sldId id="363" r:id="rId22"/>
    <p:sldId id="359" r:id="rId23"/>
    <p:sldId id="360" r:id="rId24"/>
    <p:sldId id="30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FC0"/>
    <a:srgbClr val="003E74"/>
    <a:srgbClr val="791D1C"/>
    <a:srgbClr val="5738A1"/>
    <a:srgbClr val="004E91"/>
    <a:srgbClr val="5B88A6"/>
    <a:srgbClr val="28AF8B"/>
    <a:srgbClr val="00B71A"/>
    <a:srgbClr val="00FA00"/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6"/>
    <p:restoredTop sz="84664"/>
  </p:normalViewPr>
  <p:slideViewPr>
    <p:cSldViewPr snapToGrid="0" snapToObjects="1">
      <p:cViewPr varScale="1">
        <p:scale>
          <a:sx n="92" d="100"/>
          <a:sy n="92" d="100"/>
        </p:scale>
        <p:origin x="1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3" d="100"/>
          <a:sy n="83" d="100"/>
        </p:scale>
        <p:origin x="399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12E76-705F-144B-89E2-5C90A3CFE640}" type="datetimeFigureOut">
              <a:rPr lang="en-US" smtClean="0"/>
              <a:t>3/3/21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4167A-3C08-2846-BB84-ACDA9788C0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61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4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0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47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4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4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660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12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43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4086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255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391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0180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746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35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06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320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2DBED2-562F-F840-B078-17CD444D27C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421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17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837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9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692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398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94167A-3C08-2846-BB84-ACDA9788C04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3/3/21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pic>
        <p:nvPicPr>
          <p:cNvPr id="7" name="Picture 6" descr="NRG Logo.png">
            <a:extLst>
              <a:ext uri="{FF2B5EF4-FFF2-40B4-BE49-F238E27FC236}">
                <a16:creationId xmlns:a16="http://schemas.microsoft.com/office/drawing/2014/main" id="{FB22EC5F-E958-024B-A9E6-2037A127B9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E18AA656-9B9D-9347-87F0-CFAEE0A1896F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116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NRG Logo.png">
            <a:extLst>
              <a:ext uri="{FF2B5EF4-FFF2-40B4-BE49-F238E27FC236}">
                <a16:creationId xmlns:a16="http://schemas.microsoft.com/office/drawing/2014/main" id="{D49D2B23-C8BC-8642-9ACB-A552309C28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BD0A4D7A-F872-A64B-AC1E-407C268FAEB4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1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NRG Logo.png">
            <a:extLst>
              <a:ext uri="{FF2B5EF4-FFF2-40B4-BE49-F238E27FC236}">
                <a16:creationId xmlns:a16="http://schemas.microsoft.com/office/drawing/2014/main" id="{7BDE1862-3E56-1545-B907-26FB6072E2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B3267FB-3519-CB41-922E-16D770D6B9BE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1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3/3/21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pic>
        <p:nvPicPr>
          <p:cNvPr id="7" name="Picture 6" descr="NRG Logo.png">
            <a:extLst>
              <a:ext uri="{FF2B5EF4-FFF2-40B4-BE49-F238E27FC236}">
                <a16:creationId xmlns:a16="http://schemas.microsoft.com/office/drawing/2014/main" id="{D63BDD9D-7513-EB4B-B5EF-A90FDA399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AC8ECD19-F9C3-084C-B2F5-02161F81CA7D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22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3/3/21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pic>
        <p:nvPicPr>
          <p:cNvPr id="7" name="Picture 6" descr="NRG Logo.png">
            <a:extLst>
              <a:ext uri="{FF2B5EF4-FFF2-40B4-BE49-F238E27FC236}">
                <a16:creationId xmlns:a16="http://schemas.microsoft.com/office/drawing/2014/main" id="{91B7A5F4-CAE4-F74F-AF97-E161157F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B19FE71-A153-E146-BBFF-24847AE4DEC0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3/3/21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 dirty="0"/>
          </a:p>
        </p:txBody>
      </p:sp>
      <p:pic>
        <p:nvPicPr>
          <p:cNvPr id="8" name="Picture 7" descr="NRG Logo.png">
            <a:extLst>
              <a:ext uri="{FF2B5EF4-FFF2-40B4-BE49-F238E27FC236}">
                <a16:creationId xmlns:a16="http://schemas.microsoft.com/office/drawing/2014/main" id="{672C5930-087F-9B47-AFB8-5258263101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DE1D2C9-4A11-3444-9605-15EC3ACD306B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68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NRG Logo.png">
            <a:extLst>
              <a:ext uri="{FF2B5EF4-FFF2-40B4-BE49-F238E27FC236}">
                <a16:creationId xmlns:a16="http://schemas.microsoft.com/office/drawing/2014/main" id="{2D62B37C-F7BE-F148-9E85-4584FFA5F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4D3F7D75-943F-C642-BECA-C1D02BC832A3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3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NRG Logo.png">
            <a:extLst>
              <a:ext uri="{FF2B5EF4-FFF2-40B4-BE49-F238E27FC236}">
                <a16:creationId xmlns:a16="http://schemas.microsoft.com/office/drawing/2014/main" id="{160ACCBB-D963-F94E-8D34-AD66E1D36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D0AF4F95-F067-6447-A76B-4094A74377B3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NRG Logo.png">
            <a:extLst>
              <a:ext uri="{FF2B5EF4-FFF2-40B4-BE49-F238E27FC236}">
                <a16:creationId xmlns:a16="http://schemas.microsoft.com/office/drawing/2014/main" id="{2ADCAA27-C1D7-C642-B649-11FD3F83A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6ABC029-B3E4-2B4E-A0EC-6266A9B26C84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38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NRG Logo.png">
            <a:extLst>
              <a:ext uri="{FF2B5EF4-FFF2-40B4-BE49-F238E27FC236}">
                <a16:creationId xmlns:a16="http://schemas.microsoft.com/office/drawing/2014/main" id="{C18BA58A-3805-2E41-8A6F-81330ED178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69D1A70-AD13-CF4A-910A-F96FB97EF5B1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26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NRG Logo.png">
            <a:extLst>
              <a:ext uri="{FF2B5EF4-FFF2-40B4-BE49-F238E27FC236}">
                <a16:creationId xmlns:a16="http://schemas.microsoft.com/office/drawing/2014/main" id="{8403A802-88C1-414C-88C7-5B51958F5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DD378FC5-65B7-CD4D-85BC-81E157E0FFAC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4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4D249-2EF9-C347-BF28-7C440E8185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7" descr="footerdark">
            <a:extLst>
              <a:ext uri="{FF2B5EF4-FFF2-40B4-BE49-F238E27FC236}">
                <a16:creationId xmlns:a16="http://schemas.microsoft.com/office/drawing/2014/main" id="{91807B4D-9B75-664B-AB8E-C18728DF66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6976"/>
            <a:ext cx="1219200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RG Logo.png">
            <a:extLst>
              <a:ext uri="{FF2B5EF4-FFF2-40B4-BE49-F238E27FC236}">
                <a16:creationId xmlns:a16="http://schemas.microsoft.com/office/drawing/2014/main" id="{B56C8B18-2931-674A-869B-9122353F45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699" y="6324647"/>
            <a:ext cx="1883823" cy="469342"/>
          </a:xfrm>
          <a:prstGeom prst="rect">
            <a:avLst/>
          </a:prstGeom>
        </p:spPr>
      </p:pic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8ED2B4EB-FCB8-BD4E-912E-94081A9393B8}"/>
              </a:ext>
            </a:extLst>
          </p:cNvPr>
          <p:cNvSpPr txBox="1">
            <a:spLocks/>
          </p:cNvSpPr>
          <p:nvPr userDrawn="1"/>
        </p:nvSpPr>
        <p:spPr>
          <a:xfrm>
            <a:off x="6687509" y="6452719"/>
            <a:ext cx="617299" cy="388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50C6C8-AA94-9B41-804B-ADFF335A0C34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542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kodebiotech.com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image" Target="../media/image32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microsoft.com/office/2007/relationships/media" Target="../media/media3.mp4"/><Relationship Id="rId11" Type="http://schemas.openxmlformats.org/officeDocument/2006/relationships/image" Target="../media/image31.png"/><Relationship Id="rId5" Type="http://schemas.openxmlformats.org/officeDocument/2006/relationships/video" Target="../media/media2.mp4"/><Relationship Id="rId10" Type="http://schemas.openxmlformats.org/officeDocument/2006/relationships/image" Target="../media/image30.png"/><Relationship Id="rId4" Type="http://schemas.microsoft.com/office/2007/relationships/media" Target="../media/media2.mp4"/><Relationship Id="rId9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video" Target="../media/media4.mp4"/><Relationship Id="rId7" Type="http://schemas.openxmlformats.org/officeDocument/2006/relationships/video" Target="../media/media6.mp4"/><Relationship Id="rId12" Type="http://schemas.openxmlformats.org/officeDocument/2006/relationships/image" Target="../media/image38.png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microsoft.com/office/2007/relationships/media" Target="../media/media6.mp4"/><Relationship Id="rId11" Type="http://schemas.openxmlformats.org/officeDocument/2006/relationships/image" Target="../media/image37.png"/><Relationship Id="rId5" Type="http://schemas.openxmlformats.org/officeDocument/2006/relationships/video" Target="../media/media5.mp4"/><Relationship Id="rId10" Type="http://schemas.openxmlformats.org/officeDocument/2006/relationships/image" Target="../media/image36.png"/><Relationship Id="rId4" Type="http://schemas.microsoft.com/office/2007/relationships/media" Target="../media/media5.mp4"/><Relationship Id="rId9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hyperlink" Target="https://adipogen.com/covid-19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s://www.fishersci.be/shop/products/veriti-thermal-cycler-extended-warranty-package-384-well-3/12353653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en.acs.org/analytical-chemistry/diagnostics/Rapid-COVID-19-testing-breaks/98/web/2020/08" TargetMode="External"/><Relationship Id="rId3" Type="http://schemas.openxmlformats.org/officeDocument/2006/relationships/notesSlide" Target="../notesSlides/notesSlide3.xml"/><Relationship Id="rId7" Type="http://schemas.openxmlformats.org/officeDocument/2006/relationships/hyperlink" Target="https://asm.org/Press-Releases/2020/October/Shortages-of-COVID-19-and-Other-Testing-Supplies-I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hyperlink" Target="https://www.mckinsey.com/industries/pharmaceuticals-and-medical-products/our-insights/covid-19-overcoming-supply-shortages-for-diagnostic-testing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hyperlink" Target="https://www.nbcnews.com/news/us-news/covid-testing-only-getting-harder-come-s-serious-problem-n1249956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11" Type="http://schemas.openxmlformats.org/officeDocument/2006/relationships/image" Target="../media/image14.jpeg"/><Relationship Id="rId5" Type="http://schemas.openxmlformats.org/officeDocument/2006/relationships/hyperlink" Target="https://fusion.inquirer.com/news/coronavirus-antibody-testing-expanding-with-questions-roche-abbott-20200509.html" TargetMode="External"/><Relationship Id="rId10" Type="http://schemas.openxmlformats.org/officeDocument/2006/relationships/hyperlink" Target="https://www.the-scientist.com/news-opinion/toward-covid-19-testing-any-time-anywhere-67906" TargetMode="External"/><Relationship Id="rId4" Type="http://schemas.openxmlformats.org/officeDocument/2006/relationships/hyperlink" Target="https://www.cardinalhealth.com/en/cmp/ext/med/med-lab/cellex-covid-19-igm-igg-rapid-test.html" TargetMode="External"/><Relationship Id="rId9" Type="http://schemas.openxmlformats.org/officeDocument/2006/relationships/hyperlink" Target="https://www.abbott.com/corpnewsroom/diagnostics-testing/upping-the-ante-on-COVID-19-antigen-testing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5" Type="http://schemas.openxmlformats.org/officeDocument/2006/relationships/image" Target="../media/image17.t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2252-568A-9D45-BAFD-8BF1FEDA7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15" y="234876"/>
            <a:ext cx="11661168" cy="126231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Rapid detection of intact SARS-CoV-2 viral particles using silicon nanomembranes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EF8A1-990F-E145-8CC9-3DC46DB7D9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999" y="4810906"/>
            <a:ext cx="6858000" cy="124182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Michael Klaczko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University of Rochester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McGrath Lab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525ACC7-4DAF-6C4E-B85C-661CC27D5CA9}"/>
              </a:ext>
            </a:extLst>
          </p:cNvPr>
          <p:cNvCxnSpPr/>
          <p:nvPr/>
        </p:nvCxnSpPr>
        <p:spPr>
          <a:xfrm>
            <a:off x="609600" y="1623332"/>
            <a:ext cx="10972800" cy="0"/>
          </a:xfrm>
          <a:prstGeom prst="line">
            <a:avLst/>
          </a:prstGeom>
          <a:ln w="38100">
            <a:solidFill>
              <a:srgbClr val="003E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BD7F25E-9DDA-B84F-9437-98F5DC3E5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4" t="56715" r="39524" b="20158"/>
          <a:stretch/>
        </p:blipFill>
        <p:spPr>
          <a:xfrm>
            <a:off x="609600" y="2558399"/>
            <a:ext cx="3453114" cy="2206604"/>
          </a:xfrm>
          <a:prstGeom prst="rect">
            <a:avLst/>
          </a:prstGeom>
        </p:spPr>
      </p:pic>
      <p:pic>
        <p:nvPicPr>
          <p:cNvPr id="9" name="Picture 8" descr="A picture containing curtain, computer, dark&#10;&#10;Description automatically generated">
            <a:extLst>
              <a:ext uri="{FF2B5EF4-FFF2-40B4-BE49-F238E27FC236}">
                <a16:creationId xmlns:a16="http://schemas.microsoft.com/office/drawing/2014/main" id="{E7B742B6-0569-824E-AE8B-2C390A5875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45" r="15009"/>
          <a:stretch/>
        </p:blipFill>
        <p:spPr>
          <a:xfrm rot="16200000">
            <a:off x="8650635" y="1856188"/>
            <a:ext cx="2253982" cy="3609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39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217BC6-90AB-C249-9824-A50A1FFB0F8B}"/>
              </a:ext>
            </a:extLst>
          </p:cNvPr>
          <p:cNvSpPr txBox="1"/>
          <p:nvPr/>
        </p:nvSpPr>
        <p:spPr>
          <a:xfrm>
            <a:off x="705518" y="87015"/>
            <a:ext cx="10780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SIM-DX</a:t>
            </a:r>
            <a:r>
              <a:rPr lang="en-US" sz="4000" dirty="0"/>
              <a:t> Sensor Function – The Resistance Switch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D2329-CE31-874D-92F4-ECC1CC4299A7}"/>
              </a:ext>
            </a:extLst>
          </p:cNvPr>
          <p:cNvCxnSpPr/>
          <p:nvPr/>
        </p:nvCxnSpPr>
        <p:spPr>
          <a:xfrm>
            <a:off x="609600" y="963067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96E36C-5724-A745-895C-446A5435C940}"/>
              </a:ext>
            </a:extLst>
          </p:cNvPr>
          <p:cNvGrpSpPr/>
          <p:nvPr/>
        </p:nvGrpSpPr>
        <p:grpSpPr>
          <a:xfrm>
            <a:off x="3369501" y="3429000"/>
            <a:ext cx="5131610" cy="0"/>
            <a:chOff x="3369501" y="3429000"/>
            <a:chExt cx="5131610" cy="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2BBBCDF-8D51-EE42-8DBE-B913C59B6B81}"/>
                </a:ext>
              </a:extLst>
            </p:cNvPr>
            <p:cNvCxnSpPr>
              <a:cxnSpLocks/>
            </p:cNvCxnSpPr>
            <p:nvPr/>
          </p:nvCxnSpPr>
          <p:spPr>
            <a:xfrm>
              <a:off x="6574222" y="3429000"/>
              <a:ext cx="192688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F64EE5-E489-1F46-9B0E-BD79334B452F}"/>
                </a:ext>
              </a:extLst>
            </p:cNvPr>
            <p:cNvCxnSpPr>
              <a:cxnSpLocks/>
            </p:cNvCxnSpPr>
            <p:nvPr/>
          </p:nvCxnSpPr>
          <p:spPr>
            <a:xfrm>
              <a:off x="5276193" y="3429000"/>
              <a:ext cx="1280160" cy="0"/>
            </a:xfrm>
            <a:prstGeom prst="line">
              <a:avLst/>
            </a:prstGeom>
            <a:ln w="38100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4B4DCB-19FD-D44D-A0A1-545289F8DA4A}"/>
                </a:ext>
              </a:extLst>
            </p:cNvPr>
            <p:cNvCxnSpPr>
              <a:cxnSpLocks/>
            </p:cNvCxnSpPr>
            <p:nvPr/>
          </p:nvCxnSpPr>
          <p:spPr>
            <a:xfrm>
              <a:off x="3369501" y="3429000"/>
              <a:ext cx="183311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Bent Arrow 67">
            <a:extLst>
              <a:ext uri="{FF2B5EF4-FFF2-40B4-BE49-F238E27FC236}">
                <a16:creationId xmlns:a16="http://schemas.microsoft.com/office/drawing/2014/main" id="{CCBC94FC-E6DB-EA40-AB88-51A1F7E0E7D6}"/>
              </a:ext>
            </a:extLst>
          </p:cNvPr>
          <p:cNvSpPr/>
          <p:nvPr/>
        </p:nvSpPr>
        <p:spPr>
          <a:xfrm rot="16200000" flipV="1">
            <a:off x="4649766" y="2726347"/>
            <a:ext cx="1774371" cy="1537612"/>
          </a:xfrm>
          <a:prstGeom prst="bentArrow">
            <a:avLst>
              <a:gd name="adj1" fmla="val 29991"/>
              <a:gd name="adj2" fmla="val 25000"/>
              <a:gd name="adj3" fmla="val 25000"/>
              <a:gd name="adj4" fmla="val 4375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FF1823A-AF91-7549-A7F0-9BD195235A3B}"/>
              </a:ext>
            </a:extLst>
          </p:cNvPr>
          <p:cNvGrpSpPr/>
          <p:nvPr/>
        </p:nvGrpSpPr>
        <p:grpSpPr>
          <a:xfrm>
            <a:off x="6305758" y="3428999"/>
            <a:ext cx="2089963" cy="1182406"/>
            <a:chOff x="5549462" y="1396311"/>
            <a:chExt cx="2089963" cy="864724"/>
          </a:xfrm>
        </p:grpSpPr>
        <p:sp>
          <p:nvSpPr>
            <p:cNvPr id="61" name="Right Arrow 60">
              <a:extLst>
                <a:ext uri="{FF2B5EF4-FFF2-40B4-BE49-F238E27FC236}">
                  <a16:creationId xmlns:a16="http://schemas.microsoft.com/office/drawing/2014/main" id="{98DA5560-DCCD-504F-995E-B8ACADFD406B}"/>
                </a:ext>
              </a:extLst>
            </p:cNvPr>
            <p:cNvSpPr/>
            <p:nvPr/>
          </p:nvSpPr>
          <p:spPr>
            <a:xfrm>
              <a:off x="5549462" y="1499959"/>
              <a:ext cx="2089963" cy="761076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5E8372C1-914D-9B4F-B80B-09D571B1E478}"/>
                </a:ext>
              </a:extLst>
            </p:cNvPr>
            <p:cNvSpPr txBox="1"/>
            <p:nvPr/>
          </p:nvSpPr>
          <p:spPr>
            <a:xfrm>
              <a:off x="5873630" y="1396311"/>
              <a:ext cx="1153329" cy="337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Positive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98A62E7-640E-EE4D-80F4-5516A387AD35}"/>
                  </a:ext>
                </a:extLst>
              </p:cNvPr>
              <p:cNvSpPr txBox="1"/>
              <p:nvPr/>
            </p:nvSpPr>
            <p:spPr>
              <a:xfrm>
                <a:off x="6629926" y="2114632"/>
                <a:ext cx="37423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𝑊𝑒𝑙𝑙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𝐵𝑜𝑡𝑡𝑜𝑚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𝐶h𝑎𝑛𝑛𝑒𝑙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98A62E7-640E-EE4D-80F4-5516A387A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9926" y="2114632"/>
                <a:ext cx="3742371" cy="461665"/>
              </a:xfrm>
              <a:prstGeom prst="rect">
                <a:avLst/>
              </a:prstGeom>
              <a:blipFill>
                <a:blip r:embed="rId6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E1D5B6DB-0928-FB4F-9E0E-6AE5D057C11F}"/>
                  </a:ext>
                </a:extLst>
              </p:cNvPr>
              <p:cNvSpPr txBox="1"/>
              <p:nvPr/>
            </p:nvSpPr>
            <p:spPr>
              <a:xfrm>
                <a:off x="6295353" y="4522296"/>
                <a:ext cx="374237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𝑊𝑒𝑙𝑙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𝐵𝑜𝑡𝑡𝑜𝑚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𝐶h𝑎𝑛𝑛𝑒𝑙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E1D5B6DB-0928-FB4F-9E0E-6AE5D057C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353" y="4522296"/>
                <a:ext cx="3742371" cy="461665"/>
              </a:xfrm>
              <a:prstGeom prst="rect">
                <a:avLst/>
              </a:prstGeom>
              <a:blipFill>
                <a:blip r:embed="rId7"/>
                <a:stretch>
                  <a:fillRect b="-2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Bent Arrow 22">
            <a:extLst>
              <a:ext uri="{FF2B5EF4-FFF2-40B4-BE49-F238E27FC236}">
                <a16:creationId xmlns:a16="http://schemas.microsoft.com/office/drawing/2014/main" id="{A605D8E5-A8BF-E648-960F-067B55DC7739}"/>
              </a:ext>
            </a:extLst>
          </p:cNvPr>
          <p:cNvSpPr/>
          <p:nvPr/>
        </p:nvSpPr>
        <p:spPr>
          <a:xfrm rot="10800000" flipH="1">
            <a:off x="2647222" y="2809564"/>
            <a:ext cx="2089221" cy="1774371"/>
          </a:xfrm>
          <a:prstGeom prst="bentArrow">
            <a:avLst>
              <a:gd name="adj1" fmla="val 25000"/>
              <a:gd name="adj2" fmla="val 24647"/>
              <a:gd name="adj3" fmla="val 25000"/>
              <a:gd name="adj4" fmla="val 4375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523E7-DC30-5D45-89F5-D9B3F0DDA030}"/>
              </a:ext>
            </a:extLst>
          </p:cNvPr>
          <p:cNvSpPr txBox="1"/>
          <p:nvPr/>
        </p:nvSpPr>
        <p:spPr>
          <a:xfrm>
            <a:off x="5272412" y="2136060"/>
            <a:ext cx="128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3F984E-A880-C945-B3EA-44CFD37D0B3E}"/>
              </a:ext>
            </a:extLst>
          </p:cNvPr>
          <p:cNvSpPr txBox="1"/>
          <p:nvPr/>
        </p:nvSpPr>
        <p:spPr>
          <a:xfrm>
            <a:off x="1796810" y="2117185"/>
            <a:ext cx="2266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Sample Injection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70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13" grpId="0"/>
      <p:bldP spid="114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599" y="987356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itle 1">
            <a:extLst>
              <a:ext uri="{FF2B5EF4-FFF2-40B4-BE49-F238E27FC236}">
                <a16:creationId xmlns:a16="http://schemas.microsoft.com/office/drawing/2014/main" id="{5175F4F4-2EE3-3C4A-B4AA-F73B567D5DE0}"/>
              </a:ext>
            </a:extLst>
          </p:cNvPr>
          <p:cNvSpPr txBox="1">
            <a:spLocks/>
          </p:cNvSpPr>
          <p:nvPr/>
        </p:nvSpPr>
        <p:spPr>
          <a:xfrm>
            <a:off x="-368168" y="67656"/>
            <a:ext cx="12928337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Sample Pre-mixing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91480D-A8F8-DA49-8F98-123B4A1F88E2}"/>
              </a:ext>
            </a:extLst>
          </p:cNvPr>
          <p:cNvSpPr txBox="1"/>
          <p:nvPr/>
        </p:nvSpPr>
        <p:spPr>
          <a:xfrm>
            <a:off x="7374274" y="1890272"/>
            <a:ext cx="415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Surface Coat with Kode</a:t>
            </a:r>
            <a:r>
              <a:rPr lang="en-US" sz="2400" baseline="30000" dirty="0"/>
              <a:t>TM</a:t>
            </a:r>
            <a:r>
              <a:rPr lang="en-US" sz="2400" dirty="0"/>
              <a:t> Biotin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74B13-E64D-BF43-A79E-6084229251CF}"/>
              </a:ext>
            </a:extLst>
          </p:cNvPr>
          <p:cNvSpPr txBox="1"/>
          <p:nvPr/>
        </p:nvSpPr>
        <p:spPr>
          <a:xfrm>
            <a:off x="536648" y="1890272"/>
            <a:ext cx="6037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Pre-mix with Streptavidin Conjugated Antibody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AA6276F-36F4-B24B-B5A3-2591E6B430E0}"/>
              </a:ext>
            </a:extLst>
          </p:cNvPr>
          <p:cNvGrpSpPr/>
          <p:nvPr/>
        </p:nvGrpSpPr>
        <p:grpSpPr>
          <a:xfrm>
            <a:off x="1380416" y="3245291"/>
            <a:ext cx="10691763" cy="1652250"/>
            <a:chOff x="1380416" y="3245291"/>
            <a:chExt cx="10691763" cy="1652250"/>
          </a:xfrm>
        </p:grpSpPr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822600-A75F-8E46-AABB-75D7BC0056C6}"/>
                </a:ext>
              </a:extLst>
            </p:cNvPr>
            <p:cNvGrpSpPr/>
            <p:nvPr/>
          </p:nvGrpSpPr>
          <p:grpSpPr>
            <a:xfrm>
              <a:off x="1380416" y="3245291"/>
              <a:ext cx="1307888" cy="1652250"/>
              <a:chOff x="441480" y="3675871"/>
              <a:chExt cx="1524162" cy="1945044"/>
            </a:xfrm>
          </p:grpSpPr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2551068C-D0BC-EC45-807C-75A6E74B0455}"/>
                  </a:ext>
                </a:extLst>
              </p:cNvPr>
              <p:cNvGrpSpPr/>
              <p:nvPr/>
            </p:nvGrpSpPr>
            <p:grpSpPr>
              <a:xfrm>
                <a:off x="441480" y="3675871"/>
                <a:ext cx="1524162" cy="1945044"/>
                <a:chOff x="1131662" y="2441984"/>
                <a:chExt cx="1524162" cy="1945044"/>
              </a:xfrm>
            </p:grpSpPr>
            <p:sp>
              <p:nvSpPr>
                <p:cNvPr id="331" name="Can 330">
                  <a:extLst>
                    <a:ext uri="{FF2B5EF4-FFF2-40B4-BE49-F238E27FC236}">
                      <a16:creationId xmlns:a16="http://schemas.microsoft.com/office/drawing/2014/main" id="{2FD72BA6-16EC-9847-A21F-9835F0D28572}"/>
                    </a:ext>
                  </a:extLst>
                </p:cNvPr>
                <p:cNvSpPr/>
                <p:nvPr/>
              </p:nvSpPr>
              <p:spPr>
                <a:xfrm>
                  <a:off x="1131662" y="3094653"/>
                  <a:ext cx="1524162" cy="1272461"/>
                </a:xfrm>
                <a:prstGeom prst="can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2" name="Can 331">
                  <a:extLst>
                    <a:ext uri="{FF2B5EF4-FFF2-40B4-BE49-F238E27FC236}">
                      <a16:creationId xmlns:a16="http://schemas.microsoft.com/office/drawing/2014/main" id="{5F73E25A-F3A2-904F-BDBC-6ED1CD8F52B2}"/>
                    </a:ext>
                  </a:extLst>
                </p:cNvPr>
                <p:cNvSpPr/>
                <p:nvPr/>
              </p:nvSpPr>
              <p:spPr>
                <a:xfrm>
                  <a:off x="1131662" y="2441984"/>
                  <a:ext cx="1524162" cy="1945044"/>
                </a:xfrm>
                <a:prstGeom prst="can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3" name="Triangle 332">
                  <a:extLst>
                    <a:ext uri="{FF2B5EF4-FFF2-40B4-BE49-F238E27FC236}">
                      <a16:creationId xmlns:a16="http://schemas.microsoft.com/office/drawing/2014/main" id="{9A325868-6271-C14C-9880-65AF6B9814C1}"/>
                    </a:ext>
                  </a:extLst>
                </p:cNvPr>
                <p:cNvSpPr/>
                <p:nvPr/>
              </p:nvSpPr>
              <p:spPr>
                <a:xfrm>
                  <a:off x="1180847" y="3397090"/>
                  <a:ext cx="282604" cy="237548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4" name="Oval 333">
                  <a:extLst>
                    <a:ext uri="{FF2B5EF4-FFF2-40B4-BE49-F238E27FC236}">
                      <a16:creationId xmlns:a16="http://schemas.microsoft.com/office/drawing/2014/main" id="{2D81ED14-5C27-A147-9106-A4F840D9D312}"/>
                    </a:ext>
                  </a:extLst>
                </p:cNvPr>
                <p:cNvSpPr/>
                <p:nvPr/>
              </p:nvSpPr>
              <p:spPr>
                <a:xfrm>
                  <a:off x="1475711" y="3592151"/>
                  <a:ext cx="141128" cy="1398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5" name="Oval 334">
                  <a:extLst>
                    <a:ext uri="{FF2B5EF4-FFF2-40B4-BE49-F238E27FC236}">
                      <a16:creationId xmlns:a16="http://schemas.microsoft.com/office/drawing/2014/main" id="{4FC0641A-1477-E849-81A8-042CB2DBD00F}"/>
                    </a:ext>
                  </a:extLst>
                </p:cNvPr>
                <p:cNvSpPr/>
                <p:nvPr/>
              </p:nvSpPr>
              <p:spPr>
                <a:xfrm>
                  <a:off x="2034157" y="3600988"/>
                  <a:ext cx="141128" cy="13986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6" name="Oval 335">
                  <a:extLst>
                    <a:ext uri="{FF2B5EF4-FFF2-40B4-BE49-F238E27FC236}">
                      <a16:creationId xmlns:a16="http://schemas.microsoft.com/office/drawing/2014/main" id="{74026862-A004-4940-9B65-7FE7A1D8998F}"/>
                    </a:ext>
                  </a:extLst>
                </p:cNvPr>
                <p:cNvSpPr/>
                <p:nvPr/>
              </p:nvSpPr>
              <p:spPr>
                <a:xfrm>
                  <a:off x="1866822" y="3953964"/>
                  <a:ext cx="141128" cy="1398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7" name="Oval 336">
                  <a:extLst>
                    <a:ext uri="{FF2B5EF4-FFF2-40B4-BE49-F238E27FC236}">
                      <a16:creationId xmlns:a16="http://schemas.microsoft.com/office/drawing/2014/main" id="{A3FCBCD0-8D5A-604A-A6B3-0CD64FFC8D04}"/>
                    </a:ext>
                  </a:extLst>
                </p:cNvPr>
                <p:cNvSpPr/>
                <p:nvPr/>
              </p:nvSpPr>
              <p:spPr>
                <a:xfrm>
                  <a:off x="1665163" y="3489140"/>
                  <a:ext cx="141128" cy="1398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8" name="Oval 337">
                  <a:extLst>
                    <a:ext uri="{FF2B5EF4-FFF2-40B4-BE49-F238E27FC236}">
                      <a16:creationId xmlns:a16="http://schemas.microsoft.com/office/drawing/2014/main" id="{943BAF22-3ADE-3A47-BCF7-A67881C37AFE}"/>
                    </a:ext>
                  </a:extLst>
                </p:cNvPr>
                <p:cNvSpPr/>
                <p:nvPr/>
              </p:nvSpPr>
              <p:spPr>
                <a:xfrm>
                  <a:off x="1329325" y="3973844"/>
                  <a:ext cx="141128" cy="13986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9" name="Oval 338">
                  <a:extLst>
                    <a:ext uri="{FF2B5EF4-FFF2-40B4-BE49-F238E27FC236}">
                      <a16:creationId xmlns:a16="http://schemas.microsoft.com/office/drawing/2014/main" id="{FF0A9826-11EB-B544-91A7-F9E603B26C4F}"/>
                    </a:ext>
                  </a:extLst>
                </p:cNvPr>
                <p:cNvSpPr/>
                <p:nvPr/>
              </p:nvSpPr>
              <p:spPr>
                <a:xfrm>
                  <a:off x="2179303" y="4120202"/>
                  <a:ext cx="141128" cy="13986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0" name="Triangle 339">
                  <a:extLst>
                    <a:ext uri="{FF2B5EF4-FFF2-40B4-BE49-F238E27FC236}">
                      <a16:creationId xmlns:a16="http://schemas.microsoft.com/office/drawing/2014/main" id="{B7ABA52B-F660-4D44-8E18-8C14D8AA65EB}"/>
                    </a:ext>
                  </a:extLst>
                </p:cNvPr>
                <p:cNvSpPr/>
                <p:nvPr/>
              </p:nvSpPr>
              <p:spPr>
                <a:xfrm>
                  <a:off x="1708019" y="3612110"/>
                  <a:ext cx="282604" cy="237548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41" name="Triangle 340">
                  <a:extLst>
                    <a:ext uri="{FF2B5EF4-FFF2-40B4-BE49-F238E27FC236}">
                      <a16:creationId xmlns:a16="http://schemas.microsoft.com/office/drawing/2014/main" id="{A21D49B4-BFAB-7E49-9639-8ACD64A6CE05}"/>
                    </a:ext>
                  </a:extLst>
                </p:cNvPr>
                <p:cNvSpPr/>
                <p:nvPr/>
              </p:nvSpPr>
              <p:spPr>
                <a:xfrm>
                  <a:off x="2265615" y="3522526"/>
                  <a:ext cx="282604" cy="237548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28" name="Oval 327">
                <a:extLst>
                  <a:ext uri="{FF2B5EF4-FFF2-40B4-BE49-F238E27FC236}">
                    <a16:creationId xmlns:a16="http://schemas.microsoft.com/office/drawing/2014/main" id="{1B7B8F01-4E75-1246-9BDE-97C353E8C4F4}"/>
                  </a:ext>
                </a:extLst>
              </p:cNvPr>
              <p:cNvSpPr/>
              <p:nvPr/>
            </p:nvSpPr>
            <p:spPr>
              <a:xfrm>
                <a:off x="1576192" y="5083168"/>
                <a:ext cx="141128" cy="1398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9" name="Oval 328">
                <a:extLst>
                  <a:ext uri="{FF2B5EF4-FFF2-40B4-BE49-F238E27FC236}">
                    <a16:creationId xmlns:a16="http://schemas.microsoft.com/office/drawing/2014/main" id="{31AB23BE-BC4D-4043-980E-C7D28B223D4D}"/>
                  </a:ext>
                </a:extLst>
              </p:cNvPr>
              <p:cNvSpPr/>
              <p:nvPr/>
            </p:nvSpPr>
            <p:spPr>
              <a:xfrm>
                <a:off x="894737" y="5343262"/>
                <a:ext cx="141128" cy="1398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0" name="Oval 329">
                <a:extLst>
                  <a:ext uri="{FF2B5EF4-FFF2-40B4-BE49-F238E27FC236}">
                    <a16:creationId xmlns:a16="http://schemas.microsoft.com/office/drawing/2014/main" id="{6E5C2C4B-793A-5E4D-A1EA-C282E1584791}"/>
                  </a:ext>
                </a:extLst>
              </p:cNvPr>
              <p:cNvSpPr/>
              <p:nvPr/>
            </p:nvSpPr>
            <p:spPr>
              <a:xfrm>
                <a:off x="511180" y="5012859"/>
                <a:ext cx="141128" cy="1398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42" name="Group 341">
              <a:extLst>
                <a:ext uri="{FF2B5EF4-FFF2-40B4-BE49-F238E27FC236}">
                  <a16:creationId xmlns:a16="http://schemas.microsoft.com/office/drawing/2014/main" id="{9E002BA7-E10D-BC4D-A1A1-47218674B610}"/>
                </a:ext>
              </a:extLst>
            </p:cNvPr>
            <p:cNvGrpSpPr/>
            <p:nvPr/>
          </p:nvGrpSpPr>
          <p:grpSpPr>
            <a:xfrm>
              <a:off x="4244238" y="3245291"/>
              <a:ext cx="1307888" cy="1652250"/>
              <a:chOff x="2287570" y="3725399"/>
              <a:chExt cx="1524162" cy="1945044"/>
            </a:xfrm>
          </p:grpSpPr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AEB40F51-3238-7C49-8205-1BC6045C435D}"/>
                  </a:ext>
                </a:extLst>
              </p:cNvPr>
              <p:cNvGrpSpPr/>
              <p:nvPr/>
            </p:nvGrpSpPr>
            <p:grpSpPr>
              <a:xfrm>
                <a:off x="2287570" y="3725399"/>
                <a:ext cx="1524162" cy="1945044"/>
                <a:chOff x="1131662" y="2441984"/>
                <a:chExt cx="1524162" cy="1945044"/>
              </a:xfrm>
            </p:grpSpPr>
            <p:sp>
              <p:nvSpPr>
                <p:cNvPr id="350" name="Can 349">
                  <a:extLst>
                    <a:ext uri="{FF2B5EF4-FFF2-40B4-BE49-F238E27FC236}">
                      <a16:creationId xmlns:a16="http://schemas.microsoft.com/office/drawing/2014/main" id="{5374BC64-F18F-674A-BDE1-3FAC213B57C3}"/>
                    </a:ext>
                  </a:extLst>
                </p:cNvPr>
                <p:cNvSpPr/>
                <p:nvPr/>
              </p:nvSpPr>
              <p:spPr>
                <a:xfrm>
                  <a:off x="1131662" y="3094653"/>
                  <a:ext cx="1524162" cy="1272461"/>
                </a:xfrm>
                <a:prstGeom prst="can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1" name="Can 350">
                  <a:extLst>
                    <a:ext uri="{FF2B5EF4-FFF2-40B4-BE49-F238E27FC236}">
                      <a16:creationId xmlns:a16="http://schemas.microsoft.com/office/drawing/2014/main" id="{F8B7FE0D-B080-6441-AFE9-0883B5890490}"/>
                    </a:ext>
                  </a:extLst>
                </p:cNvPr>
                <p:cNvSpPr/>
                <p:nvPr/>
              </p:nvSpPr>
              <p:spPr>
                <a:xfrm>
                  <a:off x="1131662" y="2441984"/>
                  <a:ext cx="1524162" cy="1945044"/>
                </a:xfrm>
                <a:prstGeom prst="can">
                  <a:avLst/>
                </a:prstGeom>
                <a:noFill/>
                <a:ln w="1905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2" name="Triangle 351">
                  <a:extLst>
                    <a:ext uri="{FF2B5EF4-FFF2-40B4-BE49-F238E27FC236}">
                      <a16:creationId xmlns:a16="http://schemas.microsoft.com/office/drawing/2014/main" id="{3965194F-790F-9046-84E2-E04DCF43A1E4}"/>
                    </a:ext>
                  </a:extLst>
                </p:cNvPr>
                <p:cNvSpPr/>
                <p:nvPr/>
              </p:nvSpPr>
              <p:spPr>
                <a:xfrm>
                  <a:off x="1180847" y="3397090"/>
                  <a:ext cx="282604" cy="237548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3" name="Oval 352">
                  <a:extLst>
                    <a:ext uri="{FF2B5EF4-FFF2-40B4-BE49-F238E27FC236}">
                      <a16:creationId xmlns:a16="http://schemas.microsoft.com/office/drawing/2014/main" id="{3DA14321-5599-984F-9632-C25820E1B3EC}"/>
                    </a:ext>
                  </a:extLst>
                </p:cNvPr>
                <p:cNvSpPr/>
                <p:nvPr/>
              </p:nvSpPr>
              <p:spPr>
                <a:xfrm>
                  <a:off x="1475711" y="3592151"/>
                  <a:ext cx="141128" cy="1398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4" name="Oval 353">
                  <a:extLst>
                    <a:ext uri="{FF2B5EF4-FFF2-40B4-BE49-F238E27FC236}">
                      <a16:creationId xmlns:a16="http://schemas.microsoft.com/office/drawing/2014/main" id="{0689AF09-80CF-B541-98F9-AC8ECEAC076A}"/>
                    </a:ext>
                  </a:extLst>
                </p:cNvPr>
                <p:cNvSpPr/>
                <p:nvPr/>
              </p:nvSpPr>
              <p:spPr>
                <a:xfrm>
                  <a:off x="2034157" y="3600988"/>
                  <a:ext cx="141128" cy="13986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5" name="Oval 354">
                  <a:extLst>
                    <a:ext uri="{FF2B5EF4-FFF2-40B4-BE49-F238E27FC236}">
                      <a16:creationId xmlns:a16="http://schemas.microsoft.com/office/drawing/2014/main" id="{B9CB0D9F-935E-3947-8CD9-8300392D8D8E}"/>
                    </a:ext>
                  </a:extLst>
                </p:cNvPr>
                <p:cNvSpPr/>
                <p:nvPr/>
              </p:nvSpPr>
              <p:spPr>
                <a:xfrm>
                  <a:off x="1866822" y="3953964"/>
                  <a:ext cx="141128" cy="1398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6" name="Oval 355">
                  <a:extLst>
                    <a:ext uri="{FF2B5EF4-FFF2-40B4-BE49-F238E27FC236}">
                      <a16:creationId xmlns:a16="http://schemas.microsoft.com/office/drawing/2014/main" id="{608A8823-E8C9-644F-8305-477502460BF6}"/>
                    </a:ext>
                  </a:extLst>
                </p:cNvPr>
                <p:cNvSpPr/>
                <p:nvPr/>
              </p:nvSpPr>
              <p:spPr>
                <a:xfrm>
                  <a:off x="1665163" y="3489140"/>
                  <a:ext cx="141128" cy="139864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7" name="Oval 356">
                  <a:extLst>
                    <a:ext uri="{FF2B5EF4-FFF2-40B4-BE49-F238E27FC236}">
                      <a16:creationId xmlns:a16="http://schemas.microsoft.com/office/drawing/2014/main" id="{89E3B261-4DF3-0649-A98B-0896636C83D2}"/>
                    </a:ext>
                  </a:extLst>
                </p:cNvPr>
                <p:cNvSpPr/>
                <p:nvPr/>
              </p:nvSpPr>
              <p:spPr>
                <a:xfrm>
                  <a:off x="1329325" y="3973844"/>
                  <a:ext cx="141128" cy="13986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8" name="Oval 357">
                  <a:extLst>
                    <a:ext uri="{FF2B5EF4-FFF2-40B4-BE49-F238E27FC236}">
                      <a16:creationId xmlns:a16="http://schemas.microsoft.com/office/drawing/2014/main" id="{CC45E4B3-E971-B64D-813D-DC514376CB38}"/>
                    </a:ext>
                  </a:extLst>
                </p:cNvPr>
                <p:cNvSpPr/>
                <p:nvPr/>
              </p:nvSpPr>
              <p:spPr>
                <a:xfrm>
                  <a:off x="2179303" y="4120202"/>
                  <a:ext cx="141128" cy="13986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9" name="Triangle 358">
                  <a:extLst>
                    <a:ext uri="{FF2B5EF4-FFF2-40B4-BE49-F238E27FC236}">
                      <a16:creationId xmlns:a16="http://schemas.microsoft.com/office/drawing/2014/main" id="{7A135077-26F4-8642-978C-EDC9E6FD0D11}"/>
                    </a:ext>
                  </a:extLst>
                </p:cNvPr>
                <p:cNvSpPr/>
                <p:nvPr/>
              </p:nvSpPr>
              <p:spPr>
                <a:xfrm>
                  <a:off x="1708019" y="3612110"/>
                  <a:ext cx="282604" cy="237548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0" name="Triangle 359">
                  <a:extLst>
                    <a:ext uri="{FF2B5EF4-FFF2-40B4-BE49-F238E27FC236}">
                      <a16:creationId xmlns:a16="http://schemas.microsoft.com/office/drawing/2014/main" id="{70C35618-93D9-5940-8E38-305B9A13F7EC}"/>
                    </a:ext>
                  </a:extLst>
                </p:cNvPr>
                <p:cNvSpPr/>
                <p:nvPr/>
              </p:nvSpPr>
              <p:spPr>
                <a:xfrm>
                  <a:off x="2265615" y="3522526"/>
                  <a:ext cx="282604" cy="237548"/>
                </a:xfrm>
                <a:prstGeom prst="triangl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344" name="Sun 343">
                <a:extLst>
                  <a:ext uri="{FF2B5EF4-FFF2-40B4-BE49-F238E27FC236}">
                    <a16:creationId xmlns:a16="http://schemas.microsoft.com/office/drawing/2014/main" id="{0718E203-0D5B-954B-ACF5-1E3F4C3EA78D}"/>
                  </a:ext>
                </a:extLst>
              </p:cNvPr>
              <p:cNvSpPr/>
              <p:nvPr/>
            </p:nvSpPr>
            <p:spPr>
              <a:xfrm>
                <a:off x="2775957" y="4722761"/>
                <a:ext cx="228600" cy="228600"/>
              </a:xfrm>
              <a:prstGeom prst="su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5" name="Sun 344">
                <a:extLst>
                  <a:ext uri="{FF2B5EF4-FFF2-40B4-BE49-F238E27FC236}">
                    <a16:creationId xmlns:a16="http://schemas.microsoft.com/office/drawing/2014/main" id="{B62356B4-3146-D342-963E-6CE2A580ED6F}"/>
                  </a:ext>
                </a:extLst>
              </p:cNvPr>
              <p:cNvSpPr/>
              <p:nvPr/>
            </p:nvSpPr>
            <p:spPr>
              <a:xfrm>
                <a:off x="2590449" y="4831198"/>
                <a:ext cx="228600" cy="228600"/>
              </a:xfrm>
              <a:prstGeom prst="su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6" name="Sun 345">
                <a:extLst>
                  <a:ext uri="{FF2B5EF4-FFF2-40B4-BE49-F238E27FC236}">
                    <a16:creationId xmlns:a16="http://schemas.microsoft.com/office/drawing/2014/main" id="{DCA6C8A1-C863-F14A-B15F-B1C3178A2F13}"/>
                  </a:ext>
                </a:extLst>
              </p:cNvPr>
              <p:cNvSpPr/>
              <p:nvPr/>
            </p:nvSpPr>
            <p:spPr>
              <a:xfrm>
                <a:off x="2978742" y="5185461"/>
                <a:ext cx="228600" cy="228600"/>
              </a:xfrm>
              <a:prstGeom prst="su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7" name="Sun 346">
                <a:extLst>
                  <a:ext uri="{FF2B5EF4-FFF2-40B4-BE49-F238E27FC236}">
                    <a16:creationId xmlns:a16="http://schemas.microsoft.com/office/drawing/2014/main" id="{6FBC6785-1FDF-2148-A736-75BE1AB45982}"/>
                  </a:ext>
                </a:extLst>
              </p:cNvPr>
              <p:cNvSpPr/>
              <p:nvPr/>
            </p:nvSpPr>
            <p:spPr>
              <a:xfrm>
                <a:off x="2348494" y="5038423"/>
                <a:ext cx="228600" cy="228600"/>
              </a:xfrm>
              <a:prstGeom prst="su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8" name="Sun 347">
                <a:extLst>
                  <a:ext uri="{FF2B5EF4-FFF2-40B4-BE49-F238E27FC236}">
                    <a16:creationId xmlns:a16="http://schemas.microsoft.com/office/drawing/2014/main" id="{16D48AB3-4A05-594E-B236-36ACCAB4C7FC}"/>
                  </a:ext>
                </a:extLst>
              </p:cNvPr>
              <p:cNvSpPr/>
              <p:nvPr/>
            </p:nvSpPr>
            <p:spPr>
              <a:xfrm>
                <a:off x="2717353" y="5348160"/>
                <a:ext cx="228600" cy="228600"/>
              </a:xfrm>
              <a:prstGeom prst="su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9" name="Sun 348">
                <a:extLst>
                  <a:ext uri="{FF2B5EF4-FFF2-40B4-BE49-F238E27FC236}">
                    <a16:creationId xmlns:a16="http://schemas.microsoft.com/office/drawing/2014/main" id="{FEF3A74D-2D8D-2A44-B331-C591EA457146}"/>
                  </a:ext>
                </a:extLst>
              </p:cNvPr>
              <p:cNvSpPr/>
              <p:nvPr/>
            </p:nvSpPr>
            <p:spPr>
              <a:xfrm>
                <a:off x="3362039" y="5142959"/>
                <a:ext cx="228600" cy="228600"/>
              </a:xfrm>
              <a:prstGeom prst="sun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A654034B-0E84-2C47-9073-737796F9295A}"/>
                </a:ext>
              </a:extLst>
            </p:cNvPr>
            <p:cNvSpPr/>
            <p:nvPr/>
          </p:nvSpPr>
          <p:spPr>
            <a:xfrm>
              <a:off x="2954309" y="3782526"/>
              <a:ext cx="1067995" cy="5481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638889-0AFC-3A48-ABFC-8B5763C319CB}"/>
                </a:ext>
              </a:extLst>
            </p:cNvPr>
            <p:cNvSpPr txBox="1"/>
            <p:nvPr/>
          </p:nvSpPr>
          <p:spPr>
            <a:xfrm>
              <a:off x="2884908" y="3376228"/>
              <a:ext cx="12052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+ Antibody</a:t>
              </a:r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34179A0-E5EE-AE44-BFF1-FDE2A7E168C4}"/>
                </a:ext>
              </a:extLst>
            </p:cNvPr>
            <p:cNvSpPr/>
            <p:nvPr/>
          </p:nvSpPr>
          <p:spPr>
            <a:xfrm>
              <a:off x="8788388" y="3890642"/>
              <a:ext cx="909616" cy="84322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riangle 18">
              <a:extLst>
                <a:ext uri="{FF2B5EF4-FFF2-40B4-BE49-F238E27FC236}">
                  <a16:creationId xmlns:a16="http://schemas.microsoft.com/office/drawing/2014/main" id="{8E7BAA01-AA5C-5D46-8A23-310A8A269889}"/>
                </a:ext>
              </a:extLst>
            </p:cNvPr>
            <p:cNvSpPr/>
            <p:nvPr/>
          </p:nvSpPr>
          <p:spPr>
            <a:xfrm>
              <a:off x="10570691" y="3897258"/>
              <a:ext cx="909612" cy="81093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736087-D90D-7941-98B4-CFEF2FF4FFFD}"/>
                </a:ext>
              </a:extLst>
            </p:cNvPr>
            <p:cNvSpPr/>
            <p:nvPr/>
          </p:nvSpPr>
          <p:spPr>
            <a:xfrm>
              <a:off x="9247421" y="3897259"/>
              <a:ext cx="1773850" cy="810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4773986-81C0-B543-9CB8-387BAAD9D782}"/>
                </a:ext>
              </a:extLst>
            </p:cNvPr>
            <p:cNvGrpSpPr/>
            <p:nvPr/>
          </p:nvGrpSpPr>
          <p:grpSpPr>
            <a:xfrm>
              <a:off x="8496904" y="3482997"/>
              <a:ext cx="1875673" cy="488195"/>
              <a:chOff x="6083241" y="3328232"/>
              <a:chExt cx="1875673" cy="488195"/>
            </a:xfrm>
          </p:grpSpPr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E4B07B89-F18B-8F41-8314-182100F7821A}"/>
                  </a:ext>
                </a:extLst>
              </p:cNvPr>
              <p:cNvGrpSpPr/>
              <p:nvPr/>
            </p:nvGrpSpPr>
            <p:grpSpPr>
              <a:xfrm>
                <a:off x="6083241" y="33312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947B8ECD-3925-E240-BA82-E97EAFEF5DF9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17E81190-B4D0-694E-A2CF-9113243CC841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30" name="Rectangle 229">
                    <a:extLst>
                      <a:ext uri="{FF2B5EF4-FFF2-40B4-BE49-F238E27FC236}">
                        <a16:creationId xmlns:a16="http://schemas.microsoft.com/office/drawing/2014/main" id="{FA9747FA-DC94-BC49-8E11-B9BD9E65D4B7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31" name="Straight Connector 230">
                    <a:extLst>
                      <a:ext uri="{FF2B5EF4-FFF2-40B4-BE49-F238E27FC236}">
                        <a16:creationId xmlns:a16="http://schemas.microsoft.com/office/drawing/2014/main" id="{BE8E526A-6CC7-424C-B05B-4E71A1E0F1E5}"/>
                      </a:ext>
                    </a:extLst>
                  </p:cNvPr>
                  <p:cNvCxnSpPr>
                    <a:cxnSpLocks/>
                    <a:stCxn id="230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2" name="Straight Connector 231">
                    <a:extLst>
                      <a:ext uri="{FF2B5EF4-FFF2-40B4-BE49-F238E27FC236}">
                        <a16:creationId xmlns:a16="http://schemas.microsoft.com/office/drawing/2014/main" id="{9007F083-55C6-2844-936D-F0ED95CB05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3" name="Straight Connector 232">
                    <a:extLst>
                      <a:ext uri="{FF2B5EF4-FFF2-40B4-BE49-F238E27FC236}">
                        <a16:creationId xmlns:a16="http://schemas.microsoft.com/office/drawing/2014/main" id="{D87BF488-5FC6-BD40-B4DF-A9686C2313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4" name="Straight Connector 233">
                    <a:extLst>
                      <a:ext uri="{FF2B5EF4-FFF2-40B4-BE49-F238E27FC236}">
                        <a16:creationId xmlns:a16="http://schemas.microsoft.com/office/drawing/2014/main" id="{02F64DDC-C451-1844-9874-0A7D4C5E42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8E69D6CB-D418-7949-9FF6-7B5A016F5729}"/>
                  </a:ext>
                </a:extLst>
              </p:cNvPr>
              <p:cNvGrpSpPr/>
              <p:nvPr/>
            </p:nvGrpSpPr>
            <p:grpSpPr>
              <a:xfrm>
                <a:off x="6293772" y="33310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EEA03FE9-D471-2647-AD7D-82A965D43E01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73998EAC-B247-EE47-8AA4-7539352E4CCA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23" name="Rectangle 222">
                    <a:extLst>
                      <a:ext uri="{FF2B5EF4-FFF2-40B4-BE49-F238E27FC236}">
                        <a16:creationId xmlns:a16="http://schemas.microsoft.com/office/drawing/2014/main" id="{392B0716-A2B8-FC47-86CD-83925071572A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24" name="Straight Connector 223">
                    <a:extLst>
                      <a:ext uri="{FF2B5EF4-FFF2-40B4-BE49-F238E27FC236}">
                        <a16:creationId xmlns:a16="http://schemas.microsoft.com/office/drawing/2014/main" id="{BE196C59-2589-FD45-826A-05445027D5C0}"/>
                      </a:ext>
                    </a:extLst>
                  </p:cNvPr>
                  <p:cNvCxnSpPr>
                    <a:cxnSpLocks/>
                    <a:stCxn id="223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5" name="Straight Connector 224">
                    <a:extLst>
                      <a:ext uri="{FF2B5EF4-FFF2-40B4-BE49-F238E27FC236}">
                        <a16:creationId xmlns:a16="http://schemas.microsoft.com/office/drawing/2014/main" id="{0550AA3F-8214-A144-AA3F-7726E84117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6" name="Straight Connector 225">
                    <a:extLst>
                      <a:ext uri="{FF2B5EF4-FFF2-40B4-BE49-F238E27FC236}">
                        <a16:creationId xmlns:a16="http://schemas.microsoft.com/office/drawing/2014/main" id="{59EE4FAC-79B5-2C49-B63C-ABC0730160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Straight Connector 226">
                    <a:extLst>
                      <a:ext uri="{FF2B5EF4-FFF2-40B4-BE49-F238E27FC236}">
                        <a16:creationId xmlns:a16="http://schemas.microsoft.com/office/drawing/2014/main" id="{9B0AD973-792C-3446-8AAF-D041EB6614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30FC967-819B-934E-9B4F-1B6C02F87D79}"/>
                  </a:ext>
                </a:extLst>
              </p:cNvPr>
              <p:cNvGrpSpPr/>
              <p:nvPr/>
            </p:nvGrpSpPr>
            <p:grpSpPr>
              <a:xfrm>
                <a:off x="6477906" y="333139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6DF1AF70-1605-F74A-B0D2-B7E847F8CC5C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EA20C881-9B8C-C54E-9515-6C97D5BCBED8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83FD9B91-AD47-D043-B70E-0BB1D24ED431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17" name="Straight Connector 216">
                    <a:extLst>
                      <a:ext uri="{FF2B5EF4-FFF2-40B4-BE49-F238E27FC236}">
                        <a16:creationId xmlns:a16="http://schemas.microsoft.com/office/drawing/2014/main" id="{72153ADE-B043-FB49-A149-57065AFCB153}"/>
                      </a:ext>
                    </a:extLst>
                  </p:cNvPr>
                  <p:cNvCxnSpPr>
                    <a:cxnSpLocks/>
                    <a:stCxn id="216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8" name="Straight Connector 217">
                    <a:extLst>
                      <a:ext uri="{FF2B5EF4-FFF2-40B4-BE49-F238E27FC236}">
                        <a16:creationId xmlns:a16="http://schemas.microsoft.com/office/drawing/2014/main" id="{A691757B-7D7E-5548-B677-41F6B0D9B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9" name="Straight Connector 218">
                    <a:extLst>
                      <a:ext uri="{FF2B5EF4-FFF2-40B4-BE49-F238E27FC236}">
                        <a16:creationId xmlns:a16="http://schemas.microsoft.com/office/drawing/2014/main" id="{FCB9679C-9FA1-AC4A-BD50-54C7281B18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0" name="Straight Connector 219">
                    <a:extLst>
                      <a:ext uri="{FF2B5EF4-FFF2-40B4-BE49-F238E27FC236}">
                        <a16:creationId xmlns:a16="http://schemas.microsoft.com/office/drawing/2014/main" id="{92366B95-D00A-C642-AF0B-8FB1CA6B8D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7EF70A5E-8C02-E74B-B184-EA77672F9C4C}"/>
                  </a:ext>
                </a:extLst>
              </p:cNvPr>
              <p:cNvGrpSpPr/>
              <p:nvPr/>
            </p:nvGrpSpPr>
            <p:grpSpPr>
              <a:xfrm>
                <a:off x="6688437" y="333119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70B88F49-07BD-9945-8CDE-1F0336002C06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240C6CCF-AD7D-A24B-BAA2-C9A39DEC5672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52CD7BCC-A9D9-ED4C-98A2-902E1440E0D7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10" name="Straight Connector 209">
                    <a:extLst>
                      <a:ext uri="{FF2B5EF4-FFF2-40B4-BE49-F238E27FC236}">
                        <a16:creationId xmlns:a16="http://schemas.microsoft.com/office/drawing/2014/main" id="{8D23B4DB-F935-A341-A11B-55D2D7539DE2}"/>
                      </a:ext>
                    </a:extLst>
                  </p:cNvPr>
                  <p:cNvCxnSpPr>
                    <a:cxnSpLocks/>
                    <a:stCxn id="209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Straight Connector 210">
                    <a:extLst>
                      <a:ext uri="{FF2B5EF4-FFF2-40B4-BE49-F238E27FC236}">
                        <a16:creationId xmlns:a16="http://schemas.microsoft.com/office/drawing/2014/main" id="{BB8FDCFA-71A3-2949-B77A-174415FABD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>
                    <a:extLst>
                      <a:ext uri="{FF2B5EF4-FFF2-40B4-BE49-F238E27FC236}">
                        <a16:creationId xmlns:a16="http://schemas.microsoft.com/office/drawing/2014/main" id="{B98B69FD-B220-944C-B68C-070DE932DC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3" name="Straight Connector 212">
                    <a:extLst>
                      <a:ext uri="{FF2B5EF4-FFF2-40B4-BE49-F238E27FC236}">
                        <a16:creationId xmlns:a16="http://schemas.microsoft.com/office/drawing/2014/main" id="{A9423827-6696-A849-B562-5225BA3CCA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6BBA04B4-0BE8-2442-B805-CAE578FD5EA7}"/>
                  </a:ext>
                </a:extLst>
              </p:cNvPr>
              <p:cNvGrpSpPr/>
              <p:nvPr/>
            </p:nvGrpSpPr>
            <p:grpSpPr>
              <a:xfrm>
                <a:off x="6884319" y="3334076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5E3EA21A-6137-3442-88F8-347C50873088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2F159472-15AC-F04C-95B1-D3CA5DFA4C6B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02" name="Rectangle 201">
                    <a:extLst>
                      <a:ext uri="{FF2B5EF4-FFF2-40B4-BE49-F238E27FC236}">
                        <a16:creationId xmlns:a16="http://schemas.microsoft.com/office/drawing/2014/main" id="{8A30D7E4-67C6-C74E-8E04-29C3B4D752F5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03" name="Straight Connector 202">
                    <a:extLst>
                      <a:ext uri="{FF2B5EF4-FFF2-40B4-BE49-F238E27FC236}">
                        <a16:creationId xmlns:a16="http://schemas.microsoft.com/office/drawing/2014/main" id="{15B767B2-F505-EF40-B216-E603C22B0835}"/>
                      </a:ext>
                    </a:extLst>
                  </p:cNvPr>
                  <p:cNvCxnSpPr>
                    <a:cxnSpLocks/>
                    <a:stCxn id="202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4" name="Straight Connector 203">
                    <a:extLst>
                      <a:ext uri="{FF2B5EF4-FFF2-40B4-BE49-F238E27FC236}">
                        <a16:creationId xmlns:a16="http://schemas.microsoft.com/office/drawing/2014/main" id="{CFA16CF7-BA3D-A847-941F-B3F48AC773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5" name="Straight Connector 204">
                    <a:extLst>
                      <a:ext uri="{FF2B5EF4-FFF2-40B4-BE49-F238E27FC236}">
                        <a16:creationId xmlns:a16="http://schemas.microsoft.com/office/drawing/2014/main" id="{2ABDA939-0369-B24B-B74F-0C65925D5FB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6" name="Straight Connector 205">
                    <a:extLst>
                      <a:ext uri="{FF2B5EF4-FFF2-40B4-BE49-F238E27FC236}">
                        <a16:creationId xmlns:a16="http://schemas.microsoft.com/office/drawing/2014/main" id="{6965F098-E5F7-5841-B998-7686792C1C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ECF36E73-C8CC-A145-ADB9-AA14758C503B}"/>
                  </a:ext>
                </a:extLst>
              </p:cNvPr>
              <p:cNvGrpSpPr/>
              <p:nvPr/>
            </p:nvGrpSpPr>
            <p:grpSpPr>
              <a:xfrm>
                <a:off x="7094850" y="3333883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id="{D24EC7B3-AEAC-1042-A2F5-819BBEAFCCDA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EDED92EE-CA75-BB46-9867-55FBC9613072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5694B6CD-74B0-DC4E-9540-C580FD9434E2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96" name="Straight Connector 195">
                    <a:extLst>
                      <a:ext uri="{FF2B5EF4-FFF2-40B4-BE49-F238E27FC236}">
                        <a16:creationId xmlns:a16="http://schemas.microsoft.com/office/drawing/2014/main" id="{AE66AEF1-05B1-EB49-BC7E-0B8AAB700A5C}"/>
                      </a:ext>
                    </a:extLst>
                  </p:cNvPr>
                  <p:cNvCxnSpPr>
                    <a:cxnSpLocks/>
                    <a:stCxn id="195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7" name="Straight Connector 196">
                    <a:extLst>
                      <a:ext uri="{FF2B5EF4-FFF2-40B4-BE49-F238E27FC236}">
                        <a16:creationId xmlns:a16="http://schemas.microsoft.com/office/drawing/2014/main" id="{CB1AD80F-A6E7-0343-93D2-C3777EEB27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8" name="Straight Connector 197">
                    <a:extLst>
                      <a:ext uri="{FF2B5EF4-FFF2-40B4-BE49-F238E27FC236}">
                        <a16:creationId xmlns:a16="http://schemas.microsoft.com/office/drawing/2014/main" id="{11F1A2A2-0594-8C40-BCC4-C18210DF2F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9" name="Straight Connector 198">
                    <a:extLst>
                      <a:ext uri="{FF2B5EF4-FFF2-40B4-BE49-F238E27FC236}">
                        <a16:creationId xmlns:a16="http://schemas.microsoft.com/office/drawing/2014/main" id="{348F6D21-DCD8-794B-8816-8AD483DE3D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2240A7D-9511-5C4A-B125-6BBCB3148AFC}"/>
                  </a:ext>
                </a:extLst>
              </p:cNvPr>
              <p:cNvGrpSpPr/>
              <p:nvPr/>
            </p:nvGrpSpPr>
            <p:grpSpPr>
              <a:xfrm>
                <a:off x="7278393" y="332945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186" name="Rectangle 185">
                  <a:extLst>
                    <a:ext uri="{FF2B5EF4-FFF2-40B4-BE49-F238E27FC236}">
                      <a16:creationId xmlns:a16="http://schemas.microsoft.com/office/drawing/2014/main" id="{00EE7086-42D1-ED46-8D85-338A33F8DAB5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7" name="Group 186">
                  <a:extLst>
                    <a:ext uri="{FF2B5EF4-FFF2-40B4-BE49-F238E27FC236}">
                      <a16:creationId xmlns:a16="http://schemas.microsoft.com/office/drawing/2014/main" id="{247818AE-D87D-BB49-8532-175658EDFADD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E6971083-6132-6340-BE5D-B7404574DDF6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89" name="Straight Connector 188">
                    <a:extLst>
                      <a:ext uri="{FF2B5EF4-FFF2-40B4-BE49-F238E27FC236}">
                        <a16:creationId xmlns:a16="http://schemas.microsoft.com/office/drawing/2014/main" id="{0CB1EE03-0A54-1A4E-BA83-0857CD2F5CFE}"/>
                      </a:ext>
                    </a:extLst>
                  </p:cNvPr>
                  <p:cNvCxnSpPr>
                    <a:cxnSpLocks/>
                    <a:stCxn id="188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0" name="Straight Connector 189">
                    <a:extLst>
                      <a:ext uri="{FF2B5EF4-FFF2-40B4-BE49-F238E27FC236}">
                        <a16:creationId xmlns:a16="http://schemas.microsoft.com/office/drawing/2014/main" id="{305B531D-D3D6-C044-BE50-ED526A1C9F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1" name="Straight Connector 190">
                    <a:extLst>
                      <a:ext uri="{FF2B5EF4-FFF2-40B4-BE49-F238E27FC236}">
                        <a16:creationId xmlns:a16="http://schemas.microsoft.com/office/drawing/2014/main" id="{EC96A25D-3F4E-644D-BCB8-9512CAB387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2" name="Straight Connector 191">
                    <a:extLst>
                      <a:ext uri="{FF2B5EF4-FFF2-40B4-BE49-F238E27FC236}">
                        <a16:creationId xmlns:a16="http://schemas.microsoft.com/office/drawing/2014/main" id="{74B1648F-00D2-FA41-9928-C4C22D52AC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58BB72C0-D4F3-FE42-B108-19A7DD1CF450}"/>
                  </a:ext>
                </a:extLst>
              </p:cNvPr>
              <p:cNvGrpSpPr/>
              <p:nvPr/>
            </p:nvGrpSpPr>
            <p:grpSpPr>
              <a:xfrm>
                <a:off x="7488924" y="332925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179" name="Rectangle 178">
                  <a:extLst>
                    <a:ext uri="{FF2B5EF4-FFF2-40B4-BE49-F238E27FC236}">
                      <a16:creationId xmlns:a16="http://schemas.microsoft.com/office/drawing/2014/main" id="{E6360747-01AA-324C-8382-817D9B24CCB5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FBE84076-1CEE-9948-A7E5-869AD2C23826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BE2C638F-4AA1-0441-82A1-75F629436B2A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82" name="Straight Connector 181">
                    <a:extLst>
                      <a:ext uri="{FF2B5EF4-FFF2-40B4-BE49-F238E27FC236}">
                        <a16:creationId xmlns:a16="http://schemas.microsoft.com/office/drawing/2014/main" id="{D1F7BB87-7181-F149-BE19-E3EA87C18CD9}"/>
                      </a:ext>
                    </a:extLst>
                  </p:cNvPr>
                  <p:cNvCxnSpPr>
                    <a:cxnSpLocks/>
                    <a:stCxn id="181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3" name="Straight Connector 182">
                    <a:extLst>
                      <a:ext uri="{FF2B5EF4-FFF2-40B4-BE49-F238E27FC236}">
                        <a16:creationId xmlns:a16="http://schemas.microsoft.com/office/drawing/2014/main" id="{08B90E32-096B-0645-B068-0331BD6776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CD4FB985-A96A-D74C-B89B-16354388E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5" name="Straight Connector 184">
                    <a:extLst>
                      <a:ext uri="{FF2B5EF4-FFF2-40B4-BE49-F238E27FC236}">
                        <a16:creationId xmlns:a16="http://schemas.microsoft.com/office/drawing/2014/main" id="{8A4C6761-AA86-A642-967B-E5E78E8896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3" name="Group 162">
                <a:extLst>
                  <a:ext uri="{FF2B5EF4-FFF2-40B4-BE49-F238E27FC236}">
                    <a16:creationId xmlns:a16="http://schemas.microsoft.com/office/drawing/2014/main" id="{00E571F5-D4B6-A044-BA88-8C5E1A04F65F}"/>
                  </a:ext>
                </a:extLst>
              </p:cNvPr>
              <p:cNvGrpSpPr/>
              <p:nvPr/>
            </p:nvGrpSpPr>
            <p:grpSpPr>
              <a:xfrm>
                <a:off x="7680248" y="33284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172" name="Rectangle 171">
                  <a:extLst>
                    <a:ext uri="{FF2B5EF4-FFF2-40B4-BE49-F238E27FC236}">
                      <a16:creationId xmlns:a16="http://schemas.microsoft.com/office/drawing/2014/main" id="{0A520EF3-35BA-1D4A-94BC-A5D8A7B681EC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FF5E1975-23AE-CE44-B4FC-9F8E92D5D41A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E4F2FE6-E835-F049-B182-55625E6F4964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75" name="Straight Connector 174">
                    <a:extLst>
                      <a:ext uri="{FF2B5EF4-FFF2-40B4-BE49-F238E27FC236}">
                        <a16:creationId xmlns:a16="http://schemas.microsoft.com/office/drawing/2014/main" id="{99E26989-F681-8C40-B288-A713A622CA3C}"/>
                      </a:ext>
                    </a:extLst>
                  </p:cNvPr>
                  <p:cNvCxnSpPr>
                    <a:cxnSpLocks/>
                    <a:stCxn id="174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6" name="Straight Connector 175">
                    <a:extLst>
                      <a:ext uri="{FF2B5EF4-FFF2-40B4-BE49-F238E27FC236}">
                        <a16:creationId xmlns:a16="http://schemas.microsoft.com/office/drawing/2014/main" id="{F826CFD6-6D67-C045-A937-5A03C429BF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7" name="Straight Connector 176">
                    <a:extLst>
                      <a:ext uri="{FF2B5EF4-FFF2-40B4-BE49-F238E27FC236}">
                        <a16:creationId xmlns:a16="http://schemas.microsoft.com/office/drawing/2014/main" id="{A228CB0E-272A-E244-8618-CD46930481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8" name="Straight Connector 177">
                    <a:extLst>
                      <a:ext uri="{FF2B5EF4-FFF2-40B4-BE49-F238E27FC236}">
                        <a16:creationId xmlns:a16="http://schemas.microsoft.com/office/drawing/2014/main" id="{3FE49AFF-4B64-F34B-AAE4-0AEBD11206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64" name="Group 163">
                <a:extLst>
                  <a:ext uri="{FF2B5EF4-FFF2-40B4-BE49-F238E27FC236}">
                    <a16:creationId xmlns:a16="http://schemas.microsoft.com/office/drawing/2014/main" id="{C074ADB4-C35A-3749-9781-C9F4A5CD6546}"/>
                  </a:ext>
                </a:extLst>
              </p:cNvPr>
              <p:cNvGrpSpPr/>
              <p:nvPr/>
            </p:nvGrpSpPr>
            <p:grpSpPr>
              <a:xfrm>
                <a:off x="7890779" y="33282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165" name="Rectangle 164">
                  <a:extLst>
                    <a:ext uri="{FF2B5EF4-FFF2-40B4-BE49-F238E27FC236}">
                      <a16:creationId xmlns:a16="http://schemas.microsoft.com/office/drawing/2014/main" id="{56F554B4-323B-0445-AFA2-68C316607437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4C576136-96F2-9F43-819C-1D9755B25257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167" name="Rectangle 166">
                    <a:extLst>
                      <a:ext uri="{FF2B5EF4-FFF2-40B4-BE49-F238E27FC236}">
                        <a16:creationId xmlns:a16="http://schemas.microsoft.com/office/drawing/2014/main" id="{78BF809A-3E06-AA44-B3EE-99F674FDAC6E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168" name="Straight Connector 167">
                    <a:extLst>
                      <a:ext uri="{FF2B5EF4-FFF2-40B4-BE49-F238E27FC236}">
                        <a16:creationId xmlns:a16="http://schemas.microsoft.com/office/drawing/2014/main" id="{48BD00A6-DC5B-1E4B-85E8-927D9D455CDF}"/>
                      </a:ext>
                    </a:extLst>
                  </p:cNvPr>
                  <p:cNvCxnSpPr>
                    <a:cxnSpLocks/>
                    <a:stCxn id="167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Straight Connector 168">
                    <a:extLst>
                      <a:ext uri="{FF2B5EF4-FFF2-40B4-BE49-F238E27FC236}">
                        <a16:creationId xmlns:a16="http://schemas.microsoft.com/office/drawing/2014/main" id="{2E392F91-D0BB-F143-816D-1A9E3207A4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Straight Connector 169">
                    <a:extLst>
                      <a:ext uri="{FF2B5EF4-FFF2-40B4-BE49-F238E27FC236}">
                        <a16:creationId xmlns:a16="http://schemas.microsoft.com/office/drawing/2014/main" id="{AA68DDDD-ADA2-114F-9073-A7517D591B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Straight Connector 170">
                    <a:extLst>
                      <a:ext uri="{FF2B5EF4-FFF2-40B4-BE49-F238E27FC236}">
                        <a16:creationId xmlns:a16="http://schemas.microsoft.com/office/drawing/2014/main" id="{4B97D2D0-9700-5044-9244-D0C53FB19C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2001B623-83E2-6C42-BB5F-C9A2F0B05116}"/>
                </a:ext>
              </a:extLst>
            </p:cNvPr>
            <p:cNvSpPr/>
            <p:nvPr/>
          </p:nvSpPr>
          <p:spPr>
            <a:xfrm>
              <a:off x="8470840" y="3984613"/>
              <a:ext cx="3601339" cy="850312"/>
            </a:xfrm>
            <a:prstGeom prst="rect">
              <a:avLst/>
            </a:prstGeom>
            <a:solidFill>
              <a:srgbClr val="00B71A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Triangle 241">
              <a:extLst>
                <a:ext uri="{FF2B5EF4-FFF2-40B4-BE49-F238E27FC236}">
                  <a16:creationId xmlns:a16="http://schemas.microsoft.com/office/drawing/2014/main" id="{DA2D0885-4F3C-0741-8922-BCB672568D01}"/>
                </a:ext>
              </a:extLst>
            </p:cNvPr>
            <p:cNvSpPr/>
            <p:nvPr/>
          </p:nvSpPr>
          <p:spPr>
            <a:xfrm>
              <a:off x="8940788" y="4043042"/>
              <a:ext cx="909616" cy="843221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Triangle 242">
              <a:extLst>
                <a:ext uri="{FF2B5EF4-FFF2-40B4-BE49-F238E27FC236}">
                  <a16:creationId xmlns:a16="http://schemas.microsoft.com/office/drawing/2014/main" id="{342CDF4E-A643-F347-B430-701F727B776E}"/>
                </a:ext>
              </a:extLst>
            </p:cNvPr>
            <p:cNvSpPr/>
            <p:nvPr/>
          </p:nvSpPr>
          <p:spPr>
            <a:xfrm>
              <a:off x="10723091" y="4049658"/>
              <a:ext cx="909612" cy="810933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5DE0297D-3B0E-1A4A-9D89-185C54346339}"/>
                </a:ext>
              </a:extLst>
            </p:cNvPr>
            <p:cNvSpPr/>
            <p:nvPr/>
          </p:nvSpPr>
          <p:spPr>
            <a:xfrm>
              <a:off x="9399821" y="4049659"/>
              <a:ext cx="1773850" cy="810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3A79AFEB-E224-7B4E-97CE-2E18180B080B}"/>
                </a:ext>
              </a:extLst>
            </p:cNvPr>
            <p:cNvGrpSpPr/>
            <p:nvPr/>
          </p:nvGrpSpPr>
          <p:grpSpPr>
            <a:xfrm>
              <a:off x="10096152" y="3486785"/>
              <a:ext cx="1875673" cy="488195"/>
              <a:chOff x="6083241" y="3328232"/>
              <a:chExt cx="1875673" cy="488195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9B602D89-8C32-2340-8BBB-F21B5BFD8EFE}"/>
                  </a:ext>
                </a:extLst>
              </p:cNvPr>
              <p:cNvGrpSpPr/>
              <p:nvPr/>
            </p:nvGrpSpPr>
            <p:grpSpPr>
              <a:xfrm>
                <a:off x="6083241" y="33312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729B0E8D-136F-1446-AA46-9C2FCD49098B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B75AAAFC-33C6-F14E-AFD0-C646E2A0EAFA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21" name="Rectangle 320">
                    <a:extLst>
                      <a:ext uri="{FF2B5EF4-FFF2-40B4-BE49-F238E27FC236}">
                        <a16:creationId xmlns:a16="http://schemas.microsoft.com/office/drawing/2014/main" id="{15CC8DDE-EA77-E24D-9D95-298B6B652799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83E15B96-A520-0546-A744-79C0AF8A230F}"/>
                      </a:ext>
                    </a:extLst>
                  </p:cNvPr>
                  <p:cNvCxnSpPr>
                    <a:cxnSpLocks/>
                    <a:stCxn id="321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>
                    <a:extLst>
                      <a:ext uri="{FF2B5EF4-FFF2-40B4-BE49-F238E27FC236}">
                        <a16:creationId xmlns:a16="http://schemas.microsoft.com/office/drawing/2014/main" id="{B757D138-2B07-8945-86D0-A49CC5EFF19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4" name="Straight Connector 323">
                    <a:extLst>
                      <a:ext uri="{FF2B5EF4-FFF2-40B4-BE49-F238E27FC236}">
                        <a16:creationId xmlns:a16="http://schemas.microsoft.com/office/drawing/2014/main" id="{BED634BA-1893-8D4D-A0EB-09251EFEF9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C7456E4B-B3D4-9743-AB8E-9D1AA70BC5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7D701773-A009-8F44-A3D4-5560C55C482B}"/>
                  </a:ext>
                </a:extLst>
              </p:cNvPr>
              <p:cNvGrpSpPr/>
              <p:nvPr/>
            </p:nvGrpSpPr>
            <p:grpSpPr>
              <a:xfrm>
                <a:off x="6293772" y="33310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37626E35-ADBF-DF49-9855-E183E693E10B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13" name="Group 312">
                  <a:extLst>
                    <a:ext uri="{FF2B5EF4-FFF2-40B4-BE49-F238E27FC236}">
                      <a16:creationId xmlns:a16="http://schemas.microsoft.com/office/drawing/2014/main" id="{74F1E69D-1838-7849-9CAE-5A00B74A2A65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14" name="Rectangle 313">
                    <a:extLst>
                      <a:ext uri="{FF2B5EF4-FFF2-40B4-BE49-F238E27FC236}">
                        <a16:creationId xmlns:a16="http://schemas.microsoft.com/office/drawing/2014/main" id="{FB17BAFA-85AD-C145-90F3-BF85BAE77584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15" name="Straight Connector 314">
                    <a:extLst>
                      <a:ext uri="{FF2B5EF4-FFF2-40B4-BE49-F238E27FC236}">
                        <a16:creationId xmlns:a16="http://schemas.microsoft.com/office/drawing/2014/main" id="{96B2CBCA-2778-C643-A386-006148A014C8}"/>
                      </a:ext>
                    </a:extLst>
                  </p:cNvPr>
                  <p:cNvCxnSpPr>
                    <a:cxnSpLocks/>
                    <a:stCxn id="314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>
                    <a:extLst>
                      <a:ext uri="{FF2B5EF4-FFF2-40B4-BE49-F238E27FC236}">
                        <a16:creationId xmlns:a16="http://schemas.microsoft.com/office/drawing/2014/main" id="{D7BD4C0E-A55C-D34A-AEC5-BC53676BB6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7" name="Straight Connector 316">
                    <a:extLst>
                      <a:ext uri="{FF2B5EF4-FFF2-40B4-BE49-F238E27FC236}">
                        <a16:creationId xmlns:a16="http://schemas.microsoft.com/office/drawing/2014/main" id="{193B41C1-1F89-E54F-944C-0BA3844CBF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8" name="Straight Connector 317">
                    <a:extLst>
                      <a:ext uri="{FF2B5EF4-FFF2-40B4-BE49-F238E27FC236}">
                        <a16:creationId xmlns:a16="http://schemas.microsoft.com/office/drawing/2014/main" id="{3A1A2CA0-BADE-3946-9FA5-15542421DD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D93C539C-9F12-B641-9987-0835A59055A5}"/>
                  </a:ext>
                </a:extLst>
              </p:cNvPr>
              <p:cNvGrpSpPr/>
              <p:nvPr/>
            </p:nvGrpSpPr>
            <p:grpSpPr>
              <a:xfrm>
                <a:off x="6477906" y="333139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05" name="Rectangle 304">
                  <a:extLst>
                    <a:ext uri="{FF2B5EF4-FFF2-40B4-BE49-F238E27FC236}">
                      <a16:creationId xmlns:a16="http://schemas.microsoft.com/office/drawing/2014/main" id="{99396AFE-DEE9-8148-9757-E322BA00E15B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7C4C3DC9-1D77-8940-8E32-9EBFA6F94366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102BF803-ECA9-FA47-8FFD-8C2169987295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08" name="Straight Connector 307">
                    <a:extLst>
                      <a:ext uri="{FF2B5EF4-FFF2-40B4-BE49-F238E27FC236}">
                        <a16:creationId xmlns:a16="http://schemas.microsoft.com/office/drawing/2014/main" id="{1E7C84EA-C4B3-EA4E-91FD-9A4BFE20D70F}"/>
                      </a:ext>
                    </a:extLst>
                  </p:cNvPr>
                  <p:cNvCxnSpPr>
                    <a:cxnSpLocks/>
                    <a:stCxn id="307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Connector 308">
                    <a:extLst>
                      <a:ext uri="{FF2B5EF4-FFF2-40B4-BE49-F238E27FC236}">
                        <a16:creationId xmlns:a16="http://schemas.microsoft.com/office/drawing/2014/main" id="{139D4075-34B9-C342-A34A-64BE2BE566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0" name="Straight Connector 309">
                    <a:extLst>
                      <a:ext uri="{FF2B5EF4-FFF2-40B4-BE49-F238E27FC236}">
                        <a16:creationId xmlns:a16="http://schemas.microsoft.com/office/drawing/2014/main" id="{7A0823DB-A51D-6A4D-BF68-B136534E45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1" name="Straight Connector 310">
                    <a:extLst>
                      <a:ext uri="{FF2B5EF4-FFF2-40B4-BE49-F238E27FC236}">
                        <a16:creationId xmlns:a16="http://schemas.microsoft.com/office/drawing/2014/main" id="{FDE4C61A-A641-5C4B-BE6F-13CA385DAD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6ED33E2F-CD06-6247-87EE-53AC655123EC}"/>
                  </a:ext>
                </a:extLst>
              </p:cNvPr>
              <p:cNvGrpSpPr/>
              <p:nvPr/>
            </p:nvGrpSpPr>
            <p:grpSpPr>
              <a:xfrm>
                <a:off x="6688437" y="333119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98" name="Rectangle 297">
                  <a:extLst>
                    <a:ext uri="{FF2B5EF4-FFF2-40B4-BE49-F238E27FC236}">
                      <a16:creationId xmlns:a16="http://schemas.microsoft.com/office/drawing/2014/main" id="{3C01F7ED-5534-F843-9986-955914074690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99" name="Group 298">
                  <a:extLst>
                    <a:ext uri="{FF2B5EF4-FFF2-40B4-BE49-F238E27FC236}">
                      <a16:creationId xmlns:a16="http://schemas.microsoft.com/office/drawing/2014/main" id="{CB80B749-D8AF-F144-B5D6-3EE8EF59AAD0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00" name="Rectangle 299">
                    <a:extLst>
                      <a:ext uri="{FF2B5EF4-FFF2-40B4-BE49-F238E27FC236}">
                        <a16:creationId xmlns:a16="http://schemas.microsoft.com/office/drawing/2014/main" id="{D1546A7A-6A31-B348-8EFD-85E9B15C0162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01" name="Straight Connector 300">
                    <a:extLst>
                      <a:ext uri="{FF2B5EF4-FFF2-40B4-BE49-F238E27FC236}">
                        <a16:creationId xmlns:a16="http://schemas.microsoft.com/office/drawing/2014/main" id="{A16E58F7-39C6-6547-9695-7F54C7F58EE4}"/>
                      </a:ext>
                    </a:extLst>
                  </p:cNvPr>
                  <p:cNvCxnSpPr>
                    <a:cxnSpLocks/>
                    <a:stCxn id="300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2" name="Straight Connector 301">
                    <a:extLst>
                      <a:ext uri="{FF2B5EF4-FFF2-40B4-BE49-F238E27FC236}">
                        <a16:creationId xmlns:a16="http://schemas.microsoft.com/office/drawing/2014/main" id="{FF74B7ED-447F-7C47-8E6F-0B27DDF566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3" name="Straight Connector 302">
                    <a:extLst>
                      <a:ext uri="{FF2B5EF4-FFF2-40B4-BE49-F238E27FC236}">
                        <a16:creationId xmlns:a16="http://schemas.microsoft.com/office/drawing/2014/main" id="{06321B66-8647-544E-A5D3-00681835D2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4" name="Straight Connector 303">
                    <a:extLst>
                      <a:ext uri="{FF2B5EF4-FFF2-40B4-BE49-F238E27FC236}">
                        <a16:creationId xmlns:a16="http://schemas.microsoft.com/office/drawing/2014/main" id="{1E83D179-4CCA-0F42-A0B7-36D2A93332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51E114EF-333C-F84B-9DCB-43ECC33A8751}"/>
                  </a:ext>
                </a:extLst>
              </p:cNvPr>
              <p:cNvGrpSpPr/>
              <p:nvPr/>
            </p:nvGrpSpPr>
            <p:grpSpPr>
              <a:xfrm>
                <a:off x="6884319" y="3334076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9535E57C-5427-FC45-BEA2-4985C9BBE1C5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92" name="Group 291">
                  <a:extLst>
                    <a:ext uri="{FF2B5EF4-FFF2-40B4-BE49-F238E27FC236}">
                      <a16:creationId xmlns:a16="http://schemas.microsoft.com/office/drawing/2014/main" id="{F64AF3BD-7441-554D-AC92-EABA621E828D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93" name="Rectangle 292">
                    <a:extLst>
                      <a:ext uri="{FF2B5EF4-FFF2-40B4-BE49-F238E27FC236}">
                        <a16:creationId xmlns:a16="http://schemas.microsoft.com/office/drawing/2014/main" id="{5B0F228F-565D-A846-A5EA-B99BF14CF849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94" name="Straight Connector 293">
                    <a:extLst>
                      <a:ext uri="{FF2B5EF4-FFF2-40B4-BE49-F238E27FC236}">
                        <a16:creationId xmlns:a16="http://schemas.microsoft.com/office/drawing/2014/main" id="{0BABEDBB-12D3-4041-96D6-D43F8A71091A}"/>
                      </a:ext>
                    </a:extLst>
                  </p:cNvPr>
                  <p:cNvCxnSpPr>
                    <a:cxnSpLocks/>
                    <a:stCxn id="293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5" name="Straight Connector 294">
                    <a:extLst>
                      <a:ext uri="{FF2B5EF4-FFF2-40B4-BE49-F238E27FC236}">
                        <a16:creationId xmlns:a16="http://schemas.microsoft.com/office/drawing/2014/main" id="{DB07935C-7633-6A41-814E-4A5D06703C1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612D6B7A-C7BF-D44F-8BC2-9E8F8437F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BAE5038A-B3F2-E64E-A52F-1ECBD2C59AD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754CACF8-DBB2-E242-9A0F-5F8235EB3241}"/>
                  </a:ext>
                </a:extLst>
              </p:cNvPr>
              <p:cNvGrpSpPr/>
              <p:nvPr/>
            </p:nvGrpSpPr>
            <p:grpSpPr>
              <a:xfrm>
                <a:off x="7094850" y="3333883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A40455C6-6CC0-944A-8D32-62C3DD6425E5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22AF0BE0-39A6-284B-BE60-7C108F3F86A3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86" name="Rectangle 285">
                    <a:extLst>
                      <a:ext uri="{FF2B5EF4-FFF2-40B4-BE49-F238E27FC236}">
                        <a16:creationId xmlns:a16="http://schemas.microsoft.com/office/drawing/2014/main" id="{51DF0653-9A4C-0C4B-A3EF-372317771ECF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1DEDD98A-CB83-3342-B1D5-C3BB230B2816}"/>
                      </a:ext>
                    </a:extLst>
                  </p:cNvPr>
                  <p:cNvCxnSpPr>
                    <a:cxnSpLocks/>
                    <a:stCxn id="286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BE3C1FDC-E390-094A-8879-60E0FBD7E1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Connector 288">
                    <a:extLst>
                      <a:ext uri="{FF2B5EF4-FFF2-40B4-BE49-F238E27FC236}">
                        <a16:creationId xmlns:a16="http://schemas.microsoft.com/office/drawing/2014/main" id="{DEEBBD24-068C-F046-9270-C876612548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Connector 289">
                    <a:extLst>
                      <a:ext uri="{FF2B5EF4-FFF2-40B4-BE49-F238E27FC236}">
                        <a16:creationId xmlns:a16="http://schemas.microsoft.com/office/drawing/2014/main" id="{4E4452E3-0F5D-0741-9BE1-336E439BDE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C6844452-C2EF-0A46-9997-CEE6B0570B12}"/>
                  </a:ext>
                </a:extLst>
              </p:cNvPr>
              <p:cNvGrpSpPr/>
              <p:nvPr/>
            </p:nvGrpSpPr>
            <p:grpSpPr>
              <a:xfrm>
                <a:off x="7278393" y="332945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6901D3D8-7744-D949-A80C-1331D76EC96A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78" name="Group 277">
                  <a:extLst>
                    <a:ext uri="{FF2B5EF4-FFF2-40B4-BE49-F238E27FC236}">
                      <a16:creationId xmlns:a16="http://schemas.microsoft.com/office/drawing/2014/main" id="{7AA924E3-E88C-2F49-90EF-8282402C1D72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79" name="Rectangle 278">
                    <a:extLst>
                      <a:ext uri="{FF2B5EF4-FFF2-40B4-BE49-F238E27FC236}">
                        <a16:creationId xmlns:a16="http://schemas.microsoft.com/office/drawing/2014/main" id="{19475465-82E9-AB49-A9DE-DDEE7B352978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80" name="Straight Connector 279">
                    <a:extLst>
                      <a:ext uri="{FF2B5EF4-FFF2-40B4-BE49-F238E27FC236}">
                        <a16:creationId xmlns:a16="http://schemas.microsoft.com/office/drawing/2014/main" id="{4F6E5ABA-E5BC-0449-BAA5-889D0E3CB69F}"/>
                      </a:ext>
                    </a:extLst>
                  </p:cNvPr>
                  <p:cNvCxnSpPr>
                    <a:cxnSpLocks/>
                    <a:stCxn id="279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1" name="Straight Connector 280">
                    <a:extLst>
                      <a:ext uri="{FF2B5EF4-FFF2-40B4-BE49-F238E27FC236}">
                        <a16:creationId xmlns:a16="http://schemas.microsoft.com/office/drawing/2014/main" id="{91AE343F-7A36-CE49-8345-74C2326B1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Connector 281">
                    <a:extLst>
                      <a:ext uri="{FF2B5EF4-FFF2-40B4-BE49-F238E27FC236}">
                        <a16:creationId xmlns:a16="http://schemas.microsoft.com/office/drawing/2014/main" id="{78FF698A-2AC7-1C44-9807-02124B9E94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Connector 282">
                    <a:extLst>
                      <a:ext uri="{FF2B5EF4-FFF2-40B4-BE49-F238E27FC236}">
                        <a16:creationId xmlns:a16="http://schemas.microsoft.com/office/drawing/2014/main" id="{A7C1D64C-B4C7-F54C-93EA-EA4EA59FC1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74A1C45F-FA0A-6643-84DD-59B2DE0DB72C}"/>
                  </a:ext>
                </a:extLst>
              </p:cNvPr>
              <p:cNvGrpSpPr/>
              <p:nvPr/>
            </p:nvGrpSpPr>
            <p:grpSpPr>
              <a:xfrm>
                <a:off x="7488924" y="332925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70" name="Rectangle 269">
                  <a:extLst>
                    <a:ext uri="{FF2B5EF4-FFF2-40B4-BE49-F238E27FC236}">
                      <a16:creationId xmlns:a16="http://schemas.microsoft.com/office/drawing/2014/main" id="{F9CF1CD7-8894-084E-9545-C5166333B735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6F71D07B-3930-5340-9E6A-69ACC26942ED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6BAC81DC-903A-E541-9501-0C4FE92A9B5C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73" name="Straight Connector 272">
                    <a:extLst>
                      <a:ext uri="{FF2B5EF4-FFF2-40B4-BE49-F238E27FC236}">
                        <a16:creationId xmlns:a16="http://schemas.microsoft.com/office/drawing/2014/main" id="{3E391533-CAD4-3A4A-838F-D0401D88E757}"/>
                      </a:ext>
                    </a:extLst>
                  </p:cNvPr>
                  <p:cNvCxnSpPr>
                    <a:cxnSpLocks/>
                    <a:stCxn id="272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4" name="Straight Connector 273">
                    <a:extLst>
                      <a:ext uri="{FF2B5EF4-FFF2-40B4-BE49-F238E27FC236}">
                        <a16:creationId xmlns:a16="http://schemas.microsoft.com/office/drawing/2014/main" id="{1C0A939F-73B9-2046-9B26-F57B8F4159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5" name="Straight Connector 274">
                    <a:extLst>
                      <a:ext uri="{FF2B5EF4-FFF2-40B4-BE49-F238E27FC236}">
                        <a16:creationId xmlns:a16="http://schemas.microsoft.com/office/drawing/2014/main" id="{DB929702-D560-7B40-B525-052B9FE1E25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Straight Connector 275">
                    <a:extLst>
                      <a:ext uri="{FF2B5EF4-FFF2-40B4-BE49-F238E27FC236}">
                        <a16:creationId xmlns:a16="http://schemas.microsoft.com/office/drawing/2014/main" id="{1693A9CF-30A8-6740-BCAD-B5368579C5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4" name="Group 253">
                <a:extLst>
                  <a:ext uri="{FF2B5EF4-FFF2-40B4-BE49-F238E27FC236}">
                    <a16:creationId xmlns:a16="http://schemas.microsoft.com/office/drawing/2014/main" id="{FA1E13F7-461A-B74F-8615-F5F970BCE156}"/>
                  </a:ext>
                </a:extLst>
              </p:cNvPr>
              <p:cNvGrpSpPr/>
              <p:nvPr/>
            </p:nvGrpSpPr>
            <p:grpSpPr>
              <a:xfrm>
                <a:off x="7680248" y="33284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63" name="Rectangle 262">
                  <a:extLst>
                    <a:ext uri="{FF2B5EF4-FFF2-40B4-BE49-F238E27FC236}">
                      <a16:creationId xmlns:a16="http://schemas.microsoft.com/office/drawing/2014/main" id="{C306A120-B8BC-154F-A8FB-612115B76514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64" name="Group 263">
                  <a:extLst>
                    <a:ext uri="{FF2B5EF4-FFF2-40B4-BE49-F238E27FC236}">
                      <a16:creationId xmlns:a16="http://schemas.microsoft.com/office/drawing/2014/main" id="{5E79AD6A-BAFE-554F-A176-735588A1D96A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65" name="Rectangle 264">
                    <a:extLst>
                      <a:ext uri="{FF2B5EF4-FFF2-40B4-BE49-F238E27FC236}">
                        <a16:creationId xmlns:a16="http://schemas.microsoft.com/office/drawing/2014/main" id="{754D8FF8-BC81-9546-9C87-F0AE8448D935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66" name="Straight Connector 265">
                    <a:extLst>
                      <a:ext uri="{FF2B5EF4-FFF2-40B4-BE49-F238E27FC236}">
                        <a16:creationId xmlns:a16="http://schemas.microsoft.com/office/drawing/2014/main" id="{B3994342-049C-C84E-93D0-36C7585C143C}"/>
                      </a:ext>
                    </a:extLst>
                  </p:cNvPr>
                  <p:cNvCxnSpPr>
                    <a:cxnSpLocks/>
                    <a:stCxn id="265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7" name="Straight Connector 266">
                    <a:extLst>
                      <a:ext uri="{FF2B5EF4-FFF2-40B4-BE49-F238E27FC236}">
                        <a16:creationId xmlns:a16="http://schemas.microsoft.com/office/drawing/2014/main" id="{C447592B-095B-3343-83D6-7ECD017D10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8" name="Straight Connector 267">
                    <a:extLst>
                      <a:ext uri="{FF2B5EF4-FFF2-40B4-BE49-F238E27FC236}">
                        <a16:creationId xmlns:a16="http://schemas.microsoft.com/office/drawing/2014/main" id="{B8437748-2AD8-5C42-AD97-101DD27A9D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9" name="Straight Connector 268">
                    <a:extLst>
                      <a:ext uri="{FF2B5EF4-FFF2-40B4-BE49-F238E27FC236}">
                        <a16:creationId xmlns:a16="http://schemas.microsoft.com/office/drawing/2014/main" id="{756F0809-BAD2-2D4A-B819-89A2593F19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55" name="Group 254">
                <a:extLst>
                  <a:ext uri="{FF2B5EF4-FFF2-40B4-BE49-F238E27FC236}">
                    <a16:creationId xmlns:a16="http://schemas.microsoft.com/office/drawing/2014/main" id="{858C09F9-5B13-EC49-AEF1-76D236124019}"/>
                  </a:ext>
                </a:extLst>
              </p:cNvPr>
              <p:cNvGrpSpPr/>
              <p:nvPr/>
            </p:nvGrpSpPr>
            <p:grpSpPr>
              <a:xfrm>
                <a:off x="7890779" y="33282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256" name="Rectangle 255">
                  <a:extLst>
                    <a:ext uri="{FF2B5EF4-FFF2-40B4-BE49-F238E27FC236}">
                      <a16:creationId xmlns:a16="http://schemas.microsoft.com/office/drawing/2014/main" id="{6548D354-A926-4C41-AB33-1427CF1046C6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257" name="Group 256">
                  <a:extLst>
                    <a:ext uri="{FF2B5EF4-FFF2-40B4-BE49-F238E27FC236}">
                      <a16:creationId xmlns:a16="http://schemas.microsoft.com/office/drawing/2014/main" id="{5C6723C8-5A7A-714D-822B-A74B8538E5A5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4325C26F-0D96-E649-9820-4CE65B882B17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259" name="Straight Connector 258">
                    <a:extLst>
                      <a:ext uri="{FF2B5EF4-FFF2-40B4-BE49-F238E27FC236}">
                        <a16:creationId xmlns:a16="http://schemas.microsoft.com/office/drawing/2014/main" id="{00C93C5D-F8E6-BF45-B22A-07AA1978ADAB}"/>
                      </a:ext>
                    </a:extLst>
                  </p:cNvPr>
                  <p:cNvCxnSpPr>
                    <a:cxnSpLocks/>
                    <a:stCxn id="258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0" name="Straight Connector 259">
                    <a:extLst>
                      <a:ext uri="{FF2B5EF4-FFF2-40B4-BE49-F238E27FC236}">
                        <a16:creationId xmlns:a16="http://schemas.microsoft.com/office/drawing/2014/main" id="{A03FD61A-CD27-D24B-B723-46E2C9122C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1" name="Straight Connector 260">
                    <a:extLst>
                      <a:ext uri="{FF2B5EF4-FFF2-40B4-BE49-F238E27FC236}">
                        <a16:creationId xmlns:a16="http://schemas.microsoft.com/office/drawing/2014/main" id="{B6EC1DA1-7D28-7D4A-8240-E8BAF3FC0F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2" name="Straight Connector 261">
                    <a:extLst>
                      <a:ext uri="{FF2B5EF4-FFF2-40B4-BE49-F238E27FC236}">
                        <a16:creationId xmlns:a16="http://schemas.microsoft.com/office/drawing/2014/main" id="{4BDC60F3-B46F-4B4A-9232-7685DCFB93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952FF26-5546-A74C-894F-2A2E44260A6D}"/>
                </a:ext>
              </a:extLst>
            </p:cNvPr>
            <p:cNvSpPr txBox="1"/>
            <p:nvPr/>
          </p:nvSpPr>
          <p:spPr>
            <a:xfrm>
              <a:off x="6834814" y="3529385"/>
              <a:ext cx="12641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Kode Biotin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418BA7-DC3F-2040-9BA1-B736386155D2}"/>
                </a:ext>
              </a:extLst>
            </p:cNvPr>
            <p:cNvSpPr txBox="1"/>
            <p:nvPr/>
          </p:nvSpPr>
          <p:spPr>
            <a:xfrm>
              <a:off x="6848673" y="4179654"/>
              <a:ext cx="12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Membrane</a:t>
              </a:r>
            </a:p>
          </p:txBody>
        </p:sp>
        <p:sp>
          <p:nvSpPr>
            <p:cNvPr id="361" name="Right Arrow 360">
              <a:extLst>
                <a:ext uri="{FF2B5EF4-FFF2-40B4-BE49-F238E27FC236}">
                  <a16:creationId xmlns:a16="http://schemas.microsoft.com/office/drawing/2014/main" id="{BB4A382B-721D-6845-A654-DB37E9D1481F}"/>
                </a:ext>
              </a:extLst>
            </p:cNvPr>
            <p:cNvSpPr/>
            <p:nvPr/>
          </p:nvSpPr>
          <p:spPr>
            <a:xfrm>
              <a:off x="8069066" y="3619927"/>
              <a:ext cx="336697" cy="2287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Right Arrow 361">
              <a:extLst>
                <a:ext uri="{FF2B5EF4-FFF2-40B4-BE49-F238E27FC236}">
                  <a16:creationId xmlns:a16="http://schemas.microsoft.com/office/drawing/2014/main" id="{D11FA7C4-6D1B-D348-9F0D-DE81EB674554}"/>
                </a:ext>
              </a:extLst>
            </p:cNvPr>
            <p:cNvSpPr/>
            <p:nvPr/>
          </p:nvSpPr>
          <p:spPr>
            <a:xfrm>
              <a:off x="8069066" y="4256157"/>
              <a:ext cx="336697" cy="2287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97599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43" y="183951"/>
            <a:ext cx="840451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Modification using KODE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™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1068528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249C845-4621-AC47-B904-0FFC5CBA3242}"/>
              </a:ext>
            </a:extLst>
          </p:cNvPr>
          <p:cNvGrpSpPr/>
          <p:nvPr/>
        </p:nvGrpSpPr>
        <p:grpSpPr>
          <a:xfrm>
            <a:off x="639099" y="1938745"/>
            <a:ext cx="5509447" cy="1875793"/>
            <a:chOff x="516250" y="2433715"/>
            <a:chExt cx="6450898" cy="2206013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EA68278-B231-854D-8F09-9D2DE6590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6250" y="2433715"/>
              <a:ext cx="6450898" cy="199056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E07FAA9-CE3C-134F-9D6C-E29C3DACCE67}"/>
                </a:ext>
              </a:extLst>
            </p:cNvPr>
            <p:cNvSpPr txBox="1"/>
            <p:nvPr/>
          </p:nvSpPr>
          <p:spPr>
            <a:xfrm>
              <a:off x="3000148" y="4424284"/>
              <a:ext cx="14830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hlinkClick r:id="rId4"/>
                </a:rPr>
                <a:t>http://www.kodebiotech.com/</a:t>
              </a:r>
              <a:endParaRPr lang="en-US" sz="800" dirty="0"/>
            </a:p>
          </p:txBody>
        </p:sp>
      </p:grpSp>
      <p:sp>
        <p:nvSpPr>
          <p:cNvPr id="71" name="Triangle 70">
            <a:extLst>
              <a:ext uri="{FF2B5EF4-FFF2-40B4-BE49-F238E27FC236}">
                <a16:creationId xmlns:a16="http://schemas.microsoft.com/office/drawing/2014/main" id="{DA75B5C3-C532-AE4F-BB97-FDA9926CBADF}"/>
              </a:ext>
            </a:extLst>
          </p:cNvPr>
          <p:cNvSpPr/>
          <p:nvPr/>
        </p:nvSpPr>
        <p:spPr>
          <a:xfrm>
            <a:off x="7249266" y="2609922"/>
            <a:ext cx="1250133" cy="1021422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riangle 71">
            <a:extLst>
              <a:ext uri="{FF2B5EF4-FFF2-40B4-BE49-F238E27FC236}">
                <a16:creationId xmlns:a16="http://schemas.microsoft.com/office/drawing/2014/main" id="{06B6D6FE-71FF-8F41-9113-87C9F904B135}"/>
              </a:ext>
            </a:extLst>
          </p:cNvPr>
          <p:cNvSpPr/>
          <p:nvPr/>
        </p:nvSpPr>
        <p:spPr>
          <a:xfrm>
            <a:off x="9698781" y="2617938"/>
            <a:ext cx="1250128" cy="98231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19F7814-0D42-8945-84F8-2A131274C81F}"/>
              </a:ext>
            </a:extLst>
          </p:cNvPr>
          <p:cNvSpPr/>
          <p:nvPr/>
        </p:nvSpPr>
        <p:spPr>
          <a:xfrm>
            <a:off x="7880141" y="2617938"/>
            <a:ext cx="2437895" cy="982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CB1B357-635D-E241-BA85-1992E13EBFD0}"/>
              </a:ext>
            </a:extLst>
          </p:cNvPr>
          <p:cNvCxnSpPr/>
          <p:nvPr/>
        </p:nvCxnSpPr>
        <p:spPr>
          <a:xfrm flipV="1">
            <a:off x="5859620" y="2386096"/>
            <a:ext cx="1883229" cy="15305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B1EC157-CA83-CE44-A69C-B818DDA08EB4}"/>
              </a:ext>
            </a:extLst>
          </p:cNvPr>
          <p:cNvCxnSpPr>
            <a:cxnSpLocks/>
          </p:cNvCxnSpPr>
          <p:nvPr/>
        </p:nvCxnSpPr>
        <p:spPr>
          <a:xfrm flipV="1">
            <a:off x="3813106" y="2148866"/>
            <a:ext cx="3972954" cy="5403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FA1B595F-052B-2B4E-84B7-AA5881FF1417}"/>
              </a:ext>
            </a:extLst>
          </p:cNvPr>
          <p:cNvCxnSpPr>
            <a:cxnSpLocks/>
          </p:cNvCxnSpPr>
          <p:nvPr/>
        </p:nvCxnSpPr>
        <p:spPr>
          <a:xfrm flipV="1">
            <a:off x="1955050" y="1801538"/>
            <a:ext cx="5570588" cy="37434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id="{DA91E2E7-C21E-DE42-9A0C-1C152FB75E50}"/>
              </a:ext>
            </a:extLst>
          </p:cNvPr>
          <p:cNvSpPr/>
          <p:nvPr/>
        </p:nvSpPr>
        <p:spPr>
          <a:xfrm>
            <a:off x="7849701" y="2233408"/>
            <a:ext cx="148336" cy="311433"/>
          </a:xfrm>
          <a:prstGeom prst="rect">
            <a:avLst/>
          </a:prstGeom>
          <a:solidFill>
            <a:srgbClr val="28A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5EFE79E-9C87-A64B-AD86-770B0655EB72}"/>
              </a:ext>
            </a:extLst>
          </p:cNvPr>
          <p:cNvSpPr/>
          <p:nvPr/>
        </p:nvSpPr>
        <p:spPr>
          <a:xfrm>
            <a:off x="8579833" y="2240801"/>
            <a:ext cx="148337" cy="304040"/>
          </a:xfrm>
          <a:prstGeom prst="rect">
            <a:avLst/>
          </a:prstGeom>
          <a:solidFill>
            <a:srgbClr val="28A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DFD5987-77EB-7F41-B031-33BA8ECC3467}"/>
              </a:ext>
            </a:extLst>
          </p:cNvPr>
          <p:cNvSpPr/>
          <p:nvPr/>
        </p:nvSpPr>
        <p:spPr>
          <a:xfrm>
            <a:off x="9320024" y="2240801"/>
            <a:ext cx="148337" cy="304040"/>
          </a:xfrm>
          <a:prstGeom prst="rect">
            <a:avLst/>
          </a:prstGeom>
          <a:solidFill>
            <a:srgbClr val="28A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11F24B1-5F5F-EA43-A32C-999C252F7E9C}"/>
              </a:ext>
            </a:extLst>
          </p:cNvPr>
          <p:cNvSpPr/>
          <p:nvPr/>
        </p:nvSpPr>
        <p:spPr>
          <a:xfrm>
            <a:off x="6603391" y="2539146"/>
            <a:ext cx="4949511" cy="1030012"/>
          </a:xfrm>
          <a:prstGeom prst="rect">
            <a:avLst/>
          </a:prstGeom>
          <a:solidFill>
            <a:srgbClr val="00B71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B68384-4BD2-BA42-BD2A-55C6B395CC5C}"/>
              </a:ext>
            </a:extLst>
          </p:cNvPr>
          <p:cNvGrpSpPr/>
          <p:nvPr/>
        </p:nvGrpSpPr>
        <p:grpSpPr>
          <a:xfrm>
            <a:off x="7694851" y="1295437"/>
            <a:ext cx="309700" cy="941969"/>
            <a:chOff x="7572002" y="2120627"/>
            <a:chExt cx="309700" cy="941969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04016756-6BF8-FC43-B9F0-5AA3B6038BD2}"/>
                </a:ext>
              </a:extLst>
            </p:cNvPr>
            <p:cNvSpPr/>
            <p:nvPr/>
          </p:nvSpPr>
          <p:spPr>
            <a:xfrm>
              <a:off x="7772534" y="2745383"/>
              <a:ext cx="56973" cy="3172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F89B031-7964-5344-A717-963890FC61A5}"/>
                </a:ext>
              </a:extLst>
            </p:cNvPr>
            <p:cNvCxnSpPr>
              <a:cxnSpLocks/>
              <a:stCxn id="121" idx="0"/>
            </p:cNvCxnSpPr>
            <p:nvPr/>
          </p:nvCxnSpPr>
          <p:spPr>
            <a:xfrm flipV="1">
              <a:off x="7801021" y="2651569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F12D79BC-582A-C846-9DF4-D890D4E5C9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83475" y="2565266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66C20A94-EC43-A741-BDA2-DCDDEAC58A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1021" y="2487867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80CB2F8-9CD4-814D-B77A-54AD4692CC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83475" y="2401564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C632D1-1772-A946-8598-BE664ADECBBB}"/>
                </a:ext>
              </a:extLst>
            </p:cNvPr>
            <p:cNvSpPr txBox="1"/>
            <p:nvPr/>
          </p:nvSpPr>
          <p:spPr>
            <a:xfrm>
              <a:off x="7572002" y="2120627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C9B7053-AE8B-024B-B30E-3DD3C010E8CD}"/>
              </a:ext>
            </a:extLst>
          </p:cNvPr>
          <p:cNvGrpSpPr/>
          <p:nvPr/>
        </p:nvGrpSpPr>
        <p:grpSpPr>
          <a:xfrm>
            <a:off x="8415222" y="1315998"/>
            <a:ext cx="309700" cy="941969"/>
            <a:chOff x="7572002" y="2120627"/>
            <a:chExt cx="309700" cy="94196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8BC1567-E904-EF4F-9C46-2071C692EDC3}"/>
                </a:ext>
              </a:extLst>
            </p:cNvPr>
            <p:cNvSpPr/>
            <p:nvPr/>
          </p:nvSpPr>
          <p:spPr>
            <a:xfrm>
              <a:off x="7772534" y="2745383"/>
              <a:ext cx="56973" cy="3172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53AB480-564C-FF48-8816-EC91CF0D1D8B}"/>
                </a:ext>
              </a:extLst>
            </p:cNvPr>
            <p:cNvCxnSpPr>
              <a:cxnSpLocks/>
              <a:stCxn id="69" idx="0"/>
            </p:cNvCxnSpPr>
            <p:nvPr/>
          </p:nvCxnSpPr>
          <p:spPr>
            <a:xfrm flipV="1">
              <a:off x="7801021" y="2651569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13A141ED-57E2-6848-A90A-703BA93893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83475" y="2565266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8E79D492-FD78-A945-B4A5-4043CFB6D4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1021" y="2487867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8AA21D04-8B4D-744A-8673-3F991A5AE6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83475" y="2401564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2E6C1EF6-060E-8D49-8620-65B47CAF2CD9}"/>
                </a:ext>
              </a:extLst>
            </p:cNvPr>
            <p:cNvSpPr txBox="1"/>
            <p:nvPr/>
          </p:nvSpPr>
          <p:spPr>
            <a:xfrm>
              <a:off x="7572002" y="2120627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F68F209-A832-4B42-9520-0E6BA0257B5A}"/>
              </a:ext>
            </a:extLst>
          </p:cNvPr>
          <p:cNvGrpSpPr/>
          <p:nvPr/>
        </p:nvGrpSpPr>
        <p:grpSpPr>
          <a:xfrm>
            <a:off x="9155116" y="1299684"/>
            <a:ext cx="309700" cy="941969"/>
            <a:chOff x="7572002" y="2120627"/>
            <a:chExt cx="309700" cy="94196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86D1E6E-93DE-5F42-A61B-DC5E3B2F6D54}"/>
                </a:ext>
              </a:extLst>
            </p:cNvPr>
            <p:cNvSpPr/>
            <p:nvPr/>
          </p:nvSpPr>
          <p:spPr>
            <a:xfrm>
              <a:off x="7772534" y="2745383"/>
              <a:ext cx="56973" cy="31721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91DE3840-D5BD-7446-8561-815CC6AD4C8B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 flipV="1">
              <a:off x="7801021" y="2651569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CA9D18C-2525-C840-B882-133CA019CE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83475" y="2565266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51D894-9963-D042-9FA9-D18236A210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1021" y="2487867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31E5BFF-68CC-BB42-A5F4-DD6FE870B3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83475" y="2401564"/>
              <a:ext cx="74167" cy="93814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0846A203-71CC-6642-9AFD-9509DDBC2A52}"/>
                </a:ext>
              </a:extLst>
            </p:cNvPr>
            <p:cNvSpPr txBox="1"/>
            <p:nvPr/>
          </p:nvSpPr>
          <p:spPr>
            <a:xfrm>
              <a:off x="7572002" y="2120627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7DF2223-291A-7640-8AA6-266B6D9DA98E}"/>
              </a:ext>
            </a:extLst>
          </p:cNvPr>
          <p:cNvGrpSpPr/>
          <p:nvPr/>
        </p:nvGrpSpPr>
        <p:grpSpPr>
          <a:xfrm>
            <a:off x="9932769" y="1279414"/>
            <a:ext cx="309700" cy="1265425"/>
            <a:chOff x="9932769" y="1279414"/>
            <a:chExt cx="309700" cy="1265425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E93323B6-280D-394E-A851-4436FF4A65A3}"/>
                </a:ext>
              </a:extLst>
            </p:cNvPr>
            <p:cNvSpPr/>
            <p:nvPr/>
          </p:nvSpPr>
          <p:spPr>
            <a:xfrm>
              <a:off x="10087619" y="2225391"/>
              <a:ext cx="148336" cy="319448"/>
            </a:xfrm>
            <a:prstGeom prst="rect">
              <a:avLst/>
            </a:prstGeom>
            <a:solidFill>
              <a:srgbClr val="28A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DB5B129B-6547-0C44-BF54-442B5DAEC48F}"/>
                </a:ext>
              </a:extLst>
            </p:cNvPr>
            <p:cNvGrpSpPr/>
            <p:nvPr/>
          </p:nvGrpSpPr>
          <p:grpSpPr>
            <a:xfrm>
              <a:off x="9932769" y="1279414"/>
              <a:ext cx="309700" cy="941969"/>
              <a:chOff x="7572002" y="2120627"/>
              <a:chExt cx="309700" cy="941969"/>
            </a:xfrm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7FF849A-D68A-D047-BF4B-6B93CB30B03E}"/>
                  </a:ext>
                </a:extLst>
              </p:cNvPr>
              <p:cNvSpPr/>
              <p:nvPr/>
            </p:nvSpPr>
            <p:spPr>
              <a:xfrm>
                <a:off x="7772534" y="2745383"/>
                <a:ext cx="56973" cy="3172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8DFFF9E3-CF08-1E40-8C77-CFD557EBF54A}"/>
                  </a:ext>
                </a:extLst>
              </p:cNvPr>
              <p:cNvCxnSpPr>
                <a:cxnSpLocks/>
                <a:stCxn id="128" idx="0"/>
              </p:cNvCxnSpPr>
              <p:nvPr/>
            </p:nvCxnSpPr>
            <p:spPr>
              <a:xfrm flipV="1">
                <a:off x="7801021" y="2651569"/>
                <a:ext cx="74167" cy="9381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F8E87983-216F-8042-95C4-05EA353B181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83475" y="2565266"/>
                <a:ext cx="74167" cy="9381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C97953A-4B3D-D648-B899-38F46DE7BB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01021" y="2487867"/>
                <a:ext cx="74167" cy="9381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8445F822-4AE0-7348-8086-6ED20614B5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83475" y="2401564"/>
                <a:ext cx="74167" cy="9381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BF7A24A-B1BF-1F44-A8D7-B9944BC976DD}"/>
                  </a:ext>
                </a:extLst>
              </p:cNvPr>
              <p:cNvSpPr txBox="1"/>
              <p:nvPr/>
            </p:nvSpPr>
            <p:spPr>
              <a:xfrm>
                <a:off x="7572002" y="2120627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A81435A-C25F-594A-A84C-BE3962A1C23B}"/>
              </a:ext>
            </a:extLst>
          </p:cNvPr>
          <p:cNvSpPr txBox="1"/>
          <p:nvPr/>
        </p:nvSpPr>
        <p:spPr>
          <a:xfrm>
            <a:off x="626894" y="3943734"/>
            <a:ext cx="7297126" cy="1697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One step dip coating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Optimization can lead to precise control over thickness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/>
              <a:t>Stabile wet and dry, can withstand flow</a:t>
            </a:r>
          </a:p>
        </p:txBody>
      </p:sp>
    </p:spTree>
    <p:extLst>
      <p:ext uri="{BB962C8B-B14F-4D97-AF65-F5344CB8AC3E}">
        <p14:creationId xmlns:p14="http://schemas.microsoft.com/office/powerpoint/2010/main" val="1425393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ight Arrow 80">
            <a:extLst>
              <a:ext uri="{FF2B5EF4-FFF2-40B4-BE49-F238E27FC236}">
                <a16:creationId xmlns:a16="http://schemas.microsoft.com/office/drawing/2014/main" id="{4C87DCCD-871D-7048-9515-217B03577132}"/>
              </a:ext>
            </a:extLst>
          </p:cNvPr>
          <p:cNvSpPr/>
          <p:nvPr/>
        </p:nvSpPr>
        <p:spPr>
          <a:xfrm rot="10800000" flipH="1">
            <a:off x="6384920" y="4939160"/>
            <a:ext cx="2429931" cy="85031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riangle 85">
            <a:extLst>
              <a:ext uri="{FF2B5EF4-FFF2-40B4-BE49-F238E27FC236}">
                <a16:creationId xmlns:a16="http://schemas.microsoft.com/office/drawing/2014/main" id="{44F5516B-89D5-FC4A-8B48-B7C3640C2564}"/>
              </a:ext>
            </a:extLst>
          </p:cNvPr>
          <p:cNvSpPr/>
          <p:nvPr/>
        </p:nvSpPr>
        <p:spPr>
          <a:xfrm rot="10800000" flipH="1">
            <a:off x="6420456" y="5300864"/>
            <a:ext cx="282604" cy="26559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riangle 86">
            <a:extLst>
              <a:ext uri="{FF2B5EF4-FFF2-40B4-BE49-F238E27FC236}">
                <a16:creationId xmlns:a16="http://schemas.microsoft.com/office/drawing/2014/main" id="{ADC7BFC1-A7F8-F14F-AA98-CFFA716B8B52}"/>
              </a:ext>
            </a:extLst>
          </p:cNvPr>
          <p:cNvSpPr/>
          <p:nvPr/>
        </p:nvSpPr>
        <p:spPr>
          <a:xfrm rot="10800000" flipH="1" flipV="1">
            <a:off x="6941274" y="5193040"/>
            <a:ext cx="282604" cy="26559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riangle 87">
            <a:extLst>
              <a:ext uri="{FF2B5EF4-FFF2-40B4-BE49-F238E27FC236}">
                <a16:creationId xmlns:a16="http://schemas.microsoft.com/office/drawing/2014/main" id="{C23AD944-5A48-A140-9337-9D6695F32AE2}"/>
              </a:ext>
            </a:extLst>
          </p:cNvPr>
          <p:cNvSpPr/>
          <p:nvPr/>
        </p:nvSpPr>
        <p:spPr>
          <a:xfrm rot="10800000" flipH="1" flipV="1">
            <a:off x="7392703" y="5300864"/>
            <a:ext cx="282604" cy="26559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riangle 88">
            <a:extLst>
              <a:ext uri="{FF2B5EF4-FFF2-40B4-BE49-F238E27FC236}">
                <a16:creationId xmlns:a16="http://schemas.microsoft.com/office/drawing/2014/main" id="{316D4F10-F077-0849-A956-C904C5812E03}"/>
              </a:ext>
            </a:extLst>
          </p:cNvPr>
          <p:cNvSpPr/>
          <p:nvPr/>
        </p:nvSpPr>
        <p:spPr>
          <a:xfrm rot="10800000" flipH="1" flipV="1">
            <a:off x="7793798" y="5168067"/>
            <a:ext cx="282604" cy="26559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8B34AB-7739-2D4F-9411-10B0C9CE973B}"/>
              </a:ext>
            </a:extLst>
          </p:cNvPr>
          <p:cNvSpPr/>
          <p:nvPr/>
        </p:nvSpPr>
        <p:spPr>
          <a:xfrm rot="10800000" flipH="1">
            <a:off x="5152373" y="2262544"/>
            <a:ext cx="3601339" cy="850312"/>
          </a:xfrm>
          <a:prstGeom prst="rect">
            <a:avLst/>
          </a:prstGeom>
          <a:solidFill>
            <a:srgbClr val="00B71A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334179A0-E5EE-AE44-BFF1-FDE2A7E168C4}"/>
              </a:ext>
            </a:extLst>
          </p:cNvPr>
          <p:cNvSpPr/>
          <p:nvPr/>
        </p:nvSpPr>
        <p:spPr>
          <a:xfrm rot="10800000" flipH="1">
            <a:off x="5622321" y="2211206"/>
            <a:ext cx="909616" cy="84322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riangle 18">
            <a:extLst>
              <a:ext uri="{FF2B5EF4-FFF2-40B4-BE49-F238E27FC236}">
                <a16:creationId xmlns:a16="http://schemas.microsoft.com/office/drawing/2014/main" id="{8E7BAA01-AA5C-5D46-8A23-310A8A269889}"/>
              </a:ext>
            </a:extLst>
          </p:cNvPr>
          <p:cNvSpPr/>
          <p:nvPr/>
        </p:nvSpPr>
        <p:spPr>
          <a:xfrm rot="10800000" flipH="1">
            <a:off x="7404624" y="2236878"/>
            <a:ext cx="909612" cy="810933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736087-D90D-7941-98B4-CFEF2FF4FFFD}"/>
              </a:ext>
            </a:extLst>
          </p:cNvPr>
          <p:cNvSpPr/>
          <p:nvPr/>
        </p:nvSpPr>
        <p:spPr>
          <a:xfrm rot="10800000" flipH="1">
            <a:off x="6081354" y="2236878"/>
            <a:ext cx="1773850" cy="810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17F96B5-434B-5645-B300-35BE444032E0}"/>
              </a:ext>
            </a:extLst>
          </p:cNvPr>
          <p:cNvGrpSpPr/>
          <p:nvPr/>
        </p:nvGrpSpPr>
        <p:grpSpPr>
          <a:xfrm rot="10800000" flipH="1">
            <a:off x="2685869" y="3794003"/>
            <a:ext cx="4673744" cy="1812732"/>
            <a:chOff x="2024211" y="2835993"/>
            <a:chExt cx="4339329" cy="14045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94CD6-8CD5-E149-AB19-3C530CB6B4C2}"/>
                </a:ext>
              </a:extLst>
            </p:cNvPr>
            <p:cNvSpPr/>
            <p:nvPr/>
          </p:nvSpPr>
          <p:spPr>
            <a:xfrm>
              <a:off x="2024211" y="2835993"/>
              <a:ext cx="2590800" cy="35233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Bent Arrow 60">
              <a:extLst>
                <a:ext uri="{FF2B5EF4-FFF2-40B4-BE49-F238E27FC236}">
                  <a16:creationId xmlns:a16="http://schemas.microsoft.com/office/drawing/2014/main" id="{040D1DF2-6D93-9046-A383-2F1AFD5BAC60}"/>
                </a:ext>
              </a:extLst>
            </p:cNvPr>
            <p:cNvSpPr/>
            <p:nvPr/>
          </p:nvSpPr>
          <p:spPr>
            <a:xfrm rot="5400000">
              <a:off x="4777558" y="2654597"/>
              <a:ext cx="1397591" cy="1774372"/>
            </a:xfrm>
            <a:prstGeom prst="ben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903F52D2-F396-3045-9290-B5B6B1DA2549}"/>
              </a:ext>
            </a:extLst>
          </p:cNvPr>
          <p:cNvSpPr/>
          <p:nvPr/>
        </p:nvSpPr>
        <p:spPr>
          <a:xfrm rot="10800000" flipH="1">
            <a:off x="2883243" y="5409470"/>
            <a:ext cx="141128" cy="1398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3ACBBA3-85BA-0449-AE27-4F6E73C37751}"/>
              </a:ext>
            </a:extLst>
          </p:cNvPr>
          <p:cNvSpPr/>
          <p:nvPr/>
        </p:nvSpPr>
        <p:spPr>
          <a:xfrm rot="10800000" flipH="1">
            <a:off x="3422281" y="5224452"/>
            <a:ext cx="141128" cy="1398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A4B201E-D6D1-E447-82AD-0EDA88886DC4}"/>
              </a:ext>
            </a:extLst>
          </p:cNvPr>
          <p:cNvSpPr/>
          <p:nvPr/>
        </p:nvSpPr>
        <p:spPr>
          <a:xfrm rot="10800000" flipH="1">
            <a:off x="4282988" y="5409470"/>
            <a:ext cx="141128" cy="1398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6432CAD-1082-B447-8E61-4C64745A126A}"/>
              </a:ext>
            </a:extLst>
          </p:cNvPr>
          <p:cNvSpPr/>
          <p:nvPr/>
        </p:nvSpPr>
        <p:spPr>
          <a:xfrm rot="10800000" flipH="1">
            <a:off x="4008730" y="5224452"/>
            <a:ext cx="141128" cy="1398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7BBAE24-EC38-EC49-945A-2BFF93DB6CAA}"/>
              </a:ext>
            </a:extLst>
          </p:cNvPr>
          <p:cNvSpPr/>
          <p:nvPr/>
        </p:nvSpPr>
        <p:spPr>
          <a:xfrm rot="10800000" flipH="1">
            <a:off x="5834086" y="5368648"/>
            <a:ext cx="141128" cy="1398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4580DBF2-70EC-B84C-A438-AE6514DE23A7}"/>
              </a:ext>
            </a:extLst>
          </p:cNvPr>
          <p:cNvSpPr/>
          <p:nvPr/>
        </p:nvSpPr>
        <p:spPr>
          <a:xfrm rot="10800000" flipH="1">
            <a:off x="6497227" y="5339538"/>
            <a:ext cx="141128" cy="1398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riangle 79">
            <a:extLst>
              <a:ext uri="{FF2B5EF4-FFF2-40B4-BE49-F238E27FC236}">
                <a16:creationId xmlns:a16="http://schemas.microsoft.com/office/drawing/2014/main" id="{E1B948D1-9F87-7348-8CCD-B20A7EE8B8D1}"/>
              </a:ext>
            </a:extLst>
          </p:cNvPr>
          <p:cNvSpPr/>
          <p:nvPr/>
        </p:nvSpPr>
        <p:spPr>
          <a:xfrm rot="10800000" flipH="1" flipV="1">
            <a:off x="3019974" y="5203982"/>
            <a:ext cx="282604" cy="2375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Triangle 81">
            <a:extLst>
              <a:ext uri="{FF2B5EF4-FFF2-40B4-BE49-F238E27FC236}">
                <a16:creationId xmlns:a16="http://schemas.microsoft.com/office/drawing/2014/main" id="{5F1EDB5A-BF64-774B-8DEB-DFF89E8E6285}"/>
              </a:ext>
            </a:extLst>
          </p:cNvPr>
          <p:cNvSpPr/>
          <p:nvPr/>
        </p:nvSpPr>
        <p:spPr>
          <a:xfrm rot="10800000" flipH="1" flipV="1">
            <a:off x="4519906" y="5323391"/>
            <a:ext cx="282604" cy="2375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riangle 82">
            <a:extLst>
              <a:ext uri="{FF2B5EF4-FFF2-40B4-BE49-F238E27FC236}">
                <a16:creationId xmlns:a16="http://schemas.microsoft.com/office/drawing/2014/main" id="{6E2690AD-E84D-3747-B328-AD1CC320774F}"/>
              </a:ext>
            </a:extLst>
          </p:cNvPr>
          <p:cNvSpPr/>
          <p:nvPr/>
        </p:nvSpPr>
        <p:spPr>
          <a:xfrm rot="10800000" flipH="1" flipV="1">
            <a:off x="5424841" y="5289945"/>
            <a:ext cx="282604" cy="2375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riangle 83">
            <a:extLst>
              <a:ext uri="{FF2B5EF4-FFF2-40B4-BE49-F238E27FC236}">
                <a16:creationId xmlns:a16="http://schemas.microsoft.com/office/drawing/2014/main" id="{9EF4FA38-4854-5441-8CFF-67EA40E00AC2}"/>
              </a:ext>
            </a:extLst>
          </p:cNvPr>
          <p:cNvSpPr/>
          <p:nvPr/>
        </p:nvSpPr>
        <p:spPr>
          <a:xfrm rot="10800000" flipH="1" flipV="1">
            <a:off x="6751590" y="4936642"/>
            <a:ext cx="282604" cy="23754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35A4F0B-4786-8347-B5B8-C653D005E325}"/>
              </a:ext>
            </a:extLst>
          </p:cNvPr>
          <p:cNvSpPr/>
          <p:nvPr/>
        </p:nvSpPr>
        <p:spPr>
          <a:xfrm rot="10800000" flipH="1">
            <a:off x="3678395" y="5373784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3F7FAA8-EAAF-4049-A619-03F927113316}"/>
              </a:ext>
            </a:extLst>
          </p:cNvPr>
          <p:cNvSpPr/>
          <p:nvPr/>
        </p:nvSpPr>
        <p:spPr>
          <a:xfrm rot="10800000" flipH="1">
            <a:off x="4886400" y="5339538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3007E7B9-5874-0146-BE96-FE152C7DE746}"/>
              </a:ext>
            </a:extLst>
          </p:cNvPr>
          <p:cNvSpPr/>
          <p:nvPr/>
        </p:nvSpPr>
        <p:spPr>
          <a:xfrm rot="10800000" flipH="1">
            <a:off x="6093479" y="5203982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69AC5B5-7931-B04E-A6E3-394DC049CCAF}"/>
              </a:ext>
            </a:extLst>
          </p:cNvPr>
          <p:cNvSpPr/>
          <p:nvPr/>
        </p:nvSpPr>
        <p:spPr>
          <a:xfrm rot="10800000" flipH="1">
            <a:off x="2775047" y="5189919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DC765F7-0BFC-5A47-B5DF-DFA8DFB6BEF7}"/>
              </a:ext>
            </a:extLst>
          </p:cNvPr>
          <p:cNvSpPr/>
          <p:nvPr/>
        </p:nvSpPr>
        <p:spPr>
          <a:xfrm rot="10800000" flipH="1">
            <a:off x="6725706" y="5239842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3CD5B10-2716-4C47-8766-1DD936C4E3A1}"/>
              </a:ext>
            </a:extLst>
          </p:cNvPr>
          <p:cNvSpPr/>
          <p:nvPr/>
        </p:nvSpPr>
        <p:spPr>
          <a:xfrm rot="10800000" flipH="1">
            <a:off x="6796536" y="4416419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737346D-ACD8-634B-A4B4-B290BB9EFDDB}"/>
              </a:ext>
            </a:extLst>
          </p:cNvPr>
          <p:cNvSpPr/>
          <p:nvPr/>
        </p:nvSpPr>
        <p:spPr>
          <a:xfrm rot="10800000" flipH="1">
            <a:off x="6785644" y="5386065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3687E9A4-BAC3-5D4F-B4C7-DA4FAF2B449E}"/>
              </a:ext>
            </a:extLst>
          </p:cNvPr>
          <p:cNvSpPr/>
          <p:nvPr/>
        </p:nvSpPr>
        <p:spPr>
          <a:xfrm rot="10800000" flipH="1">
            <a:off x="7697991" y="5400165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9E8CB3ED-EF50-6E43-97DA-F44499BE8B96}"/>
              </a:ext>
            </a:extLst>
          </p:cNvPr>
          <p:cNvSpPr/>
          <p:nvPr/>
        </p:nvSpPr>
        <p:spPr>
          <a:xfrm>
            <a:off x="6431570" y="1598039"/>
            <a:ext cx="909616" cy="1447153"/>
          </a:xfrm>
          <a:prstGeom prst="upArrow">
            <a:avLst/>
          </a:prstGeom>
          <a:solidFill>
            <a:srgbClr val="016F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8144E9A-4040-9948-9E62-C5E33A5E3D81}"/>
              </a:ext>
            </a:extLst>
          </p:cNvPr>
          <p:cNvSpPr/>
          <p:nvPr/>
        </p:nvSpPr>
        <p:spPr>
          <a:xfrm rot="10800000" flipH="1">
            <a:off x="6703060" y="2607805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68C8D64-869E-EF4B-8171-49215312FC7C}"/>
              </a:ext>
            </a:extLst>
          </p:cNvPr>
          <p:cNvSpPr/>
          <p:nvPr/>
        </p:nvSpPr>
        <p:spPr>
          <a:xfrm rot="10800000" flipH="1">
            <a:off x="6952216" y="2423789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41DABF3-EA89-E243-B89C-F7053899E28A}"/>
              </a:ext>
            </a:extLst>
          </p:cNvPr>
          <p:cNvSpPr/>
          <p:nvPr/>
        </p:nvSpPr>
        <p:spPr>
          <a:xfrm rot="10800000" flipH="1">
            <a:off x="6732449" y="2036184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5CE84B3-E7ED-4843-A514-63673BB77634}"/>
              </a:ext>
            </a:extLst>
          </p:cNvPr>
          <p:cNvSpPr/>
          <p:nvPr/>
        </p:nvSpPr>
        <p:spPr>
          <a:xfrm rot="10800000" flipH="1">
            <a:off x="6960494" y="1892947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1639C26E-5282-C848-BAB4-CEFD909C7954}"/>
              </a:ext>
            </a:extLst>
          </p:cNvPr>
          <p:cNvSpPr txBox="1"/>
          <p:nvPr/>
        </p:nvSpPr>
        <p:spPr>
          <a:xfrm rot="10800000" flipH="1" flipV="1">
            <a:off x="3155916" y="3350648"/>
            <a:ext cx="2096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Surface coating</a:t>
            </a: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9ED698E4-2EA0-994F-8330-1569B81D060E}"/>
              </a:ext>
            </a:extLst>
          </p:cNvPr>
          <p:cNvGrpSpPr/>
          <p:nvPr/>
        </p:nvGrpSpPr>
        <p:grpSpPr>
          <a:xfrm rot="10800000" flipH="1">
            <a:off x="6122199" y="3109800"/>
            <a:ext cx="1773768" cy="319989"/>
            <a:chOff x="6119772" y="3508300"/>
            <a:chExt cx="1773768" cy="319989"/>
          </a:xfrm>
        </p:grpSpPr>
        <p:sp>
          <p:nvSpPr>
            <p:cNvPr id="151" name="Triangle 150">
              <a:extLst>
                <a:ext uri="{FF2B5EF4-FFF2-40B4-BE49-F238E27FC236}">
                  <a16:creationId xmlns:a16="http://schemas.microsoft.com/office/drawing/2014/main" id="{CDF15FA9-7546-1346-8A07-1248B6608EBB}"/>
                </a:ext>
              </a:extLst>
            </p:cNvPr>
            <p:cNvSpPr/>
            <p:nvPr/>
          </p:nvSpPr>
          <p:spPr>
            <a:xfrm>
              <a:off x="6119772" y="3536848"/>
              <a:ext cx="282604" cy="2655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Triangle 151">
              <a:extLst>
                <a:ext uri="{FF2B5EF4-FFF2-40B4-BE49-F238E27FC236}">
                  <a16:creationId xmlns:a16="http://schemas.microsoft.com/office/drawing/2014/main" id="{5830F8FC-3EFA-884B-9D72-FDBB6CD9C490}"/>
                </a:ext>
              </a:extLst>
            </p:cNvPr>
            <p:cNvSpPr/>
            <p:nvPr/>
          </p:nvSpPr>
          <p:spPr>
            <a:xfrm rot="2418513">
              <a:off x="6494090" y="3508300"/>
              <a:ext cx="282604" cy="2655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Triangle 152">
              <a:extLst>
                <a:ext uri="{FF2B5EF4-FFF2-40B4-BE49-F238E27FC236}">
                  <a16:creationId xmlns:a16="http://schemas.microsoft.com/office/drawing/2014/main" id="{5F72C358-08BD-5D40-A0D8-4213337D3B68}"/>
                </a:ext>
              </a:extLst>
            </p:cNvPr>
            <p:cNvSpPr/>
            <p:nvPr/>
          </p:nvSpPr>
          <p:spPr>
            <a:xfrm rot="18824672">
              <a:off x="7114322" y="3538742"/>
              <a:ext cx="293147" cy="25604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Triangle 153">
              <a:extLst>
                <a:ext uri="{FF2B5EF4-FFF2-40B4-BE49-F238E27FC236}">
                  <a16:creationId xmlns:a16="http://schemas.microsoft.com/office/drawing/2014/main" id="{B61504BB-7ED2-394D-99F6-495AD7D8B373}"/>
                </a:ext>
              </a:extLst>
            </p:cNvPr>
            <p:cNvSpPr/>
            <p:nvPr/>
          </p:nvSpPr>
          <p:spPr>
            <a:xfrm>
              <a:off x="7610936" y="3533966"/>
              <a:ext cx="282604" cy="2655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Triangle 154">
              <a:extLst>
                <a:ext uri="{FF2B5EF4-FFF2-40B4-BE49-F238E27FC236}">
                  <a16:creationId xmlns:a16="http://schemas.microsoft.com/office/drawing/2014/main" id="{E6F8887A-FAB5-954E-9258-E9D80E3008B3}"/>
                </a:ext>
              </a:extLst>
            </p:cNvPr>
            <p:cNvSpPr/>
            <p:nvPr/>
          </p:nvSpPr>
          <p:spPr>
            <a:xfrm rot="5400000">
              <a:off x="6848282" y="3553694"/>
              <a:ext cx="293147" cy="256043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3" name="Sun 182">
            <a:extLst>
              <a:ext uri="{FF2B5EF4-FFF2-40B4-BE49-F238E27FC236}">
                <a16:creationId xmlns:a16="http://schemas.microsoft.com/office/drawing/2014/main" id="{F66B17D0-EDE9-3644-B36E-76CC426D3F70}"/>
              </a:ext>
            </a:extLst>
          </p:cNvPr>
          <p:cNvSpPr/>
          <p:nvPr/>
        </p:nvSpPr>
        <p:spPr>
          <a:xfrm rot="10800000" flipH="1">
            <a:off x="2833573" y="5365572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5" name="Sun 184">
            <a:extLst>
              <a:ext uri="{FF2B5EF4-FFF2-40B4-BE49-F238E27FC236}">
                <a16:creationId xmlns:a16="http://schemas.microsoft.com/office/drawing/2014/main" id="{511E2FBD-35FA-784C-BB97-3C5A6D656A94}"/>
              </a:ext>
            </a:extLst>
          </p:cNvPr>
          <p:cNvSpPr/>
          <p:nvPr/>
        </p:nvSpPr>
        <p:spPr>
          <a:xfrm rot="10800000" flipH="1">
            <a:off x="3373388" y="5182892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Sun 185">
            <a:extLst>
              <a:ext uri="{FF2B5EF4-FFF2-40B4-BE49-F238E27FC236}">
                <a16:creationId xmlns:a16="http://schemas.microsoft.com/office/drawing/2014/main" id="{EA9D664B-B22D-6A4B-B8EC-4CB0822D1B52}"/>
              </a:ext>
            </a:extLst>
          </p:cNvPr>
          <p:cNvSpPr/>
          <p:nvPr/>
        </p:nvSpPr>
        <p:spPr>
          <a:xfrm rot="10800000" flipH="1">
            <a:off x="3960147" y="5178190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7" name="Sun 186">
            <a:extLst>
              <a:ext uri="{FF2B5EF4-FFF2-40B4-BE49-F238E27FC236}">
                <a16:creationId xmlns:a16="http://schemas.microsoft.com/office/drawing/2014/main" id="{0F9C2A35-F702-164C-8302-F95E150B5A31}"/>
              </a:ext>
            </a:extLst>
          </p:cNvPr>
          <p:cNvSpPr/>
          <p:nvPr/>
        </p:nvSpPr>
        <p:spPr>
          <a:xfrm rot="10800000" flipH="1">
            <a:off x="4232335" y="5365572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8" name="Sun 187">
            <a:extLst>
              <a:ext uri="{FF2B5EF4-FFF2-40B4-BE49-F238E27FC236}">
                <a16:creationId xmlns:a16="http://schemas.microsoft.com/office/drawing/2014/main" id="{70C88FB0-7F14-8140-91D5-6B3BF1CFB89B}"/>
              </a:ext>
            </a:extLst>
          </p:cNvPr>
          <p:cNvSpPr/>
          <p:nvPr/>
        </p:nvSpPr>
        <p:spPr>
          <a:xfrm rot="10800000" flipH="1">
            <a:off x="5107501" y="5195474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Sun 188">
            <a:extLst>
              <a:ext uri="{FF2B5EF4-FFF2-40B4-BE49-F238E27FC236}">
                <a16:creationId xmlns:a16="http://schemas.microsoft.com/office/drawing/2014/main" id="{62051C19-F8A8-2341-9CDC-8832567B5445}"/>
              </a:ext>
            </a:extLst>
          </p:cNvPr>
          <p:cNvSpPr/>
          <p:nvPr/>
        </p:nvSpPr>
        <p:spPr>
          <a:xfrm rot="10800000" flipH="1">
            <a:off x="5796185" y="5329783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0" name="Sun 189">
            <a:extLst>
              <a:ext uri="{FF2B5EF4-FFF2-40B4-BE49-F238E27FC236}">
                <a16:creationId xmlns:a16="http://schemas.microsoft.com/office/drawing/2014/main" id="{BC7B4564-F8A6-ED4F-9693-A16027227C01}"/>
              </a:ext>
            </a:extLst>
          </p:cNvPr>
          <p:cNvSpPr/>
          <p:nvPr/>
        </p:nvSpPr>
        <p:spPr>
          <a:xfrm rot="10800000" flipH="1">
            <a:off x="6862317" y="4529927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446657-8F2B-5A48-9073-1B7FAF0828FD}"/>
              </a:ext>
            </a:extLst>
          </p:cNvPr>
          <p:cNvGrpSpPr/>
          <p:nvPr/>
        </p:nvGrpSpPr>
        <p:grpSpPr>
          <a:xfrm rot="10800000" flipH="1">
            <a:off x="5926853" y="3342588"/>
            <a:ext cx="1996912" cy="390487"/>
            <a:chOff x="5924426" y="3205014"/>
            <a:chExt cx="1996912" cy="390487"/>
          </a:xfrm>
        </p:grpSpPr>
        <p:sp>
          <p:nvSpPr>
            <p:cNvPr id="272" name="Sun 271">
              <a:extLst>
                <a:ext uri="{FF2B5EF4-FFF2-40B4-BE49-F238E27FC236}">
                  <a16:creationId xmlns:a16="http://schemas.microsoft.com/office/drawing/2014/main" id="{0B3776FF-CBA5-E543-9B1B-22F99EB9E1F3}"/>
                </a:ext>
              </a:extLst>
            </p:cNvPr>
            <p:cNvSpPr/>
            <p:nvPr/>
          </p:nvSpPr>
          <p:spPr>
            <a:xfrm>
              <a:off x="5924426" y="3222139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Sun 272">
              <a:extLst>
                <a:ext uri="{FF2B5EF4-FFF2-40B4-BE49-F238E27FC236}">
                  <a16:creationId xmlns:a16="http://schemas.microsoft.com/office/drawing/2014/main" id="{CEBA3381-07AA-EE4B-AB39-4D89BC292419}"/>
                </a:ext>
              </a:extLst>
            </p:cNvPr>
            <p:cNvSpPr/>
            <p:nvPr/>
          </p:nvSpPr>
          <p:spPr>
            <a:xfrm>
              <a:off x="6176525" y="3336439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4" name="Sun 273">
              <a:extLst>
                <a:ext uri="{FF2B5EF4-FFF2-40B4-BE49-F238E27FC236}">
                  <a16:creationId xmlns:a16="http://schemas.microsoft.com/office/drawing/2014/main" id="{6057626E-5901-A047-AEE4-4BD2C97E407F}"/>
                </a:ext>
              </a:extLst>
            </p:cNvPr>
            <p:cNvSpPr/>
            <p:nvPr/>
          </p:nvSpPr>
          <p:spPr>
            <a:xfrm>
              <a:off x="6458403" y="3245919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5" name="Sun 274">
              <a:extLst>
                <a:ext uri="{FF2B5EF4-FFF2-40B4-BE49-F238E27FC236}">
                  <a16:creationId xmlns:a16="http://schemas.microsoft.com/office/drawing/2014/main" id="{2A26EB7C-100F-DD45-A213-DC87D29869BD}"/>
                </a:ext>
              </a:extLst>
            </p:cNvPr>
            <p:cNvSpPr/>
            <p:nvPr/>
          </p:nvSpPr>
          <p:spPr>
            <a:xfrm>
              <a:off x="6700832" y="3366901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Sun 275">
              <a:extLst>
                <a:ext uri="{FF2B5EF4-FFF2-40B4-BE49-F238E27FC236}">
                  <a16:creationId xmlns:a16="http://schemas.microsoft.com/office/drawing/2014/main" id="{CF018DFF-3C5D-3141-A997-B7871EBC7081}"/>
                </a:ext>
              </a:extLst>
            </p:cNvPr>
            <p:cNvSpPr/>
            <p:nvPr/>
          </p:nvSpPr>
          <p:spPr>
            <a:xfrm>
              <a:off x="6917924" y="3205014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Sun 276">
              <a:extLst>
                <a:ext uri="{FF2B5EF4-FFF2-40B4-BE49-F238E27FC236}">
                  <a16:creationId xmlns:a16="http://schemas.microsoft.com/office/drawing/2014/main" id="{D1420334-FBB5-4249-9BE9-66755CF0DBB9}"/>
                </a:ext>
              </a:extLst>
            </p:cNvPr>
            <p:cNvSpPr/>
            <p:nvPr/>
          </p:nvSpPr>
          <p:spPr>
            <a:xfrm>
              <a:off x="7179516" y="3301485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Sun 277">
              <a:extLst>
                <a:ext uri="{FF2B5EF4-FFF2-40B4-BE49-F238E27FC236}">
                  <a16:creationId xmlns:a16="http://schemas.microsoft.com/office/drawing/2014/main" id="{52D1794C-6C23-7A4B-B1AE-C99A2F9AB576}"/>
                </a:ext>
              </a:extLst>
            </p:cNvPr>
            <p:cNvSpPr/>
            <p:nvPr/>
          </p:nvSpPr>
          <p:spPr>
            <a:xfrm>
              <a:off x="7436390" y="3229429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9" name="Sun 278">
              <a:extLst>
                <a:ext uri="{FF2B5EF4-FFF2-40B4-BE49-F238E27FC236}">
                  <a16:creationId xmlns:a16="http://schemas.microsoft.com/office/drawing/2014/main" id="{1C0EB2AC-CA30-BB41-9785-C99BF2F20980}"/>
                </a:ext>
              </a:extLst>
            </p:cNvPr>
            <p:cNvSpPr/>
            <p:nvPr/>
          </p:nvSpPr>
          <p:spPr>
            <a:xfrm>
              <a:off x="7692738" y="3297304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E2095F1-5C38-C44D-A7F5-35008921B8A7}"/>
              </a:ext>
            </a:extLst>
          </p:cNvPr>
          <p:cNvGrpSpPr/>
          <p:nvPr/>
        </p:nvGrpSpPr>
        <p:grpSpPr>
          <a:xfrm rot="10800000" flipH="1">
            <a:off x="5205051" y="3122812"/>
            <a:ext cx="3474921" cy="491983"/>
            <a:chOff x="5202624" y="3323294"/>
            <a:chExt cx="3474921" cy="491983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869F61FA-0502-2D4D-A4A9-7B5F022C4283}"/>
                </a:ext>
              </a:extLst>
            </p:cNvPr>
            <p:cNvGrpSpPr/>
            <p:nvPr/>
          </p:nvGrpSpPr>
          <p:grpSpPr>
            <a:xfrm>
              <a:off x="5202624" y="3323294"/>
              <a:ext cx="1875673" cy="488195"/>
              <a:chOff x="6083241" y="3328232"/>
              <a:chExt cx="1875673" cy="488195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E4CF967C-031D-654A-9B31-2FE716DC51DF}"/>
                  </a:ext>
                </a:extLst>
              </p:cNvPr>
              <p:cNvGrpSpPr/>
              <p:nvPr/>
            </p:nvGrpSpPr>
            <p:grpSpPr>
              <a:xfrm>
                <a:off x="6083241" y="33312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66" name="Rectangle 365">
                  <a:extLst>
                    <a:ext uri="{FF2B5EF4-FFF2-40B4-BE49-F238E27FC236}">
                      <a16:creationId xmlns:a16="http://schemas.microsoft.com/office/drawing/2014/main" id="{37CC8DF4-1145-A742-89E8-C21F50E8A356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67" name="Group 366">
                  <a:extLst>
                    <a:ext uri="{FF2B5EF4-FFF2-40B4-BE49-F238E27FC236}">
                      <a16:creationId xmlns:a16="http://schemas.microsoft.com/office/drawing/2014/main" id="{F5999149-EC03-A749-B19B-B5848DE533DD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68" name="Rectangle 367">
                    <a:extLst>
                      <a:ext uri="{FF2B5EF4-FFF2-40B4-BE49-F238E27FC236}">
                        <a16:creationId xmlns:a16="http://schemas.microsoft.com/office/drawing/2014/main" id="{3B0B707A-6B6C-0948-847B-29C0595432A6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69" name="Straight Connector 368">
                    <a:extLst>
                      <a:ext uri="{FF2B5EF4-FFF2-40B4-BE49-F238E27FC236}">
                        <a16:creationId xmlns:a16="http://schemas.microsoft.com/office/drawing/2014/main" id="{C785E473-74A7-404E-B14B-8DFE68F702BF}"/>
                      </a:ext>
                    </a:extLst>
                  </p:cNvPr>
                  <p:cNvCxnSpPr>
                    <a:cxnSpLocks/>
                    <a:stCxn id="368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0" name="Straight Connector 369">
                    <a:extLst>
                      <a:ext uri="{FF2B5EF4-FFF2-40B4-BE49-F238E27FC236}">
                        <a16:creationId xmlns:a16="http://schemas.microsoft.com/office/drawing/2014/main" id="{EC50FED0-A70A-1F46-92BF-C1E205FB0E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1" name="Straight Connector 370">
                    <a:extLst>
                      <a:ext uri="{FF2B5EF4-FFF2-40B4-BE49-F238E27FC236}">
                        <a16:creationId xmlns:a16="http://schemas.microsoft.com/office/drawing/2014/main" id="{5B0058C2-6490-584E-AA35-FC9E86765A8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2" name="Straight Connector 371">
                    <a:extLst>
                      <a:ext uri="{FF2B5EF4-FFF2-40B4-BE49-F238E27FC236}">
                        <a16:creationId xmlns:a16="http://schemas.microsoft.com/office/drawing/2014/main" id="{A03ED0E9-DAA8-8649-92E3-5A2647305B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16A4977B-4A54-2242-9E79-E3A21436C9F2}"/>
                  </a:ext>
                </a:extLst>
              </p:cNvPr>
              <p:cNvGrpSpPr/>
              <p:nvPr/>
            </p:nvGrpSpPr>
            <p:grpSpPr>
              <a:xfrm>
                <a:off x="6293772" y="33310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59" name="Rectangle 358">
                  <a:extLst>
                    <a:ext uri="{FF2B5EF4-FFF2-40B4-BE49-F238E27FC236}">
                      <a16:creationId xmlns:a16="http://schemas.microsoft.com/office/drawing/2014/main" id="{2D6F22E0-D911-F44C-A060-E2CB1D350B2B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60" name="Group 359">
                  <a:extLst>
                    <a:ext uri="{FF2B5EF4-FFF2-40B4-BE49-F238E27FC236}">
                      <a16:creationId xmlns:a16="http://schemas.microsoft.com/office/drawing/2014/main" id="{1B9CE7F0-D7E8-974C-AE22-E96B194FED6C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61" name="Rectangle 360">
                    <a:extLst>
                      <a:ext uri="{FF2B5EF4-FFF2-40B4-BE49-F238E27FC236}">
                        <a16:creationId xmlns:a16="http://schemas.microsoft.com/office/drawing/2014/main" id="{D211D9E3-0D1A-7744-B8ED-C8AC0FA9989C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62" name="Straight Connector 361">
                    <a:extLst>
                      <a:ext uri="{FF2B5EF4-FFF2-40B4-BE49-F238E27FC236}">
                        <a16:creationId xmlns:a16="http://schemas.microsoft.com/office/drawing/2014/main" id="{7AD2F224-E59A-2344-B7CB-C51A78A8FC5C}"/>
                      </a:ext>
                    </a:extLst>
                  </p:cNvPr>
                  <p:cNvCxnSpPr>
                    <a:cxnSpLocks/>
                    <a:stCxn id="361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3" name="Straight Connector 362">
                    <a:extLst>
                      <a:ext uri="{FF2B5EF4-FFF2-40B4-BE49-F238E27FC236}">
                        <a16:creationId xmlns:a16="http://schemas.microsoft.com/office/drawing/2014/main" id="{2493571B-F2B9-6542-9A0C-8728B0BE7C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4" name="Straight Connector 363">
                    <a:extLst>
                      <a:ext uri="{FF2B5EF4-FFF2-40B4-BE49-F238E27FC236}">
                        <a16:creationId xmlns:a16="http://schemas.microsoft.com/office/drawing/2014/main" id="{EC2D8F85-D295-A647-9FA5-9941C4B903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5" name="Straight Connector 364">
                    <a:extLst>
                      <a:ext uri="{FF2B5EF4-FFF2-40B4-BE49-F238E27FC236}">
                        <a16:creationId xmlns:a16="http://schemas.microsoft.com/office/drawing/2014/main" id="{1C8EBFAA-B088-AA49-9EE9-8F942127DD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6F2C598D-40F7-E94C-B20A-FA9F7DFEC869}"/>
                  </a:ext>
                </a:extLst>
              </p:cNvPr>
              <p:cNvGrpSpPr/>
              <p:nvPr/>
            </p:nvGrpSpPr>
            <p:grpSpPr>
              <a:xfrm>
                <a:off x="6477906" y="333139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96188A90-92A3-0A43-A64B-99CB18A56DFF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53" name="Group 352">
                  <a:extLst>
                    <a:ext uri="{FF2B5EF4-FFF2-40B4-BE49-F238E27FC236}">
                      <a16:creationId xmlns:a16="http://schemas.microsoft.com/office/drawing/2014/main" id="{25C76FC5-6747-084A-B206-C1C2E65D7677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54" name="Rectangle 353">
                    <a:extLst>
                      <a:ext uri="{FF2B5EF4-FFF2-40B4-BE49-F238E27FC236}">
                        <a16:creationId xmlns:a16="http://schemas.microsoft.com/office/drawing/2014/main" id="{51F2DF87-9CD3-2E41-9196-953DF8E97BBA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55" name="Straight Connector 354">
                    <a:extLst>
                      <a:ext uri="{FF2B5EF4-FFF2-40B4-BE49-F238E27FC236}">
                        <a16:creationId xmlns:a16="http://schemas.microsoft.com/office/drawing/2014/main" id="{A2B744AA-DD8F-9B40-A348-A3BB6F4B04FD}"/>
                      </a:ext>
                    </a:extLst>
                  </p:cNvPr>
                  <p:cNvCxnSpPr>
                    <a:cxnSpLocks/>
                    <a:stCxn id="354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6" name="Straight Connector 355">
                    <a:extLst>
                      <a:ext uri="{FF2B5EF4-FFF2-40B4-BE49-F238E27FC236}">
                        <a16:creationId xmlns:a16="http://schemas.microsoft.com/office/drawing/2014/main" id="{1F5BFCD1-D128-934A-A145-B854EAD75A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7" name="Straight Connector 356">
                    <a:extLst>
                      <a:ext uri="{FF2B5EF4-FFF2-40B4-BE49-F238E27FC236}">
                        <a16:creationId xmlns:a16="http://schemas.microsoft.com/office/drawing/2014/main" id="{CFEEE438-3A27-D94F-935E-AC1E8A60DF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8" name="Straight Connector 357">
                    <a:extLst>
                      <a:ext uri="{FF2B5EF4-FFF2-40B4-BE49-F238E27FC236}">
                        <a16:creationId xmlns:a16="http://schemas.microsoft.com/office/drawing/2014/main" id="{522EC57F-30AD-1745-A0DE-125FF8FBAB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49B52BEC-757A-B143-BA80-771D5395E7BF}"/>
                  </a:ext>
                </a:extLst>
              </p:cNvPr>
              <p:cNvGrpSpPr/>
              <p:nvPr/>
            </p:nvGrpSpPr>
            <p:grpSpPr>
              <a:xfrm>
                <a:off x="6688437" y="333119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C1188711-F50D-2943-B15A-5046FBCE7A89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46" name="Group 345">
                  <a:extLst>
                    <a:ext uri="{FF2B5EF4-FFF2-40B4-BE49-F238E27FC236}">
                      <a16:creationId xmlns:a16="http://schemas.microsoft.com/office/drawing/2014/main" id="{D6D7CBC4-CA3D-3B4A-87E3-C42F4D6EBBF3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47" name="Rectangle 346">
                    <a:extLst>
                      <a:ext uri="{FF2B5EF4-FFF2-40B4-BE49-F238E27FC236}">
                        <a16:creationId xmlns:a16="http://schemas.microsoft.com/office/drawing/2014/main" id="{76AA6E83-6EFE-F146-9BC3-63754861C0E4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48" name="Straight Connector 347">
                    <a:extLst>
                      <a:ext uri="{FF2B5EF4-FFF2-40B4-BE49-F238E27FC236}">
                        <a16:creationId xmlns:a16="http://schemas.microsoft.com/office/drawing/2014/main" id="{90999899-A23E-5647-9B3F-CE116F556BB2}"/>
                      </a:ext>
                    </a:extLst>
                  </p:cNvPr>
                  <p:cNvCxnSpPr>
                    <a:cxnSpLocks/>
                    <a:stCxn id="347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Connector 348">
                    <a:extLst>
                      <a:ext uri="{FF2B5EF4-FFF2-40B4-BE49-F238E27FC236}">
                        <a16:creationId xmlns:a16="http://schemas.microsoft.com/office/drawing/2014/main" id="{3E7A5CF9-44BD-034A-81C3-A03C4A9B54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0" name="Straight Connector 349">
                    <a:extLst>
                      <a:ext uri="{FF2B5EF4-FFF2-40B4-BE49-F238E27FC236}">
                        <a16:creationId xmlns:a16="http://schemas.microsoft.com/office/drawing/2014/main" id="{C841E983-2C0F-344D-8B58-B4CCA0A455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1" name="Straight Connector 350">
                    <a:extLst>
                      <a:ext uri="{FF2B5EF4-FFF2-40B4-BE49-F238E27FC236}">
                        <a16:creationId xmlns:a16="http://schemas.microsoft.com/office/drawing/2014/main" id="{A8141324-2C30-014E-85B3-3CD1BA61F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60B2FA3E-D7A6-9A41-B6A9-35D330C6350E}"/>
                  </a:ext>
                </a:extLst>
              </p:cNvPr>
              <p:cNvGrpSpPr/>
              <p:nvPr/>
            </p:nvGrpSpPr>
            <p:grpSpPr>
              <a:xfrm>
                <a:off x="6884319" y="3334076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38" name="Rectangle 337">
                  <a:extLst>
                    <a:ext uri="{FF2B5EF4-FFF2-40B4-BE49-F238E27FC236}">
                      <a16:creationId xmlns:a16="http://schemas.microsoft.com/office/drawing/2014/main" id="{0E6FBDD9-76DF-664A-A983-398291884066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EE4AA998-C195-9D47-A243-2EC759CBA219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FC98F993-B859-4F4E-9766-0C669DB4C651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41" name="Straight Connector 340">
                    <a:extLst>
                      <a:ext uri="{FF2B5EF4-FFF2-40B4-BE49-F238E27FC236}">
                        <a16:creationId xmlns:a16="http://schemas.microsoft.com/office/drawing/2014/main" id="{2065F19E-AFBC-F043-9827-A66D9D6B40C4}"/>
                      </a:ext>
                    </a:extLst>
                  </p:cNvPr>
                  <p:cNvCxnSpPr>
                    <a:cxnSpLocks/>
                    <a:stCxn id="340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2" name="Straight Connector 341">
                    <a:extLst>
                      <a:ext uri="{FF2B5EF4-FFF2-40B4-BE49-F238E27FC236}">
                        <a16:creationId xmlns:a16="http://schemas.microsoft.com/office/drawing/2014/main" id="{DF33495C-0867-9146-B8B8-559B140373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3" name="Straight Connector 342">
                    <a:extLst>
                      <a:ext uri="{FF2B5EF4-FFF2-40B4-BE49-F238E27FC236}">
                        <a16:creationId xmlns:a16="http://schemas.microsoft.com/office/drawing/2014/main" id="{11B8D5F1-CBF2-C244-B3AB-F1DA3BD7E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4" name="Straight Connector 343">
                    <a:extLst>
                      <a:ext uri="{FF2B5EF4-FFF2-40B4-BE49-F238E27FC236}">
                        <a16:creationId xmlns:a16="http://schemas.microsoft.com/office/drawing/2014/main" id="{D03EDC4A-B812-3D47-B435-78D20BEE25C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95407917-C8DD-024C-89DB-7B2EE9758C19}"/>
                  </a:ext>
                </a:extLst>
              </p:cNvPr>
              <p:cNvGrpSpPr/>
              <p:nvPr/>
            </p:nvGrpSpPr>
            <p:grpSpPr>
              <a:xfrm>
                <a:off x="7094850" y="3333883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31" name="Rectangle 330">
                  <a:extLst>
                    <a:ext uri="{FF2B5EF4-FFF2-40B4-BE49-F238E27FC236}">
                      <a16:creationId xmlns:a16="http://schemas.microsoft.com/office/drawing/2014/main" id="{AEFA0EDF-149C-B146-BCE4-922211416366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8C6CD569-DBA3-CF46-B379-09B0D115799A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33" name="Rectangle 332">
                    <a:extLst>
                      <a:ext uri="{FF2B5EF4-FFF2-40B4-BE49-F238E27FC236}">
                        <a16:creationId xmlns:a16="http://schemas.microsoft.com/office/drawing/2014/main" id="{8000BB44-B2AD-6047-B566-9B617EFE2F62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34" name="Straight Connector 333">
                    <a:extLst>
                      <a:ext uri="{FF2B5EF4-FFF2-40B4-BE49-F238E27FC236}">
                        <a16:creationId xmlns:a16="http://schemas.microsoft.com/office/drawing/2014/main" id="{BF1D074E-70D0-1B43-8D5A-160F8D0B3560}"/>
                      </a:ext>
                    </a:extLst>
                  </p:cNvPr>
                  <p:cNvCxnSpPr>
                    <a:cxnSpLocks/>
                    <a:stCxn id="333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5" name="Straight Connector 334">
                    <a:extLst>
                      <a:ext uri="{FF2B5EF4-FFF2-40B4-BE49-F238E27FC236}">
                        <a16:creationId xmlns:a16="http://schemas.microsoft.com/office/drawing/2014/main" id="{CE1E2AE7-08F3-F748-9030-CBAEA019188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6" name="Straight Connector 335">
                    <a:extLst>
                      <a:ext uri="{FF2B5EF4-FFF2-40B4-BE49-F238E27FC236}">
                        <a16:creationId xmlns:a16="http://schemas.microsoft.com/office/drawing/2014/main" id="{A0A99380-E81D-F542-9086-64E1231C68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7" name="Straight Connector 336">
                    <a:extLst>
                      <a:ext uri="{FF2B5EF4-FFF2-40B4-BE49-F238E27FC236}">
                        <a16:creationId xmlns:a16="http://schemas.microsoft.com/office/drawing/2014/main" id="{6A4377BE-FFCD-A342-A165-5E641F124F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99A207A4-C7C3-5B43-A270-F7DC2F5E041B}"/>
                  </a:ext>
                </a:extLst>
              </p:cNvPr>
              <p:cNvGrpSpPr/>
              <p:nvPr/>
            </p:nvGrpSpPr>
            <p:grpSpPr>
              <a:xfrm>
                <a:off x="7278393" y="332945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24" name="Rectangle 323">
                  <a:extLst>
                    <a:ext uri="{FF2B5EF4-FFF2-40B4-BE49-F238E27FC236}">
                      <a16:creationId xmlns:a16="http://schemas.microsoft.com/office/drawing/2014/main" id="{F30FB48D-48F0-8841-A308-962EB86C2333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25" name="Group 324">
                  <a:extLst>
                    <a:ext uri="{FF2B5EF4-FFF2-40B4-BE49-F238E27FC236}">
                      <a16:creationId xmlns:a16="http://schemas.microsoft.com/office/drawing/2014/main" id="{77340B03-29E2-2E4F-A45B-DD8BE53E3FAC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26" name="Rectangle 325">
                    <a:extLst>
                      <a:ext uri="{FF2B5EF4-FFF2-40B4-BE49-F238E27FC236}">
                        <a16:creationId xmlns:a16="http://schemas.microsoft.com/office/drawing/2014/main" id="{3A4289CE-6D63-7C42-A766-879C704AE757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27" name="Straight Connector 326">
                    <a:extLst>
                      <a:ext uri="{FF2B5EF4-FFF2-40B4-BE49-F238E27FC236}">
                        <a16:creationId xmlns:a16="http://schemas.microsoft.com/office/drawing/2014/main" id="{8DCB75B2-94E4-9448-A11F-E66E0FA7155C}"/>
                      </a:ext>
                    </a:extLst>
                  </p:cNvPr>
                  <p:cNvCxnSpPr>
                    <a:cxnSpLocks/>
                    <a:stCxn id="326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8" name="Straight Connector 327">
                    <a:extLst>
                      <a:ext uri="{FF2B5EF4-FFF2-40B4-BE49-F238E27FC236}">
                        <a16:creationId xmlns:a16="http://schemas.microsoft.com/office/drawing/2014/main" id="{858A0652-63BD-5D48-BE89-BD1C68B797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94486C10-0B74-E343-ABF4-CD64819633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676DFB05-AEF1-3F44-A839-8D7EB4FC2E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0" name="Group 299">
                <a:extLst>
                  <a:ext uri="{FF2B5EF4-FFF2-40B4-BE49-F238E27FC236}">
                    <a16:creationId xmlns:a16="http://schemas.microsoft.com/office/drawing/2014/main" id="{C38ADE31-E56B-0842-8B16-A8FECA7BA489}"/>
                  </a:ext>
                </a:extLst>
              </p:cNvPr>
              <p:cNvGrpSpPr/>
              <p:nvPr/>
            </p:nvGrpSpPr>
            <p:grpSpPr>
              <a:xfrm>
                <a:off x="7488924" y="332925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E2152CC2-920E-E14D-AC2E-E485E7BF5514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18" name="Group 317">
                  <a:extLst>
                    <a:ext uri="{FF2B5EF4-FFF2-40B4-BE49-F238E27FC236}">
                      <a16:creationId xmlns:a16="http://schemas.microsoft.com/office/drawing/2014/main" id="{848E4231-2E44-654B-933C-9559EE663C77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19" name="Rectangle 318">
                    <a:extLst>
                      <a:ext uri="{FF2B5EF4-FFF2-40B4-BE49-F238E27FC236}">
                        <a16:creationId xmlns:a16="http://schemas.microsoft.com/office/drawing/2014/main" id="{36B1957D-A3D1-7F43-997A-35748B30B940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20" name="Straight Connector 319">
                    <a:extLst>
                      <a:ext uri="{FF2B5EF4-FFF2-40B4-BE49-F238E27FC236}">
                        <a16:creationId xmlns:a16="http://schemas.microsoft.com/office/drawing/2014/main" id="{CCBCE0F3-3399-714D-8B83-F4FEA85F56BB}"/>
                      </a:ext>
                    </a:extLst>
                  </p:cNvPr>
                  <p:cNvCxnSpPr>
                    <a:cxnSpLocks/>
                    <a:stCxn id="319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1" name="Straight Connector 320">
                    <a:extLst>
                      <a:ext uri="{FF2B5EF4-FFF2-40B4-BE49-F238E27FC236}">
                        <a16:creationId xmlns:a16="http://schemas.microsoft.com/office/drawing/2014/main" id="{FC2B2CD6-ED75-4E4E-B648-821DC4E59A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2" name="Straight Connector 321">
                    <a:extLst>
                      <a:ext uri="{FF2B5EF4-FFF2-40B4-BE49-F238E27FC236}">
                        <a16:creationId xmlns:a16="http://schemas.microsoft.com/office/drawing/2014/main" id="{EBF1CEA5-CC45-1940-924C-9A6B94C341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3" name="Straight Connector 322">
                    <a:extLst>
                      <a:ext uri="{FF2B5EF4-FFF2-40B4-BE49-F238E27FC236}">
                        <a16:creationId xmlns:a16="http://schemas.microsoft.com/office/drawing/2014/main" id="{2340392A-B020-7043-9DDF-18521F2E31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1" name="Group 300">
                <a:extLst>
                  <a:ext uri="{FF2B5EF4-FFF2-40B4-BE49-F238E27FC236}">
                    <a16:creationId xmlns:a16="http://schemas.microsoft.com/office/drawing/2014/main" id="{FC48D6D0-E9F1-2444-9F78-8C89E4DDBBB0}"/>
                  </a:ext>
                </a:extLst>
              </p:cNvPr>
              <p:cNvGrpSpPr/>
              <p:nvPr/>
            </p:nvGrpSpPr>
            <p:grpSpPr>
              <a:xfrm>
                <a:off x="7680248" y="33284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8FDBD990-5C48-754F-8076-64D30C785CDD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ED0D035A-F77A-B84C-A944-B0B50F5C7141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12" name="Rectangle 311">
                    <a:extLst>
                      <a:ext uri="{FF2B5EF4-FFF2-40B4-BE49-F238E27FC236}">
                        <a16:creationId xmlns:a16="http://schemas.microsoft.com/office/drawing/2014/main" id="{A79D3A8B-C35C-FE40-8287-639BB57845CF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13" name="Straight Connector 312">
                    <a:extLst>
                      <a:ext uri="{FF2B5EF4-FFF2-40B4-BE49-F238E27FC236}">
                        <a16:creationId xmlns:a16="http://schemas.microsoft.com/office/drawing/2014/main" id="{88F76245-8B5A-5649-8E97-2120235CDEF9}"/>
                      </a:ext>
                    </a:extLst>
                  </p:cNvPr>
                  <p:cNvCxnSpPr>
                    <a:cxnSpLocks/>
                    <a:stCxn id="312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4" name="Straight Connector 313">
                    <a:extLst>
                      <a:ext uri="{FF2B5EF4-FFF2-40B4-BE49-F238E27FC236}">
                        <a16:creationId xmlns:a16="http://schemas.microsoft.com/office/drawing/2014/main" id="{2EE4FC67-A732-2D40-8407-26E839AAF0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5" name="Straight Connector 314">
                    <a:extLst>
                      <a:ext uri="{FF2B5EF4-FFF2-40B4-BE49-F238E27FC236}">
                        <a16:creationId xmlns:a16="http://schemas.microsoft.com/office/drawing/2014/main" id="{01F42EEC-3DCE-AE4B-B724-25BA749541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6" name="Straight Connector 315">
                    <a:extLst>
                      <a:ext uri="{FF2B5EF4-FFF2-40B4-BE49-F238E27FC236}">
                        <a16:creationId xmlns:a16="http://schemas.microsoft.com/office/drawing/2014/main" id="{39E717B5-FCE5-2742-9310-4A7B36A587C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02" name="Group 301">
                <a:extLst>
                  <a:ext uri="{FF2B5EF4-FFF2-40B4-BE49-F238E27FC236}">
                    <a16:creationId xmlns:a16="http://schemas.microsoft.com/office/drawing/2014/main" id="{6C2B8CE0-3AD3-3940-AB0B-C3A775B690F5}"/>
                  </a:ext>
                </a:extLst>
              </p:cNvPr>
              <p:cNvGrpSpPr/>
              <p:nvPr/>
            </p:nvGrpSpPr>
            <p:grpSpPr>
              <a:xfrm>
                <a:off x="7890779" y="33282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03" name="Rectangle 302">
                  <a:extLst>
                    <a:ext uri="{FF2B5EF4-FFF2-40B4-BE49-F238E27FC236}">
                      <a16:creationId xmlns:a16="http://schemas.microsoft.com/office/drawing/2014/main" id="{21DA6FF6-E529-CA48-A8B6-70BFF653E73D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6B9099AA-6415-5D48-B3BB-9EFC21F28F37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05" name="Rectangle 304">
                    <a:extLst>
                      <a:ext uri="{FF2B5EF4-FFF2-40B4-BE49-F238E27FC236}">
                        <a16:creationId xmlns:a16="http://schemas.microsoft.com/office/drawing/2014/main" id="{F81AE44D-B919-B34E-A715-A1248AA725F0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06" name="Straight Connector 305">
                    <a:extLst>
                      <a:ext uri="{FF2B5EF4-FFF2-40B4-BE49-F238E27FC236}">
                        <a16:creationId xmlns:a16="http://schemas.microsoft.com/office/drawing/2014/main" id="{D2B97970-2C48-6540-8A94-6A91A785720B}"/>
                      </a:ext>
                    </a:extLst>
                  </p:cNvPr>
                  <p:cNvCxnSpPr>
                    <a:cxnSpLocks/>
                    <a:stCxn id="305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7" name="Straight Connector 306">
                    <a:extLst>
                      <a:ext uri="{FF2B5EF4-FFF2-40B4-BE49-F238E27FC236}">
                        <a16:creationId xmlns:a16="http://schemas.microsoft.com/office/drawing/2014/main" id="{94606A3A-A894-B942-9258-5B4761E2AE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Straight Connector 307">
                    <a:extLst>
                      <a:ext uri="{FF2B5EF4-FFF2-40B4-BE49-F238E27FC236}">
                        <a16:creationId xmlns:a16="http://schemas.microsoft.com/office/drawing/2014/main" id="{0D4D269D-C3C0-F34D-BDD9-3B799EE8B3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9" name="Straight Connector 308">
                    <a:extLst>
                      <a:ext uri="{FF2B5EF4-FFF2-40B4-BE49-F238E27FC236}">
                        <a16:creationId xmlns:a16="http://schemas.microsoft.com/office/drawing/2014/main" id="{8FB3F1FE-63FF-B848-A79C-4381ACD6CF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B97713AE-228F-8B41-88D0-E11EAF6300D3}"/>
                </a:ext>
              </a:extLst>
            </p:cNvPr>
            <p:cNvGrpSpPr/>
            <p:nvPr/>
          </p:nvGrpSpPr>
          <p:grpSpPr>
            <a:xfrm>
              <a:off x="6801872" y="3327082"/>
              <a:ext cx="1875673" cy="488195"/>
              <a:chOff x="6083241" y="3328232"/>
              <a:chExt cx="1875673" cy="488195"/>
            </a:xfrm>
          </p:grpSpPr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A05D7B48-FC3F-FE4C-BF6A-DDAFEDC55FBA}"/>
                  </a:ext>
                </a:extLst>
              </p:cNvPr>
              <p:cNvGrpSpPr/>
              <p:nvPr/>
            </p:nvGrpSpPr>
            <p:grpSpPr>
              <a:xfrm>
                <a:off x="6083241" y="33312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447" name="Rectangle 446">
                  <a:extLst>
                    <a:ext uri="{FF2B5EF4-FFF2-40B4-BE49-F238E27FC236}">
                      <a16:creationId xmlns:a16="http://schemas.microsoft.com/office/drawing/2014/main" id="{064FE018-6914-FD43-8F19-4D8F0C667C11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48" name="Group 447">
                  <a:extLst>
                    <a:ext uri="{FF2B5EF4-FFF2-40B4-BE49-F238E27FC236}">
                      <a16:creationId xmlns:a16="http://schemas.microsoft.com/office/drawing/2014/main" id="{CAA9C278-A59F-F34C-B1F9-DF797DE82755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49" name="Rectangle 448">
                    <a:extLst>
                      <a:ext uri="{FF2B5EF4-FFF2-40B4-BE49-F238E27FC236}">
                        <a16:creationId xmlns:a16="http://schemas.microsoft.com/office/drawing/2014/main" id="{D19710C9-0385-CB4F-9DF6-EA78F74DACBD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50" name="Straight Connector 449">
                    <a:extLst>
                      <a:ext uri="{FF2B5EF4-FFF2-40B4-BE49-F238E27FC236}">
                        <a16:creationId xmlns:a16="http://schemas.microsoft.com/office/drawing/2014/main" id="{96548072-2873-FE45-91F7-0CE58D47D49D}"/>
                      </a:ext>
                    </a:extLst>
                  </p:cNvPr>
                  <p:cNvCxnSpPr>
                    <a:cxnSpLocks/>
                    <a:stCxn id="449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1" name="Straight Connector 450">
                    <a:extLst>
                      <a:ext uri="{FF2B5EF4-FFF2-40B4-BE49-F238E27FC236}">
                        <a16:creationId xmlns:a16="http://schemas.microsoft.com/office/drawing/2014/main" id="{F168ADFF-BE1E-544C-9939-EC9D2F3EF3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2" name="Straight Connector 451">
                    <a:extLst>
                      <a:ext uri="{FF2B5EF4-FFF2-40B4-BE49-F238E27FC236}">
                        <a16:creationId xmlns:a16="http://schemas.microsoft.com/office/drawing/2014/main" id="{441F63B6-7500-E346-BF07-F068E004C0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3" name="Straight Connector 452">
                    <a:extLst>
                      <a:ext uri="{FF2B5EF4-FFF2-40B4-BE49-F238E27FC236}">
                        <a16:creationId xmlns:a16="http://schemas.microsoft.com/office/drawing/2014/main" id="{96703C72-1D16-8847-AC5D-5B64D9C5E6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9494EFF4-ED93-FB4A-90FF-AC924631F680}"/>
                  </a:ext>
                </a:extLst>
              </p:cNvPr>
              <p:cNvGrpSpPr/>
              <p:nvPr/>
            </p:nvGrpSpPr>
            <p:grpSpPr>
              <a:xfrm>
                <a:off x="6293772" y="33310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440" name="Rectangle 439">
                  <a:extLst>
                    <a:ext uri="{FF2B5EF4-FFF2-40B4-BE49-F238E27FC236}">
                      <a16:creationId xmlns:a16="http://schemas.microsoft.com/office/drawing/2014/main" id="{2B0C9642-0D11-714D-814D-BF6D0C806073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41" name="Group 440">
                  <a:extLst>
                    <a:ext uri="{FF2B5EF4-FFF2-40B4-BE49-F238E27FC236}">
                      <a16:creationId xmlns:a16="http://schemas.microsoft.com/office/drawing/2014/main" id="{CC91794D-931D-0941-A412-DE83583B15A8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42" name="Rectangle 441">
                    <a:extLst>
                      <a:ext uri="{FF2B5EF4-FFF2-40B4-BE49-F238E27FC236}">
                        <a16:creationId xmlns:a16="http://schemas.microsoft.com/office/drawing/2014/main" id="{9C5981E3-AE53-5745-973E-6E1A317BB666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43" name="Straight Connector 442">
                    <a:extLst>
                      <a:ext uri="{FF2B5EF4-FFF2-40B4-BE49-F238E27FC236}">
                        <a16:creationId xmlns:a16="http://schemas.microsoft.com/office/drawing/2014/main" id="{8EE4AEC0-BF04-5B48-9DD3-B552EF42CC86}"/>
                      </a:ext>
                    </a:extLst>
                  </p:cNvPr>
                  <p:cNvCxnSpPr>
                    <a:cxnSpLocks/>
                    <a:stCxn id="442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4" name="Straight Connector 443">
                    <a:extLst>
                      <a:ext uri="{FF2B5EF4-FFF2-40B4-BE49-F238E27FC236}">
                        <a16:creationId xmlns:a16="http://schemas.microsoft.com/office/drawing/2014/main" id="{4B12F2A8-9EA9-2348-B3D6-C37E1952777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5" name="Straight Connector 444">
                    <a:extLst>
                      <a:ext uri="{FF2B5EF4-FFF2-40B4-BE49-F238E27FC236}">
                        <a16:creationId xmlns:a16="http://schemas.microsoft.com/office/drawing/2014/main" id="{21E8E524-5C3B-4A4B-9F84-FFAAC320D0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6" name="Straight Connector 445">
                    <a:extLst>
                      <a:ext uri="{FF2B5EF4-FFF2-40B4-BE49-F238E27FC236}">
                        <a16:creationId xmlns:a16="http://schemas.microsoft.com/office/drawing/2014/main" id="{8F87BB10-3A18-EF42-92EA-69CC85DFB6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ED165E07-0D28-2441-9FFF-0C21A99C668E}"/>
                  </a:ext>
                </a:extLst>
              </p:cNvPr>
              <p:cNvGrpSpPr/>
              <p:nvPr/>
            </p:nvGrpSpPr>
            <p:grpSpPr>
              <a:xfrm>
                <a:off x="6477906" y="333139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433" name="Rectangle 432">
                  <a:extLst>
                    <a:ext uri="{FF2B5EF4-FFF2-40B4-BE49-F238E27FC236}">
                      <a16:creationId xmlns:a16="http://schemas.microsoft.com/office/drawing/2014/main" id="{1D06161F-0D5D-964E-B27A-4A825909662A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34" name="Group 433">
                  <a:extLst>
                    <a:ext uri="{FF2B5EF4-FFF2-40B4-BE49-F238E27FC236}">
                      <a16:creationId xmlns:a16="http://schemas.microsoft.com/office/drawing/2014/main" id="{76C0A9CB-786D-1D4C-B1AC-083AD34FB786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35" name="Rectangle 434">
                    <a:extLst>
                      <a:ext uri="{FF2B5EF4-FFF2-40B4-BE49-F238E27FC236}">
                        <a16:creationId xmlns:a16="http://schemas.microsoft.com/office/drawing/2014/main" id="{DE9B4219-B87F-5F4E-9021-9F96EB1F6A31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36" name="Straight Connector 435">
                    <a:extLst>
                      <a:ext uri="{FF2B5EF4-FFF2-40B4-BE49-F238E27FC236}">
                        <a16:creationId xmlns:a16="http://schemas.microsoft.com/office/drawing/2014/main" id="{472F5D30-216B-A14B-90AA-C4527AB2A47D}"/>
                      </a:ext>
                    </a:extLst>
                  </p:cNvPr>
                  <p:cNvCxnSpPr>
                    <a:cxnSpLocks/>
                    <a:stCxn id="435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7" name="Straight Connector 436">
                    <a:extLst>
                      <a:ext uri="{FF2B5EF4-FFF2-40B4-BE49-F238E27FC236}">
                        <a16:creationId xmlns:a16="http://schemas.microsoft.com/office/drawing/2014/main" id="{77AF2031-0DE7-CC4A-ADB9-E129F8BE01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8" name="Straight Connector 437">
                    <a:extLst>
                      <a:ext uri="{FF2B5EF4-FFF2-40B4-BE49-F238E27FC236}">
                        <a16:creationId xmlns:a16="http://schemas.microsoft.com/office/drawing/2014/main" id="{187BF747-11D7-6642-9EAF-F31C7E0F89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9" name="Straight Connector 438">
                    <a:extLst>
                      <a:ext uri="{FF2B5EF4-FFF2-40B4-BE49-F238E27FC236}">
                        <a16:creationId xmlns:a16="http://schemas.microsoft.com/office/drawing/2014/main" id="{C4FA554D-BD20-E74A-ADA1-27A38C95CF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459DD636-F7F5-E446-B3F3-9AF62F684DFE}"/>
                  </a:ext>
                </a:extLst>
              </p:cNvPr>
              <p:cNvGrpSpPr/>
              <p:nvPr/>
            </p:nvGrpSpPr>
            <p:grpSpPr>
              <a:xfrm>
                <a:off x="6688437" y="333119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426" name="Rectangle 425">
                  <a:extLst>
                    <a:ext uri="{FF2B5EF4-FFF2-40B4-BE49-F238E27FC236}">
                      <a16:creationId xmlns:a16="http://schemas.microsoft.com/office/drawing/2014/main" id="{86605590-0726-E044-AB11-396DF5B81215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6A0EC0BF-2F5F-014D-939A-907645453DF9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28" name="Rectangle 427">
                    <a:extLst>
                      <a:ext uri="{FF2B5EF4-FFF2-40B4-BE49-F238E27FC236}">
                        <a16:creationId xmlns:a16="http://schemas.microsoft.com/office/drawing/2014/main" id="{1AEA3F81-69C7-714C-9843-259B3E404328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29" name="Straight Connector 428">
                    <a:extLst>
                      <a:ext uri="{FF2B5EF4-FFF2-40B4-BE49-F238E27FC236}">
                        <a16:creationId xmlns:a16="http://schemas.microsoft.com/office/drawing/2014/main" id="{598978E2-D295-D446-8AF2-0087EAEA0724}"/>
                      </a:ext>
                    </a:extLst>
                  </p:cNvPr>
                  <p:cNvCxnSpPr>
                    <a:cxnSpLocks/>
                    <a:stCxn id="428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0" name="Straight Connector 429">
                    <a:extLst>
                      <a:ext uri="{FF2B5EF4-FFF2-40B4-BE49-F238E27FC236}">
                        <a16:creationId xmlns:a16="http://schemas.microsoft.com/office/drawing/2014/main" id="{F43D8764-C788-E049-8C9F-705007C40B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1" name="Straight Connector 430">
                    <a:extLst>
                      <a:ext uri="{FF2B5EF4-FFF2-40B4-BE49-F238E27FC236}">
                        <a16:creationId xmlns:a16="http://schemas.microsoft.com/office/drawing/2014/main" id="{58BF8E6A-A5B6-3F4C-B2E9-B9E8D0CB39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2" name="Straight Connector 431">
                    <a:extLst>
                      <a:ext uri="{FF2B5EF4-FFF2-40B4-BE49-F238E27FC236}">
                        <a16:creationId xmlns:a16="http://schemas.microsoft.com/office/drawing/2014/main" id="{51189BBD-C6B2-D443-BCDA-81ABB3F14A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DD118A7E-BA20-0648-AB72-244E89E8C2BD}"/>
                  </a:ext>
                </a:extLst>
              </p:cNvPr>
              <p:cNvGrpSpPr/>
              <p:nvPr/>
            </p:nvGrpSpPr>
            <p:grpSpPr>
              <a:xfrm>
                <a:off x="6884319" y="3334076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419" name="Rectangle 418">
                  <a:extLst>
                    <a:ext uri="{FF2B5EF4-FFF2-40B4-BE49-F238E27FC236}">
                      <a16:creationId xmlns:a16="http://schemas.microsoft.com/office/drawing/2014/main" id="{96D769CF-FFA5-E043-91D4-E2A1103B91D3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67CEF5BF-A2C7-1E45-8D46-82BF58F176D2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D5C01652-4649-B944-B21D-1EAA6AE567CD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22" name="Straight Connector 421">
                    <a:extLst>
                      <a:ext uri="{FF2B5EF4-FFF2-40B4-BE49-F238E27FC236}">
                        <a16:creationId xmlns:a16="http://schemas.microsoft.com/office/drawing/2014/main" id="{AA25651C-E4ED-3947-9BAE-8098EB6E8715}"/>
                      </a:ext>
                    </a:extLst>
                  </p:cNvPr>
                  <p:cNvCxnSpPr>
                    <a:cxnSpLocks/>
                    <a:stCxn id="421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3" name="Straight Connector 422">
                    <a:extLst>
                      <a:ext uri="{FF2B5EF4-FFF2-40B4-BE49-F238E27FC236}">
                        <a16:creationId xmlns:a16="http://schemas.microsoft.com/office/drawing/2014/main" id="{91DEF79D-A661-514C-ACCC-F8A60D54FD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4" name="Straight Connector 423">
                    <a:extLst>
                      <a:ext uri="{FF2B5EF4-FFF2-40B4-BE49-F238E27FC236}">
                        <a16:creationId xmlns:a16="http://schemas.microsoft.com/office/drawing/2014/main" id="{84AB813A-DB33-9241-B15F-4C4454EBEC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5" name="Straight Connector 424">
                    <a:extLst>
                      <a:ext uri="{FF2B5EF4-FFF2-40B4-BE49-F238E27FC236}">
                        <a16:creationId xmlns:a16="http://schemas.microsoft.com/office/drawing/2014/main" id="{1765A1C6-B991-C04A-9F46-2CBBC3FB46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4D66D5D7-1F01-5340-8879-786A3CF3E851}"/>
                  </a:ext>
                </a:extLst>
              </p:cNvPr>
              <p:cNvGrpSpPr/>
              <p:nvPr/>
            </p:nvGrpSpPr>
            <p:grpSpPr>
              <a:xfrm>
                <a:off x="7094850" y="3333883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412" name="Rectangle 411">
                  <a:extLst>
                    <a:ext uri="{FF2B5EF4-FFF2-40B4-BE49-F238E27FC236}">
                      <a16:creationId xmlns:a16="http://schemas.microsoft.com/office/drawing/2014/main" id="{7209D559-62B8-094B-B92B-D05807C6CE9B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3" name="Group 412">
                  <a:extLst>
                    <a:ext uri="{FF2B5EF4-FFF2-40B4-BE49-F238E27FC236}">
                      <a16:creationId xmlns:a16="http://schemas.microsoft.com/office/drawing/2014/main" id="{35934554-5074-CB43-9752-6FFBC6FD0CC0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14" name="Rectangle 413">
                    <a:extLst>
                      <a:ext uri="{FF2B5EF4-FFF2-40B4-BE49-F238E27FC236}">
                        <a16:creationId xmlns:a16="http://schemas.microsoft.com/office/drawing/2014/main" id="{251473A3-2083-054E-91D2-742441F56478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15" name="Straight Connector 414">
                    <a:extLst>
                      <a:ext uri="{FF2B5EF4-FFF2-40B4-BE49-F238E27FC236}">
                        <a16:creationId xmlns:a16="http://schemas.microsoft.com/office/drawing/2014/main" id="{359206A7-2520-6D49-A496-57DAF2623846}"/>
                      </a:ext>
                    </a:extLst>
                  </p:cNvPr>
                  <p:cNvCxnSpPr>
                    <a:cxnSpLocks/>
                    <a:stCxn id="414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6" name="Straight Connector 415">
                    <a:extLst>
                      <a:ext uri="{FF2B5EF4-FFF2-40B4-BE49-F238E27FC236}">
                        <a16:creationId xmlns:a16="http://schemas.microsoft.com/office/drawing/2014/main" id="{AD1A6E3D-070E-5C48-800A-5098BD35BA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Straight Connector 416">
                    <a:extLst>
                      <a:ext uri="{FF2B5EF4-FFF2-40B4-BE49-F238E27FC236}">
                        <a16:creationId xmlns:a16="http://schemas.microsoft.com/office/drawing/2014/main" id="{10EEEC73-80BC-5C4E-A369-259A91B0E7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Straight Connector 417">
                    <a:extLst>
                      <a:ext uri="{FF2B5EF4-FFF2-40B4-BE49-F238E27FC236}">
                        <a16:creationId xmlns:a16="http://schemas.microsoft.com/office/drawing/2014/main" id="{1A4AD69B-6149-8042-9F25-C9529D76A7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B5C8E797-78F3-CD4F-8E0C-AA975BC7F754}"/>
                  </a:ext>
                </a:extLst>
              </p:cNvPr>
              <p:cNvGrpSpPr/>
              <p:nvPr/>
            </p:nvGrpSpPr>
            <p:grpSpPr>
              <a:xfrm>
                <a:off x="7278393" y="3329451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ECCB8400-0CE0-EB49-B608-C3D86EA18615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06" name="Group 405">
                  <a:extLst>
                    <a:ext uri="{FF2B5EF4-FFF2-40B4-BE49-F238E27FC236}">
                      <a16:creationId xmlns:a16="http://schemas.microsoft.com/office/drawing/2014/main" id="{CB724BCF-DD63-9D4A-BFD6-68980756B806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07" name="Rectangle 406">
                    <a:extLst>
                      <a:ext uri="{FF2B5EF4-FFF2-40B4-BE49-F238E27FC236}">
                        <a16:creationId xmlns:a16="http://schemas.microsoft.com/office/drawing/2014/main" id="{D65E0089-F009-B04D-AA94-B1A9A3785158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08" name="Straight Connector 407">
                    <a:extLst>
                      <a:ext uri="{FF2B5EF4-FFF2-40B4-BE49-F238E27FC236}">
                        <a16:creationId xmlns:a16="http://schemas.microsoft.com/office/drawing/2014/main" id="{AA2C83CA-DE96-4546-97F9-050F6F46074D}"/>
                      </a:ext>
                    </a:extLst>
                  </p:cNvPr>
                  <p:cNvCxnSpPr>
                    <a:cxnSpLocks/>
                    <a:stCxn id="407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9" name="Straight Connector 408">
                    <a:extLst>
                      <a:ext uri="{FF2B5EF4-FFF2-40B4-BE49-F238E27FC236}">
                        <a16:creationId xmlns:a16="http://schemas.microsoft.com/office/drawing/2014/main" id="{E2A98946-F9FC-8F40-AFDA-B2DEBB302D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0" name="Straight Connector 409">
                    <a:extLst>
                      <a:ext uri="{FF2B5EF4-FFF2-40B4-BE49-F238E27FC236}">
                        <a16:creationId xmlns:a16="http://schemas.microsoft.com/office/drawing/2014/main" id="{F770DE19-81A3-0442-8CBF-0765A0957A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1" name="Straight Connector 410">
                    <a:extLst>
                      <a:ext uri="{FF2B5EF4-FFF2-40B4-BE49-F238E27FC236}">
                        <a16:creationId xmlns:a16="http://schemas.microsoft.com/office/drawing/2014/main" id="{68C0C935-7C82-E248-93EB-783F76B56C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FCA52B01-5C38-DA45-9282-4993520390A0}"/>
                  </a:ext>
                </a:extLst>
              </p:cNvPr>
              <p:cNvGrpSpPr/>
              <p:nvPr/>
            </p:nvGrpSpPr>
            <p:grpSpPr>
              <a:xfrm>
                <a:off x="7488924" y="3329258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87987D5D-159F-FA42-B30A-69B84E42B60B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99" name="Group 398">
                  <a:extLst>
                    <a:ext uri="{FF2B5EF4-FFF2-40B4-BE49-F238E27FC236}">
                      <a16:creationId xmlns:a16="http://schemas.microsoft.com/office/drawing/2014/main" id="{475523D1-83F6-E844-9F54-359BDE15FC76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400" name="Rectangle 399">
                    <a:extLst>
                      <a:ext uri="{FF2B5EF4-FFF2-40B4-BE49-F238E27FC236}">
                        <a16:creationId xmlns:a16="http://schemas.microsoft.com/office/drawing/2014/main" id="{A494B2A0-90D6-BA46-AA0D-0248C0052310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401" name="Straight Connector 400">
                    <a:extLst>
                      <a:ext uri="{FF2B5EF4-FFF2-40B4-BE49-F238E27FC236}">
                        <a16:creationId xmlns:a16="http://schemas.microsoft.com/office/drawing/2014/main" id="{8F270E6C-307A-B34E-BF6D-94A651442821}"/>
                      </a:ext>
                    </a:extLst>
                  </p:cNvPr>
                  <p:cNvCxnSpPr>
                    <a:cxnSpLocks/>
                    <a:stCxn id="400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2" name="Straight Connector 401">
                    <a:extLst>
                      <a:ext uri="{FF2B5EF4-FFF2-40B4-BE49-F238E27FC236}">
                        <a16:creationId xmlns:a16="http://schemas.microsoft.com/office/drawing/2014/main" id="{9E06D9B5-1CE1-0343-8EBA-E04EC58E66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3" name="Straight Connector 402">
                    <a:extLst>
                      <a:ext uri="{FF2B5EF4-FFF2-40B4-BE49-F238E27FC236}">
                        <a16:creationId xmlns:a16="http://schemas.microsoft.com/office/drawing/2014/main" id="{54D42725-E62C-FC4C-9BD9-F8423B965F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4" name="Straight Connector 403">
                    <a:extLst>
                      <a:ext uri="{FF2B5EF4-FFF2-40B4-BE49-F238E27FC236}">
                        <a16:creationId xmlns:a16="http://schemas.microsoft.com/office/drawing/2014/main" id="{681427D6-D34C-3B4C-A1DC-0FE27BFA6BC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82E8D67D-4BB6-AB4D-895D-D522820A4BA5}"/>
                  </a:ext>
                </a:extLst>
              </p:cNvPr>
              <p:cNvGrpSpPr/>
              <p:nvPr/>
            </p:nvGrpSpPr>
            <p:grpSpPr>
              <a:xfrm>
                <a:off x="7680248" y="3328425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91" name="Rectangle 390">
                  <a:extLst>
                    <a:ext uri="{FF2B5EF4-FFF2-40B4-BE49-F238E27FC236}">
                      <a16:creationId xmlns:a16="http://schemas.microsoft.com/office/drawing/2014/main" id="{8CA9E51B-B8FE-9F43-BED8-960A9936B4A8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92" name="Group 391">
                  <a:extLst>
                    <a:ext uri="{FF2B5EF4-FFF2-40B4-BE49-F238E27FC236}">
                      <a16:creationId xmlns:a16="http://schemas.microsoft.com/office/drawing/2014/main" id="{D862BDAD-023B-454C-961B-747E65CA7EFE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93" name="Rectangle 392">
                    <a:extLst>
                      <a:ext uri="{FF2B5EF4-FFF2-40B4-BE49-F238E27FC236}">
                        <a16:creationId xmlns:a16="http://schemas.microsoft.com/office/drawing/2014/main" id="{78CAE8F4-500F-3C47-A911-97399E4B49E0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94" name="Straight Connector 393">
                    <a:extLst>
                      <a:ext uri="{FF2B5EF4-FFF2-40B4-BE49-F238E27FC236}">
                        <a16:creationId xmlns:a16="http://schemas.microsoft.com/office/drawing/2014/main" id="{200817F2-0DC9-BB4A-AD7B-DF68D527AAD1}"/>
                      </a:ext>
                    </a:extLst>
                  </p:cNvPr>
                  <p:cNvCxnSpPr>
                    <a:cxnSpLocks/>
                    <a:stCxn id="393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5" name="Straight Connector 394">
                    <a:extLst>
                      <a:ext uri="{FF2B5EF4-FFF2-40B4-BE49-F238E27FC236}">
                        <a16:creationId xmlns:a16="http://schemas.microsoft.com/office/drawing/2014/main" id="{A0A50AE8-1B34-5241-BC01-FFA46E49E1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6" name="Straight Connector 395">
                    <a:extLst>
                      <a:ext uri="{FF2B5EF4-FFF2-40B4-BE49-F238E27FC236}">
                        <a16:creationId xmlns:a16="http://schemas.microsoft.com/office/drawing/2014/main" id="{E75D1DD4-18A6-9C40-8C6E-3EE03310AC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7" name="Straight Connector 396">
                    <a:extLst>
                      <a:ext uri="{FF2B5EF4-FFF2-40B4-BE49-F238E27FC236}">
                        <a16:creationId xmlns:a16="http://schemas.microsoft.com/office/drawing/2014/main" id="{5B17CF72-E14A-314C-B11F-9BF4AEE4422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F312B9F4-86BB-9F44-B266-ADA87F3CCB59}"/>
                  </a:ext>
                </a:extLst>
              </p:cNvPr>
              <p:cNvGrpSpPr/>
              <p:nvPr/>
            </p:nvGrpSpPr>
            <p:grpSpPr>
              <a:xfrm>
                <a:off x="7890779" y="3328232"/>
                <a:ext cx="68135" cy="482351"/>
                <a:chOff x="8456984" y="2422125"/>
                <a:chExt cx="148337" cy="947906"/>
              </a:xfrm>
              <a:solidFill>
                <a:schemeClr val="tx2">
                  <a:lumMod val="50000"/>
                </a:schemeClr>
              </a:solidFill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33A0D72E-C4AD-5B4D-94E8-749834D7B637}"/>
                    </a:ext>
                  </a:extLst>
                </p:cNvPr>
                <p:cNvSpPr/>
                <p:nvPr/>
              </p:nvSpPr>
              <p:spPr>
                <a:xfrm>
                  <a:off x="8456984" y="3065991"/>
                  <a:ext cx="148337" cy="304040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8A8B7A1E-E02D-564F-B8F9-066FFFBB7BD1}"/>
                    </a:ext>
                  </a:extLst>
                </p:cNvPr>
                <p:cNvGrpSpPr/>
                <p:nvPr/>
              </p:nvGrpSpPr>
              <p:grpSpPr>
                <a:xfrm>
                  <a:off x="8492905" y="2422125"/>
                  <a:ext cx="102654" cy="661032"/>
                  <a:chOff x="7772534" y="2401564"/>
                  <a:chExt cx="102654" cy="661032"/>
                </a:xfrm>
                <a:grpFill/>
              </p:grpSpPr>
              <p:sp>
                <p:nvSpPr>
                  <p:cNvPr id="386" name="Rectangle 385">
                    <a:extLst>
                      <a:ext uri="{FF2B5EF4-FFF2-40B4-BE49-F238E27FC236}">
                        <a16:creationId xmlns:a16="http://schemas.microsoft.com/office/drawing/2014/main" id="{69B4DDFF-E05F-994F-A769-803AB92D9021}"/>
                      </a:ext>
                    </a:extLst>
                  </p:cNvPr>
                  <p:cNvSpPr/>
                  <p:nvPr/>
                </p:nvSpPr>
                <p:spPr>
                  <a:xfrm>
                    <a:off x="7772534" y="2745383"/>
                    <a:ext cx="56973" cy="317213"/>
                  </a:xfrm>
                  <a:prstGeom prst="rect">
                    <a:avLst/>
                  </a:prstGeom>
                  <a:grpFill/>
                  <a:ln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cxnSp>
                <p:nvCxnSpPr>
                  <p:cNvPr id="387" name="Straight Connector 386">
                    <a:extLst>
                      <a:ext uri="{FF2B5EF4-FFF2-40B4-BE49-F238E27FC236}">
                        <a16:creationId xmlns:a16="http://schemas.microsoft.com/office/drawing/2014/main" id="{EAC8B484-9D94-DA49-A18B-1EB5246CD740}"/>
                      </a:ext>
                    </a:extLst>
                  </p:cNvPr>
                  <p:cNvCxnSpPr>
                    <a:cxnSpLocks/>
                    <a:stCxn id="386" idx="0"/>
                  </p:cNvCxnSpPr>
                  <p:nvPr/>
                </p:nvCxnSpPr>
                <p:spPr>
                  <a:xfrm flipV="1">
                    <a:off x="7801021" y="2651569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8" name="Straight Connector 387">
                    <a:extLst>
                      <a:ext uri="{FF2B5EF4-FFF2-40B4-BE49-F238E27FC236}">
                        <a16:creationId xmlns:a16="http://schemas.microsoft.com/office/drawing/2014/main" id="{A7B9E607-7D99-E540-8D74-0690D9B99F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565266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9" name="Straight Connector 388">
                    <a:extLst>
                      <a:ext uri="{FF2B5EF4-FFF2-40B4-BE49-F238E27FC236}">
                        <a16:creationId xmlns:a16="http://schemas.microsoft.com/office/drawing/2014/main" id="{F846FA8F-2C32-4841-9BA7-5604137EF2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801021" y="2487867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0" name="Straight Connector 389">
                    <a:extLst>
                      <a:ext uri="{FF2B5EF4-FFF2-40B4-BE49-F238E27FC236}">
                        <a16:creationId xmlns:a16="http://schemas.microsoft.com/office/drawing/2014/main" id="{90FC3590-2C6C-B245-A156-1DBFB22E08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783475" y="2401564"/>
                    <a:ext cx="74167" cy="93814"/>
                  </a:xfrm>
                  <a:prstGeom prst="line">
                    <a:avLst/>
                  </a:prstGeom>
                  <a:grpFill/>
                  <a:ln w="38100">
                    <a:solidFill>
                      <a:schemeClr val="tx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1068528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Title 1">
            <a:extLst>
              <a:ext uri="{FF2B5EF4-FFF2-40B4-BE49-F238E27FC236}">
                <a16:creationId xmlns:a16="http://schemas.microsoft.com/office/drawing/2014/main" id="{5175F4F4-2EE3-3C4A-B4AA-F73B567D5DE0}"/>
              </a:ext>
            </a:extLst>
          </p:cNvPr>
          <p:cNvSpPr txBox="1">
            <a:spLocks/>
          </p:cNvSpPr>
          <p:nvPr/>
        </p:nvSpPr>
        <p:spPr>
          <a:xfrm>
            <a:off x="1893743" y="183951"/>
            <a:ext cx="840451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Pre-labelled Target Capture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1216073-0574-EE44-9E35-294688477B07}"/>
              </a:ext>
            </a:extLst>
          </p:cNvPr>
          <p:cNvSpPr txBox="1"/>
          <p:nvPr/>
        </p:nvSpPr>
        <p:spPr>
          <a:xfrm>
            <a:off x="907219" y="1972307"/>
            <a:ext cx="168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Pre-Mixture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32FC82-7766-9949-8D28-00A8293E214F}"/>
              </a:ext>
            </a:extLst>
          </p:cNvPr>
          <p:cNvGrpSpPr/>
          <p:nvPr/>
        </p:nvGrpSpPr>
        <p:grpSpPr>
          <a:xfrm>
            <a:off x="9323858" y="2887680"/>
            <a:ext cx="2728442" cy="1913637"/>
            <a:chOff x="9583943" y="2156576"/>
            <a:chExt cx="2728442" cy="1913637"/>
          </a:xfrm>
        </p:grpSpPr>
        <p:sp>
          <p:nvSpPr>
            <p:cNvPr id="117" name="Triangle 116">
              <a:extLst>
                <a:ext uri="{FF2B5EF4-FFF2-40B4-BE49-F238E27FC236}">
                  <a16:creationId xmlns:a16="http://schemas.microsoft.com/office/drawing/2014/main" id="{93E5E1BE-7802-A14B-8290-99E9A023B5C3}"/>
                </a:ext>
              </a:extLst>
            </p:cNvPr>
            <p:cNvSpPr/>
            <p:nvPr/>
          </p:nvSpPr>
          <p:spPr>
            <a:xfrm>
              <a:off x="9583943" y="2208444"/>
              <a:ext cx="282604" cy="265596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D7A919-9015-C544-9CF0-8CA5F3BBB324}"/>
                </a:ext>
              </a:extLst>
            </p:cNvPr>
            <p:cNvSpPr txBox="1"/>
            <p:nvPr/>
          </p:nvSpPr>
          <p:spPr>
            <a:xfrm>
              <a:off x="9998059" y="2156576"/>
              <a:ext cx="1825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Large component</a:t>
              </a: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FE5B3DB-A682-764B-931F-9F461F512E2C}"/>
                </a:ext>
              </a:extLst>
            </p:cNvPr>
            <p:cNvSpPr/>
            <p:nvPr/>
          </p:nvSpPr>
          <p:spPr>
            <a:xfrm>
              <a:off x="9654681" y="2659397"/>
              <a:ext cx="141128" cy="139864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536DF292-FB24-A049-8704-A9AA3E2F8271}"/>
                </a:ext>
              </a:extLst>
            </p:cNvPr>
            <p:cNvSpPr txBox="1"/>
            <p:nvPr/>
          </p:nvSpPr>
          <p:spPr>
            <a:xfrm>
              <a:off x="9998059" y="2538525"/>
              <a:ext cx="1987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Small component a</a:t>
              </a:r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1BCA2936-65CF-144A-9FB2-14910FD3CA5B}"/>
                </a:ext>
              </a:extLst>
            </p:cNvPr>
            <p:cNvSpPr/>
            <p:nvPr/>
          </p:nvSpPr>
          <p:spPr>
            <a:xfrm>
              <a:off x="9654681" y="2984618"/>
              <a:ext cx="141128" cy="139864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582B0C8A-5F4E-5045-B7A6-224A3CDCC8C9}"/>
                </a:ext>
              </a:extLst>
            </p:cNvPr>
            <p:cNvSpPr txBox="1"/>
            <p:nvPr/>
          </p:nvSpPr>
          <p:spPr>
            <a:xfrm>
              <a:off x="9998059" y="2869884"/>
              <a:ext cx="23143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Streptavidin conjugated antibody bound small component b</a:t>
              </a:r>
            </a:p>
          </p:txBody>
        </p:sp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B8597852-EE52-1A4B-BF7E-49A5D98AD3AA}"/>
              </a:ext>
            </a:extLst>
          </p:cNvPr>
          <p:cNvGrpSpPr/>
          <p:nvPr/>
        </p:nvGrpSpPr>
        <p:grpSpPr>
          <a:xfrm>
            <a:off x="1058195" y="2480029"/>
            <a:ext cx="1307888" cy="1652250"/>
            <a:chOff x="2287570" y="3725399"/>
            <a:chExt cx="1524162" cy="1945044"/>
          </a:xfrm>
        </p:grpSpPr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D94A4897-7FF7-5E46-AE00-10EE1A093012}"/>
                </a:ext>
              </a:extLst>
            </p:cNvPr>
            <p:cNvGrpSpPr/>
            <p:nvPr/>
          </p:nvGrpSpPr>
          <p:grpSpPr>
            <a:xfrm>
              <a:off x="2287570" y="3725399"/>
              <a:ext cx="1524162" cy="1945044"/>
              <a:chOff x="1131662" y="2441984"/>
              <a:chExt cx="1524162" cy="1945044"/>
            </a:xfrm>
          </p:grpSpPr>
          <p:sp>
            <p:nvSpPr>
              <p:cNvPr id="288" name="Can 287">
                <a:extLst>
                  <a:ext uri="{FF2B5EF4-FFF2-40B4-BE49-F238E27FC236}">
                    <a16:creationId xmlns:a16="http://schemas.microsoft.com/office/drawing/2014/main" id="{705350D9-53C6-2242-8296-0E518DA83FED}"/>
                  </a:ext>
                </a:extLst>
              </p:cNvPr>
              <p:cNvSpPr/>
              <p:nvPr/>
            </p:nvSpPr>
            <p:spPr>
              <a:xfrm>
                <a:off x="1131662" y="3094653"/>
                <a:ext cx="1524162" cy="1272461"/>
              </a:xfrm>
              <a:prstGeom prst="can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9" name="Can 288">
                <a:extLst>
                  <a:ext uri="{FF2B5EF4-FFF2-40B4-BE49-F238E27FC236}">
                    <a16:creationId xmlns:a16="http://schemas.microsoft.com/office/drawing/2014/main" id="{942A182A-491F-B240-B66F-4E6C5979158D}"/>
                  </a:ext>
                </a:extLst>
              </p:cNvPr>
              <p:cNvSpPr/>
              <p:nvPr/>
            </p:nvSpPr>
            <p:spPr>
              <a:xfrm>
                <a:off x="1131662" y="2441984"/>
                <a:ext cx="1524162" cy="1945044"/>
              </a:xfrm>
              <a:prstGeom prst="can">
                <a:avLst/>
              </a:prstGeom>
              <a:noFill/>
              <a:ln w="1905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0" name="Triangle 289">
                <a:extLst>
                  <a:ext uri="{FF2B5EF4-FFF2-40B4-BE49-F238E27FC236}">
                    <a16:creationId xmlns:a16="http://schemas.microsoft.com/office/drawing/2014/main" id="{80FEEA08-2862-5049-98DC-DAFC1C9053D0}"/>
                  </a:ext>
                </a:extLst>
              </p:cNvPr>
              <p:cNvSpPr/>
              <p:nvPr/>
            </p:nvSpPr>
            <p:spPr>
              <a:xfrm>
                <a:off x="1180847" y="3397090"/>
                <a:ext cx="282604" cy="237548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D2100B64-A2A8-FC47-9B2B-3BEE31BD1DB4}"/>
                  </a:ext>
                </a:extLst>
              </p:cNvPr>
              <p:cNvSpPr/>
              <p:nvPr/>
            </p:nvSpPr>
            <p:spPr>
              <a:xfrm>
                <a:off x="1475711" y="3592151"/>
                <a:ext cx="141128" cy="1398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AC95E272-F1B1-AF4A-A309-E05FE2E14471}"/>
                  </a:ext>
                </a:extLst>
              </p:cNvPr>
              <p:cNvSpPr/>
              <p:nvPr/>
            </p:nvSpPr>
            <p:spPr>
              <a:xfrm>
                <a:off x="2034157" y="3600988"/>
                <a:ext cx="141128" cy="13986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7C1F1B4B-A55E-6C40-85B0-A1C39EF5BF10}"/>
                  </a:ext>
                </a:extLst>
              </p:cNvPr>
              <p:cNvSpPr/>
              <p:nvPr/>
            </p:nvSpPr>
            <p:spPr>
              <a:xfrm>
                <a:off x="1866822" y="3953964"/>
                <a:ext cx="141128" cy="1398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4" name="Oval 293">
                <a:extLst>
                  <a:ext uri="{FF2B5EF4-FFF2-40B4-BE49-F238E27FC236}">
                    <a16:creationId xmlns:a16="http://schemas.microsoft.com/office/drawing/2014/main" id="{1628EF64-CC3A-D44D-888B-E250F575E178}"/>
                  </a:ext>
                </a:extLst>
              </p:cNvPr>
              <p:cNvSpPr/>
              <p:nvPr/>
            </p:nvSpPr>
            <p:spPr>
              <a:xfrm>
                <a:off x="1665163" y="3489140"/>
                <a:ext cx="141128" cy="139864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5" name="Oval 294">
                <a:extLst>
                  <a:ext uri="{FF2B5EF4-FFF2-40B4-BE49-F238E27FC236}">
                    <a16:creationId xmlns:a16="http://schemas.microsoft.com/office/drawing/2014/main" id="{0BF8CE28-00BF-5F46-900C-204FB7793C0A}"/>
                  </a:ext>
                </a:extLst>
              </p:cNvPr>
              <p:cNvSpPr/>
              <p:nvPr/>
            </p:nvSpPr>
            <p:spPr>
              <a:xfrm>
                <a:off x="1329325" y="3973844"/>
                <a:ext cx="141128" cy="13986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C493A5A3-E8CB-8442-8E19-BD9CC73C314D}"/>
                  </a:ext>
                </a:extLst>
              </p:cNvPr>
              <p:cNvSpPr/>
              <p:nvPr/>
            </p:nvSpPr>
            <p:spPr>
              <a:xfrm>
                <a:off x="2179303" y="4120202"/>
                <a:ext cx="141128" cy="139864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7" name="Triangle 296">
                <a:extLst>
                  <a:ext uri="{FF2B5EF4-FFF2-40B4-BE49-F238E27FC236}">
                    <a16:creationId xmlns:a16="http://schemas.microsoft.com/office/drawing/2014/main" id="{7FD5427A-7B6C-2541-B977-B668C9789D16}"/>
                  </a:ext>
                </a:extLst>
              </p:cNvPr>
              <p:cNvSpPr/>
              <p:nvPr/>
            </p:nvSpPr>
            <p:spPr>
              <a:xfrm>
                <a:off x="1708019" y="3612110"/>
                <a:ext cx="282604" cy="237548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8" name="Triangle 297">
                <a:extLst>
                  <a:ext uri="{FF2B5EF4-FFF2-40B4-BE49-F238E27FC236}">
                    <a16:creationId xmlns:a16="http://schemas.microsoft.com/office/drawing/2014/main" id="{6635A2A6-BA41-4D48-B7F0-BBAF48D824C2}"/>
                  </a:ext>
                </a:extLst>
              </p:cNvPr>
              <p:cNvSpPr/>
              <p:nvPr/>
            </p:nvSpPr>
            <p:spPr>
              <a:xfrm>
                <a:off x="2265615" y="3522526"/>
                <a:ext cx="282604" cy="237548"/>
              </a:xfrm>
              <a:prstGeom prst="triangl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2" name="Sun 281">
              <a:extLst>
                <a:ext uri="{FF2B5EF4-FFF2-40B4-BE49-F238E27FC236}">
                  <a16:creationId xmlns:a16="http://schemas.microsoft.com/office/drawing/2014/main" id="{5214CDC9-3FE9-8244-97CE-42F8472799D8}"/>
                </a:ext>
              </a:extLst>
            </p:cNvPr>
            <p:cNvSpPr/>
            <p:nvPr/>
          </p:nvSpPr>
          <p:spPr>
            <a:xfrm>
              <a:off x="2775957" y="4722761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3" name="Sun 282">
              <a:extLst>
                <a:ext uri="{FF2B5EF4-FFF2-40B4-BE49-F238E27FC236}">
                  <a16:creationId xmlns:a16="http://schemas.microsoft.com/office/drawing/2014/main" id="{4CFC7793-013B-8048-BB48-01205B1B186D}"/>
                </a:ext>
              </a:extLst>
            </p:cNvPr>
            <p:cNvSpPr/>
            <p:nvPr/>
          </p:nvSpPr>
          <p:spPr>
            <a:xfrm>
              <a:off x="2590449" y="4831198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Sun 283">
              <a:extLst>
                <a:ext uri="{FF2B5EF4-FFF2-40B4-BE49-F238E27FC236}">
                  <a16:creationId xmlns:a16="http://schemas.microsoft.com/office/drawing/2014/main" id="{B1139E0B-2009-4540-9746-4B15324A190E}"/>
                </a:ext>
              </a:extLst>
            </p:cNvPr>
            <p:cNvSpPr/>
            <p:nvPr/>
          </p:nvSpPr>
          <p:spPr>
            <a:xfrm>
              <a:off x="2978742" y="5185461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5" name="Sun 284">
              <a:extLst>
                <a:ext uri="{FF2B5EF4-FFF2-40B4-BE49-F238E27FC236}">
                  <a16:creationId xmlns:a16="http://schemas.microsoft.com/office/drawing/2014/main" id="{09541248-943B-8B4E-83DF-D6A828E43624}"/>
                </a:ext>
              </a:extLst>
            </p:cNvPr>
            <p:cNvSpPr/>
            <p:nvPr/>
          </p:nvSpPr>
          <p:spPr>
            <a:xfrm>
              <a:off x="2348494" y="5038423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6" name="Sun 285">
              <a:extLst>
                <a:ext uri="{FF2B5EF4-FFF2-40B4-BE49-F238E27FC236}">
                  <a16:creationId xmlns:a16="http://schemas.microsoft.com/office/drawing/2014/main" id="{01B932E1-CCAF-554D-BD18-9A7C29609753}"/>
                </a:ext>
              </a:extLst>
            </p:cNvPr>
            <p:cNvSpPr/>
            <p:nvPr/>
          </p:nvSpPr>
          <p:spPr>
            <a:xfrm>
              <a:off x="2717353" y="5348160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7" name="Sun 286">
              <a:extLst>
                <a:ext uri="{FF2B5EF4-FFF2-40B4-BE49-F238E27FC236}">
                  <a16:creationId xmlns:a16="http://schemas.microsoft.com/office/drawing/2014/main" id="{28A13E1D-EF56-7E48-84EB-F86B04C5CF58}"/>
                </a:ext>
              </a:extLst>
            </p:cNvPr>
            <p:cNvSpPr/>
            <p:nvPr/>
          </p:nvSpPr>
          <p:spPr>
            <a:xfrm>
              <a:off x="3362039" y="5142959"/>
              <a:ext cx="228600" cy="228600"/>
            </a:xfrm>
            <a:prstGeom prst="sun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9" name="Sun 298">
            <a:extLst>
              <a:ext uri="{FF2B5EF4-FFF2-40B4-BE49-F238E27FC236}">
                <a16:creationId xmlns:a16="http://schemas.microsoft.com/office/drawing/2014/main" id="{1682ECF0-AA9A-0A42-8BB6-3F1DCACCB17E}"/>
              </a:ext>
            </a:extLst>
          </p:cNvPr>
          <p:cNvSpPr/>
          <p:nvPr/>
        </p:nvSpPr>
        <p:spPr>
          <a:xfrm>
            <a:off x="9352608" y="3663410"/>
            <a:ext cx="228600" cy="228600"/>
          </a:xfrm>
          <a:prstGeom prst="su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E3F1AE85-33AE-024D-BA7E-F28D5A7BD341}"/>
              </a:ext>
            </a:extLst>
          </p:cNvPr>
          <p:cNvSpPr/>
          <p:nvPr/>
        </p:nvSpPr>
        <p:spPr>
          <a:xfrm rot="10800000" flipH="1">
            <a:off x="6792472" y="2311015"/>
            <a:ext cx="141128" cy="139864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4" name="Bent Arrow 263">
            <a:extLst>
              <a:ext uri="{FF2B5EF4-FFF2-40B4-BE49-F238E27FC236}">
                <a16:creationId xmlns:a16="http://schemas.microsoft.com/office/drawing/2014/main" id="{44BBD98F-718A-5B44-B93B-4F8C97056D25}"/>
              </a:ext>
            </a:extLst>
          </p:cNvPr>
          <p:cNvSpPr/>
          <p:nvPr/>
        </p:nvSpPr>
        <p:spPr>
          <a:xfrm rot="10800000" flipH="1">
            <a:off x="1618469" y="4359532"/>
            <a:ext cx="859367" cy="1237439"/>
          </a:xfrm>
          <a:prstGeom prst="ben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7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217BC6-90AB-C249-9824-A50A1FFB0F8B}"/>
              </a:ext>
            </a:extLst>
          </p:cNvPr>
          <p:cNvSpPr txBox="1"/>
          <p:nvPr/>
        </p:nvSpPr>
        <p:spPr>
          <a:xfrm>
            <a:off x="3188441" y="87015"/>
            <a:ext cx="58151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Slit Pore Occlusion Analysis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D2329-CE31-874D-92F4-ECC1CC4299A7}"/>
              </a:ext>
            </a:extLst>
          </p:cNvPr>
          <p:cNvCxnSpPr/>
          <p:nvPr/>
        </p:nvCxnSpPr>
        <p:spPr>
          <a:xfrm>
            <a:off x="609600" y="821797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2E26019-CEBA-8A49-9223-BDA41313F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87" y="943573"/>
            <a:ext cx="11809177" cy="5185073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CF7965-0D7A-E44B-925D-139E29D84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316" y="1733273"/>
            <a:ext cx="4401084" cy="145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775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217BC6-90AB-C249-9824-A50A1FFB0F8B}"/>
              </a:ext>
            </a:extLst>
          </p:cNvPr>
          <p:cNvSpPr txBox="1"/>
          <p:nvPr/>
        </p:nvSpPr>
        <p:spPr>
          <a:xfrm>
            <a:off x="2663682" y="87015"/>
            <a:ext cx="6864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Control of the Resistance Switch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D2329-CE31-874D-92F4-ECC1CC4299A7}"/>
              </a:ext>
            </a:extLst>
          </p:cNvPr>
          <p:cNvCxnSpPr/>
          <p:nvPr/>
        </p:nvCxnSpPr>
        <p:spPr>
          <a:xfrm>
            <a:off x="609600" y="821797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AAB2D537-1E56-6248-A457-5CA6A75C7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31" t="23375" r="23839" b="25317"/>
          <a:stretch/>
        </p:blipFill>
        <p:spPr>
          <a:xfrm flipH="1" flipV="1">
            <a:off x="1547150" y="1669676"/>
            <a:ext cx="4236334" cy="35186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5C7DB6-05FF-7244-B1FA-0BDF79CFA86E}"/>
              </a:ext>
            </a:extLst>
          </p:cNvPr>
          <p:cNvSpPr txBox="1"/>
          <p:nvPr/>
        </p:nvSpPr>
        <p:spPr>
          <a:xfrm>
            <a:off x="6408518" y="3198166"/>
            <a:ext cx="5203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Increasing height = Increasing resistance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3CC2B0-2390-2741-8687-452195DD7666}"/>
              </a:ext>
            </a:extLst>
          </p:cNvPr>
          <p:cNvCxnSpPr>
            <a:cxnSpLocks/>
          </p:cNvCxnSpPr>
          <p:nvPr/>
        </p:nvCxnSpPr>
        <p:spPr>
          <a:xfrm flipV="1">
            <a:off x="2592729" y="1770927"/>
            <a:ext cx="1805651" cy="10793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977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43" y="-175997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 Function Controls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E44D7F-6DB2-5D41-8E62-3F165A7CA6FA}"/>
              </a:ext>
            </a:extLst>
          </p:cNvPr>
          <p:cNvSpPr txBox="1"/>
          <p:nvPr/>
        </p:nvSpPr>
        <p:spPr>
          <a:xfrm>
            <a:off x="1271951" y="4419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4DC0E-6FD7-9644-B82E-DABBC04EF95E}"/>
              </a:ext>
            </a:extLst>
          </p:cNvPr>
          <p:cNvSpPr txBox="1"/>
          <p:nvPr/>
        </p:nvSpPr>
        <p:spPr>
          <a:xfrm>
            <a:off x="841033" y="514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E80B1-FC2C-C744-B36D-DF2FFA0F1A78}"/>
              </a:ext>
            </a:extLst>
          </p:cNvPr>
          <p:cNvSpPr txBox="1"/>
          <p:nvPr/>
        </p:nvSpPr>
        <p:spPr>
          <a:xfrm>
            <a:off x="1752228" y="1838818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PBS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55C89-817F-3C44-954C-D30BE57C8B54}"/>
              </a:ext>
            </a:extLst>
          </p:cNvPr>
          <p:cNvSpPr txBox="1"/>
          <p:nvPr/>
        </p:nvSpPr>
        <p:spPr>
          <a:xfrm>
            <a:off x="5122816" y="1838818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500 nm Beads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F0D14-7ED9-6046-8CDA-388F7622A7EA}"/>
              </a:ext>
            </a:extLst>
          </p:cNvPr>
          <p:cNvSpPr txBox="1"/>
          <p:nvPr/>
        </p:nvSpPr>
        <p:spPr>
          <a:xfrm>
            <a:off x="9325073" y="1838817"/>
            <a:ext cx="1946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200 nm Beads</a:t>
            </a:r>
          </a:p>
        </p:txBody>
      </p:sp>
      <p:pic>
        <p:nvPicPr>
          <p:cNvPr id="12" name="PBS Split View.mp4" descr="PBS Split View.mp4">
            <a:hlinkClick r:id="" action="ppaction://media"/>
            <a:extLst>
              <a:ext uri="{FF2B5EF4-FFF2-40B4-BE49-F238E27FC236}">
                <a16:creationId xmlns:a16="http://schemas.microsoft.com/office/drawing/2014/main" id="{FA67AB5E-0B6D-7449-B0DA-A71E6538E3C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79" y="2505566"/>
            <a:ext cx="3962638" cy="2228984"/>
          </a:xfrm>
          <a:prstGeom prst="rect">
            <a:avLst/>
          </a:prstGeom>
        </p:spPr>
      </p:pic>
      <p:pic>
        <p:nvPicPr>
          <p:cNvPr id="13" name="500 nm Beads Split view.mp4" descr="500 nm Beads Split view.mp4">
            <a:hlinkClick r:id="" action="ppaction://media"/>
            <a:extLst>
              <a:ext uri="{FF2B5EF4-FFF2-40B4-BE49-F238E27FC236}">
                <a16:creationId xmlns:a16="http://schemas.microsoft.com/office/drawing/2014/main" id="{4E917D2A-2580-7849-B9EC-4839E3F1E5C8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4681" y="2505567"/>
            <a:ext cx="3962639" cy="2228984"/>
          </a:xfrm>
          <a:prstGeom prst="rect">
            <a:avLst/>
          </a:prstGeom>
        </p:spPr>
      </p:pic>
      <p:pic>
        <p:nvPicPr>
          <p:cNvPr id="14" name="200 nm Beads Split View.mp4" descr="200 nm Beads Split View.mp4">
            <a:hlinkClick r:id="" action="ppaction://media"/>
            <a:extLst>
              <a:ext uri="{FF2B5EF4-FFF2-40B4-BE49-F238E27FC236}">
                <a16:creationId xmlns:a16="http://schemas.microsoft.com/office/drawing/2014/main" id="{FCE48EAA-A990-4840-BDA6-C14E72E47129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32883" y="2505566"/>
            <a:ext cx="3962638" cy="22289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1F14EE2-168B-4046-9B2A-E0C8A26E9AD5}"/>
              </a:ext>
            </a:extLst>
          </p:cNvPr>
          <p:cNvSpPr txBox="1"/>
          <p:nvPr/>
        </p:nvSpPr>
        <p:spPr>
          <a:xfrm>
            <a:off x="1246384" y="4867394"/>
            <a:ext cx="166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Negative switch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6E8B3-0DAD-5A4E-8ABC-3B9F475D3F6E}"/>
              </a:ext>
            </a:extLst>
          </p:cNvPr>
          <p:cNvSpPr txBox="1"/>
          <p:nvPr/>
        </p:nvSpPr>
        <p:spPr>
          <a:xfrm>
            <a:off x="5306552" y="4867394"/>
            <a:ext cx="157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Switch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C9863-2FF5-254B-B07C-43A4FDF430B6}"/>
              </a:ext>
            </a:extLst>
          </p:cNvPr>
          <p:cNvSpPr txBox="1"/>
          <p:nvPr/>
        </p:nvSpPr>
        <p:spPr>
          <a:xfrm>
            <a:off x="9508809" y="4864863"/>
            <a:ext cx="157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Switch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A1F4F5-0CDD-5142-9457-901D953751FD}"/>
              </a:ext>
            </a:extLst>
          </p:cNvPr>
          <p:cNvSpPr txBox="1"/>
          <p:nvPr/>
        </p:nvSpPr>
        <p:spPr>
          <a:xfrm>
            <a:off x="4153127" y="5779008"/>
            <a:ext cx="38857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All tests with beads use 10^5 beads/mL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12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43" y="-175997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Imaging Beads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044DC0E-6FD7-9644-B82E-DABBC04EF95E}"/>
              </a:ext>
            </a:extLst>
          </p:cNvPr>
          <p:cNvSpPr txBox="1"/>
          <p:nvPr/>
        </p:nvSpPr>
        <p:spPr>
          <a:xfrm>
            <a:off x="841033" y="514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55C89-817F-3C44-954C-D30BE57C8B54}"/>
              </a:ext>
            </a:extLst>
          </p:cNvPr>
          <p:cNvSpPr txBox="1"/>
          <p:nvPr/>
        </p:nvSpPr>
        <p:spPr>
          <a:xfrm>
            <a:off x="1707217" y="1218000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500 nm Beads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BF0D14-7ED9-6046-8CDA-388F7622A7EA}"/>
              </a:ext>
            </a:extLst>
          </p:cNvPr>
          <p:cNvSpPr txBox="1"/>
          <p:nvPr/>
        </p:nvSpPr>
        <p:spPr>
          <a:xfrm>
            <a:off x="7914367" y="1218000"/>
            <a:ext cx="2247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200 nm Beads</a:t>
            </a:r>
          </a:p>
        </p:txBody>
      </p:sp>
      <p:pic>
        <p:nvPicPr>
          <p:cNvPr id="8" name="Picture 7" descr="A picture containing green, computer, dark&#10;&#10;Description automatically generated">
            <a:extLst>
              <a:ext uri="{FF2B5EF4-FFF2-40B4-BE49-F238E27FC236}">
                <a16:creationId xmlns:a16="http://schemas.microsoft.com/office/drawing/2014/main" id="{1DCFF2A8-3DB7-AA45-B789-14BE9FBBF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2" r="5077"/>
          <a:stretch/>
        </p:blipFill>
        <p:spPr>
          <a:xfrm>
            <a:off x="244086" y="2314436"/>
            <a:ext cx="2233914" cy="3282229"/>
          </a:xfrm>
          <a:prstGeom prst="rect">
            <a:avLst/>
          </a:prstGeom>
        </p:spPr>
      </p:pic>
      <p:pic>
        <p:nvPicPr>
          <p:cNvPr id="19" name="Picture 18" descr="A picture containing electronics, computer, green&#10;&#10;Description automatically generated">
            <a:extLst>
              <a:ext uri="{FF2B5EF4-FFF2-40B4-BE49-F238E27FC236}">
                <a16:creationId xmlns:a16="http://schemas.microsoft.com/office/drawing/2014/main" id="{6C6CEC77-2282-AC43-B2B6-5AE4D8BC4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642" y="2314436"/>
            <a:ext cx="3282229" cy="3282229"/>
          </a:xfrm>
          <a:prstGeom prst="rect">
            <a:avLst/>
          </a:prstGeom>
        </p:spPr>
      </p:pic>
      <p:pic>
        <p:nvPicPr>
          <p:cNvPr id="21" name="Picture 20" descr="A picture containing electronics, outdoor, shower, computer&#10;&#10;Description automatically generated">
            <a:extLst>
              <a:ext uri="{FF2B5EF4-FFF2-40B4-BE49-F238E27FC236}">
                <a16:creationId xmlns:a16="http://schemas.microsoft.com/office/drawing/2014/main" id="{4428971F-6D78-3C44-8DD3-639D2DA16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7477" y="2308899"/>
            <a:ext cx="3287766" cy="3287766"/>
          </a:xfrm>
          <a:prstGeom prst="rect">
            <a:avLst/>
          </a:prstGeom>
        </p:spPr>
      </p:pic>
      <p:pic>
        <p:nvPicPr>
          <p:cNvPr id="23" name="Picture 22" descr="A picture containing curtain, computer, dark&#10;&#10;Description automatically generated">
            <a:extLst>
              <a:ext uri="{FF2B5EF4-FFF2-40B4-BE49-F238E27FC236}">
                <a16:creationId xmlns:a16="http://schemas.microsoft.com/office/drawing/2014/main" id="{7AE5F020-FDB4-FB4D-BB8E-91484491F8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545" r="15009"/>
          <a:stretch/>
        </p:blipFill>
        <p:spPr>
          <a:xfrm>
            <a:off x="6554148" y="2303362"/>
            <a:ext cx="2046128" cy="327668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D7D86D8-DB1A-484A-BF40-B6F18C4D3E68}"/>
              </a:ext>
            </a:extLst>
          </p:cNvPr>
          <p:cNvSpPr txBox="1"/>
          <p:nvPr/>
        </p:nvSpPr>
        <p:spPr>
          <a:xfrm>
            <a:off x="1091578" y="194510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0CC92D-7B07-A847-B6D7-3A91BD33AC94}"/>
              </a:ext>
            </a:extLst>
          </p:cNvPr>
          <p:cNvSpPr txBox="1"/>
          <p:nvPr/>
        </p:nvSpPr>
        <p:spPr>
          <a:xfrm>
            <a:off x="7307747" y="194543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546A05-6B11-DD4B-A6A6-7F253C665134}"/>
              </a:ext>
            </a:extLst>
          </p:cNvPr>
          <p:cNvSpPr txBox="1"/>
          <p:nvPr/>
        </p:nvSpPr>
        <p:spPr>
          <a:xfrm>
            <a:off x="4037291" y="194510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936E81-6B03-B743-B73A-DF2DFF902802}"/>
              </a:ext>
            </a:extLst>
          </p:cNvPr>
          <p:cNvSpPr txBox="1"/>
          <p:nvPr/>
        </p:nvSpPr>
        <p:spPr>
          <a:xfrm>
            <a:off x="10162098" y="194510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60X</a:t>
            </a:r>
          </a:p>
        </p:txBody>
      </p:sp>
    </p:spTree>
    <p:extLst>
      <p:ext uri="{BB962C8B-B14F-4D97-AF65-F5344CB8AC3E}">
        <p14:creationId xmlns:p14="http://schemas.microsoft.com/office/powerpoint/2010/main" val="102280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33" y="-175997"/>
            <a:ext cx="9175535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Sensor Test with Antibody Controls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AE44D7F-6DB2-5D41-8E62-3F165A7CA6FA}"/>
              </a:ext>
            </a:extLst>
          </p:cNvPr>
          <p:cNvSpPr txBox="1"/>
          <p:nvPr/>
        </p:nvSpPr>
        <p:spPr>
          <a:xfrm>
            <a:off x="1271951" y="44194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44DC0E-6FD7-9644-B82E-DABBC04EF95E}"/>
              </a:ext>
            </a:extLst>
          </p:cNvPr>
          <p:cNvSpPr txBox="1"/>
          <p:nvPr/>
        </p:nvSpPr>
        <p:spPr>
          <a:xfrm>
            <a:off x="841033" y="514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E80B1-FC2C-C744-B36D-DF2FFA0F1A78}"/>
              </a:ext>
            </a:extLst>
          </p:cNvPr>
          <p:cNvSpPr txBox="1"/>
          <p:nvPr/>
        </p:nvSpPr>
        <p:spPr>
          <a:xfrm>
            <a:off x="21914" y="1838817"/>
            <a:ext cx="4111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Vaccinia with Vaccinia Antibody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55C89-817F-3C44-954C-D30BE57C8B54}"/>
              </a:ext>
            </a:extLst>
          </p:cNvPr>
          <p:cNvSpPr txBox="1"/>
          <p:nvPr/>
        </p:nvSpPr>
        <p:spPr>
          <a:xfrm>
            <a:off x="5496059" y="1838817"/>
            <a:ext cx="1199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Vaccinia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14EE2-168B-4046-9B2A-E0C8A26E9AD5}"/>
              </a:ext>
            </a:extLst>
          </p:cNvPr>
          <p:cNvSpPr txBox="1"/>
          <p:nvPr/>
        </p:nvSpPr>
        <p:spPr>
          <a:xfrm>
            <a:off x="1295980" y="4864863"/>
            <a:ext cx="156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Positive switch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76E8B3-0DAD-5A4E-8ABC-3B9F475D3F6E}"/>
              </a:ext>
            </a:extLst>
          </p:cNvPr>
          <p:cNvSpPr txBox="1"/>
          <p:nvPr/>
        </p:nvSpPr>
        <p:spPr>
          <a:xfrm>
            <a:off x="4931609" y="4864863"/>
            <a:ext cx="232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Negative Partial Switch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AC9863-2FF5-254B-B07C-43A4FDF430B6}"/>
              </a:ext>
            </a:extLst>
          </p:cNvPr>
          <p:cNvSpPr txBox="1"/>
          <p:nvPr/>
        </p:nvSpPr>
        <p:spPr>
          <a:xfrm>
            <a:off x="8949811" y="4864863"/>
            <a:ext cx="232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Negative Partial Switch</a:t>
            </a:r>
          </a:p>
        </p:txBody>
      </p:sp>
      <p:pic>
        <p:nvPicPr>
          <p:cNvPr id="7" name="Vaccinia with Vaccinia Antibody Split View.mp4" descr="Vaccinia with Vaccinia Antibody Split View.mp4">
            <a:hlinkClick r:id="" action="ppaction://media"/>
            <a:extLst>
              <a:ext uri="{FF2B5EF4-FFF2-40B4-BE49-F238E27FC236}">
                <a16:creationId xmlns:a16="http://schemas.microsoft.com/office/drawing/2014/main" id="{72D53555-D989-2E4E-9B18-3B17689997A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479" y="2505566"/>
            <a:ext cx="3962638" cy="2228984"/>
          </a:xfrm>
          <a:prstGeom prst="rect">
            <a:avLst/>
          </a:prstGeom>
        </p:spPr>
      </p:pic>
      <p:pic>
        <p:nvPicPr>
          <p:cNvPr id="8" name="Vaccinia Split View.mp4" descr="Vaccinia Split View.mp4">
            <a:hlinkClick r:id="" action="ppaction://media"/>
            <a:extLst>
              <a:ext uri="{FF2B5EF4-FFF2-40B4-BE49-F238E27FC236}">
                <a16:creationId xmlns:a16="http://schemas.microsoft.com/office/drawing/2014/main" id="{1CDFE870-6F45-F649-BC47-7B7F2C156ED6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114680" y="2505566"/>
            <a:ext cx="3962638" cy="222898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E7DD0E4-92DC-E244-A6A7-6DE50A75CF37}"/>
              </a:ext>
            </a:extLst>
          </p:cNvPr>
          <p:cNvSpPr txBox="1"/>
          <p:nvPr/>
        </p:nvSpPr>
        <p:spPr>
          <a:xfrm>
            <a:off x="8344419" y="1837404"/>
            <a:ext cx="3907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Vaccinia with Rabbit Antibody</a:t>
            </a:r>
          </a:p>
        </p:txBody>
      </p:sp>
      <p:pic>
        <p:nvPicPr>
          <p:cNvPr id="19" name="Vaccinia with Rabbit Antibody Split View.mp4" descr="Vaccinia with Rabbit Antibody Split View.mp4">
            <a:hlinkClick r:id="" action="ppaction://media"/>
            <a:extLst>
              <a:ext uri="{FF2B5EF4-FFF2-40B4-BE49-F238E27FC236}">
                <a16:creationId xmlns:a16="http://schemas.microsoft.com/office/drawing/2014/main" id="{278402EC-C426-2340-A4A0-98B138CD0B9A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32882" y="2505567"/>
            <a:ext cx="3962638" cy="22289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F494D51-CA74-FD40-BD16-6B2E0617170C}"/>
              </a:ext>
            </a:extLst>
          </p:cNvPr>
          <p:cNvSpPr txBox="1"/>
          <p:nvPr/>
        </p:nvSpPr>
        <p:spPr>
          <a:xfrm>
            <a:off x="4749443" y="5742432"/>
            <a:ext cx="26931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All tests use 10^5 virus/mL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4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33" y="-175997"/>
            <a:ext cx="9175535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Imaging Vaccinia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night, dark, night sky&#10;&#10;Description automatically generated">
            <a:extLst>
              <a:ext uri="{FF2B5EF4-FFF2-40B4-BE49-F238E27FC236}">
                <a16:creationId xmlns:a16="http://schemas.microsoft.com/office/drawing/2014/main" id="{05523F4F-73B4-BE49-8FB2-6ABED99AD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886" y="818175"/>
            <a:ext cx="6906228" cy="521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80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60" y="-149425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Testing Capabilities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31717" y="73515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856C16-756D-144F-AC5A-CFB05980681E}"/>
              </a:ext>
            </a:extLst>
          </p:cNvPr>
          <p:cNvSpPr txBox="1"/>
          <p:nvPr/>
        </p:nvSpPr>
        <p:spPr>
          <a:xfrm>
            <a:off x="1665980" y="911937"/>
            <a:ext cx="2478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Serological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0BBA5-8BEF-8E4C-BAA1-4263A8F7DA6A}"/>
              </a:ext>
            </a:extLst>
          </p:cNvPr>
          <p:cNvSpPr txBox="1"/>
          <p:nvPr/>
        </p:nvSpPr>
        <p:spPr>
          <a:xfrm>
            <a:off x="8211020" y="908001"/>
            <a:ext cx="2421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Diagnostic Testing</a:t>
            </a:r>
          </a:p>
        </p:txBody>
      </p:sp>
      <p:pic>
        <p:nvPicPr>
          <p:cNvPr id="1026" name="Picture 2" descr="Image result for most common PCR machine">
            <a:extLst>
              <a:ext uri="{FF2B5EF4-FFF2-40B4-BE49-F238E27FC236}">
                <a16:creationId xmlns:a16="http://schemas.microsoft.com/office/drawing/2014/main" id="{A0561A71-D6CE-FE4E-BE97-84EDAC217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29" y="1659474"/>
            <a:ext cx="3581600" cy="330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Lisa">
            <a:extLst>
              <a:ext uri="{FF2B5EF4-FFF2-40B4-BE49-F238E27FC236}">
                <a16:creationId xmlns:a16="http://schemas.microsoft.com/office/drawing/2014/main" id="{B068C795-E09F-304E-8778-7C20C0A8B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17" y="1659474"/>
            <a:ext cx="4949247" cy="33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152639-90E0-7844-8A1A-B9CF80545CF2}"/>
              </a:ext>
            </a:extLst>
          </p:cNvPr>
          <p:cNvSpPr/>
          <p:nvPr/>
        </p:nvSpPr>
        <p:spPr>
          <a:xfrm>
            <a:off x="6952341" y="5842277"/>
            <a:ext cx="49391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hlinkClick r:id="rId6"/>
              </a:rPr>
              <a:t>https://www.fishersci.be/shop/products/veriti-thermal-cycler-extended-warranty-package-384-well-3/12353653</a:t>
            </a:r>
            <a:r>
              <a:rPr lang="en-US" sz="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A5D00C-4FD1-9047-80C6-48BB2FACB6D3}"/>
              </a:ext>
            </a:extLst>
          </p:cNvPr>
          <p:cNvSpPr txBox="1"/>
          <p:nvPr/>
        </p:nvSpPr>
        <p:spPr>
          <a:xfrm>
            <a:off x="2122900" y="5838341"/>
            <a:ext cx="15648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7"/>
              </a:rPr>
              <a:t>https://adipogen.com/covid-19/</a:t>
            </a:r>
            <a:r>
              <a:rPr lang="en-US" sz="8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750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33" y="-175997"/>
            <a:ext cx="9175535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SIM-DX Performance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676A8D5-6F1B-3141-8C64-1450E6B4D0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700" y="729760"/>
            <a:ext cx="6346601" cy="539848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44043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33" y="-175997"/>
            <a:ext cx="9175535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Particle Counting Experiments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arameters…">
            <a:extLst>
              <a:ext uri="{FF2B5EF4-FFF2-40B4-BE49-F238E27FC236}">
                <a16:creationId xmlns:a16="http://schemas.microsoft.com/office/drawing/2014/main" id="{95C2D269-A0FF-3142-A2ED-EB407F402574}"/>
              </a:ext>
            </a:extLst>
          </p:cNvPr>
          <p:cNvSpPr txBox="1">
            <a:spLocks/>
          </p:cNvSpPr>
          <p:nvPr/>
        </p:nvSpPr>
        <p:spPr>
          <a:xfrm>
            <a:off x="1935079" y="735356"/>
            <a:ext cx="8321842" cy="538728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 b="1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  <a:p>
            <a:pPr marL="312528" lvl="1" indent="0">
              <a:spcBef>
                <a:spcPts val="422"/>
              </a:spcBef>
              <a:buSzPct val="145000"/>
              <a:buNone/>
              <a:defRPr sz="2000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528" lvl="1" indent="0">
              <a:spcBef>
                <a:spcPts val="422"/>
              </a:spcBef>
              <a:buSzPct val="145000"/>
              <a:buNone/>
              <a:defRPr sz="2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Object: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7858" lvl="1" indent="-195330">
              <a:spcBef>
                <a:spcPts val="422"/>
              </a:spcBef>
              <a:buSzPct val="145000"/>
              <a:defRPr sz="2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30 Nanomembrane Slits: Each slit is 50 µm x 0.5 µm, and the peak-to-peak distance is 2 µm</a:t>
            </a:r>
          </a:p>
          <a:p>
            <a:pPr marL="507858" lvl="1" indent="-195330">
              <a:spcBef>
                <a:spcPts val="422"/>
              </a:spcBef>
              <a:buSzPct val="145000"/>
              <a:defRPr sz="2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uniform number of particles per slit are ‘randomly’ released</a:t>
            </a:r>
          </a:p>
          <a:p>
            <a:pPr marL="507858" lvl="1" indent="-195330">
              <a:buSzPct val="145000"/>
              <a:defRPr sz="2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Particle Dimensions: 100 nm - 200 nm - 300 nm</a:t>
            </a:r>
          </a:p>
          <a:p>
            <a:pPr marL="507858" lvl="1" indent="-195330">
              <a:buSzPct val="145000"/>
              <a:defRPr sz="2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Particle Excitation and Emission Wavelengths: 588 nm and 633 nm</a:t>
            </a:r>
          </a:p>
          <a:p>
            <a:pPr marL="312528" lvl="1" indent="0">
              <a:buSzPct val="145000"/>
              <a:buNone/>
              <a:defRPr sz="2000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528" lvl="1" indent="0">
              <a:buSzPct val="145000"/>
              <a:buNone/>
              <a:defRPr sz="2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High Microscope Objective: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7858" lvl="1" indent="-195330">
              <a:buSzPct val="145000"/>
              <a:defRPr sz="2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1.4 NA / 100X</a:t>
            </a:r>
          </a:p>
          <a:p>
            <a:pPr marL="312528" lvl="1" indent="0">
              <a:buSzPct val="145000"/>
              <a:buNone/>
              <a:defRPr sz="2000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528" lvl="1" indent="0">
              <a:buSzPct val="145000"/>
              <a:buNone/>
              <a:defRPr sz="2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Camera Resolution: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7858" lvl="1" indent="-195330">
              <a:buSzPct val="145000"/>
              <a:defRPr sz="2000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600 x 600 with a pixel pitch of 10 µm</a:t>
            </a:r>
          </a:p>
          <a:p>
            <a:pPr marL="507858" lvl="1" indent="-195330">
              <a:buSzPct val="145000"/>
              <a:defRPr sz="2000"/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12528" lvl="1" indent="0">
              <a:buSzPct val="145000"/>
              <a:buNone/>
              <a:defRPr sz="2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Microscopes:</a:t>
            </a:r>
          </a:p>
          <a:p>
            <a:pPr marL="507858" lvl="1" indent="-195330">
              <a:buSzPct val="145000"/>
              <a:defRPr sz="2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Widefield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Spatial Resolution is ~226 nm</a:t>
            </a:r>
          </a:p>
          <a:p>
            <a:pPr marL="507858" lvl="1" indent="-195330">
              <a:buSzPct val="145000"/>
              <a:defRPr sz="2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Confocal: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Spatial Resolution is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199 nm</a:t>
            </a:r>
          </a:p>
          <a:p>
            <a:pPr marL="507858" lvl="1" indent="-195330">
              <a:buSzPct val="145000"/>
              <a:defRPr sz="2000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STED: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Spatial Resolution is ~50 nm</a:t>
            </a:r>
          </a:p>
          <a:p>
            <a:pPr marL="1371600" lvl="3" indent="0" algn="ctr">
              <a:buNone/>
              <a:defRPr sz="1600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3" indent="0" algn="ctr">
              <a:buNone/>
              <a:defRPr sz="16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*Please note that spatial resolution is ‘artificially’ increased by changing the PSF parameters.</a:t>
            </a:r>
          </a:p>
        </p:txBody>
      </p:sp>
    </p:spTree>
    <p:extLst>
      <p:ext uri="{BB962C8B-B14F-4D97-AF65-F5344CB8AC3E}">
        <p14:creationId xmlns:p14="http://schemas.microsoft.com/office/powerpoint/2010/main" val="706875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33" y="-175997"/>
            <a:ext cx="9175535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Simulating Particle Counting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77717C8-98BF-FC4E-950B-DACDCB076E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33" y="1076456"/>
            <a:ext cx="4523016" cy="452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FBE11-AFDA-E44C-8271-64E5B852FB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08" y="1547895"/>
            <a:ext cx="1510030" cy="151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C2541D-8877-8247-A03E-15DCF176A5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97" y="1547895"/>
            <a:ext cx="1510030" cy="151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0C3040-5F24-D245-9E8C-5C76DD1E56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5608" y="3800075"/>
            <a:ext cx="1510030" cy="1510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D0457C-D647-E245-BF19-7ADBA9311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997" y="3800075"/>
            <a:ext cx="1510030" cy="15100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FE03D7-7BCB-C248-AFEE-13A88453FFD0}"/>
              </a:ext>
            </a:extLst>
          </p:cNvPr>
          <p:cNvSpPr txBox="1"/>
          <p:nvPr/>
        </p:nvSpPr>
        <p:spPr>
          <a:xfrm>
            <a:off x="2877092" y="730284"/>
            <a:ext cx="1785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Wide-field image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9F6AB4-FF30-A244-A673-59AC4DBF2D65}"/>
              </a:ext>
            </a:extLst>
          </p:cNvPr>
          <p:cNvSpPr txBox="1"/>
          <p:nvPr/>
        </p:nvSpPr>
        <p:spPr>
          <a:xfrm>
            <a:off x="6683661" y="1076456"/>
            <a:ext cx="1453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Cropped area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5C65E4-9BDE-9344-B814-CCDB8962DC78}"/>
              </a:ext>
            </a:extLst>
          </p:cNvPr>
          <p:cNvSpPr txBox="1"/>
          <p:nvPr/>
        </p:nvSpPr>
        <p:spPr>
          <a:xfrm>
            <a:off x="8527586" y="1086983"/>
            <a:ext cx="203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Wide-field counting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5D4801-4F85-BC4C-8896-63ADFD6B71BA}"/>
              </a:ext>
            </a:extLst>
          </p:cNvPr>
          <p:cNvSpPr txBox="1"/>
          <p:nvPr/>
        </p:nvSpPr>
        <p:spPr>
          <a:xfrm>
            <a:off x="6475591" y="3429000"/>
            <a:ext cx="1870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Confocal counting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9F6040-3A98-E643-B9B8-0B11CF66E823}"/>
              </a:ext>
            </a:extLst>
          </p:cNvPr>
          <p:cNvSpPr txBox="1"/>
          <p:nvPr/>
        </p:nvSpPr>
        <p:spPr>
          <a:xfrm>
            <a:off x="8780636" y="3429000"/>
            <a:ext cx="152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STED counting</a:t>
            </a:r>
          </a:p>
        </p:txBody>
      </p:sp>
    </p:spTree>
    <p:extLst>
      <p:ext uri="{BB962C8B-B14F-4D97-AF65-F5344CB8AC3E}">
        <p14:creationId xmlns:p14="http://schemas.microsoft.com/office/powerpoint/2010/main" val="272284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385EF05-5B1A-9B47-8E55-AA07EE2DD5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064" y="817095"/>
            <a:ext cx="6967871" cy="52238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233" y="-175997"/>
            <a:ext cx="9175535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Particle Counting Analysis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62223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E94D0A5-CC04-984F-B52A-1D3D751E6A6F}"/>
              </a:ext>
            </a:extLst>
          </p:cNvPr>
          <p:cNvSpPr txBox="1"/>
          <p:nvPr/>
        </p:nvSpPr>
        <p:spPr>
          <a:xfrm>
            <a:off x="7430947" y="1886673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86B51F-E358-B347-A81D-A973C05A4FFD}"/>
              </a:ext>
            </a:extLst>
          </p:cNvPr>
          <p:cNvSpPr txBox="1"/>
          <p:nvPr/>
        </p:nvSpPr>
        <p:spPr>
          <a:xfrm>
            <a:off x="7260290" y="2664106"/>
            <a:ext cx="997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Confocal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B594A2-1C15-C14B-989A-B03C5A4ED925}"/>
              </a:ext>
            </a:extLst>
          </p:cNvPr>
          <p:cNvSpPr txBox="1"/>
          <p:nvPr/>
        </p:nvSpPr>
        <p:spPr>
          <a:xfrm>
            <a:off x="7177895" y="3441539"/>
            <a:ext cx="116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Wide-field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864753-A56B-2342-A626-CA76421E5882}"/>
              </a:ext>
            </a:extLst>
          </p:cNvPr>
          <p:cNvCxnSpPr>
            <a:cxnSpLocks/>
          </p:cNvCxnSpPr>
          <p:nvPr/>
        </p:nvCxnSpPr>
        <p:spPr>
          <a:xfrm>
            <a:off x="6019800" y="2693832"/>
            <a:ext cx="0" cy="6792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475932-7F3C-C548-8EF6-E3254EF94A15}"/>
              </a:ext>
            </a:extLst>
          </p:cNvPr>
          <p:cNvCxnSpPr>
            <a:cxnSpLocks/>
          </p:cNvCxnSpPr>
          <p:nvPr/>
        </p:nvCxnSpPr>
        <p:spPr>
          <a:xfrm>
            <a:off x="6487886" y="2422722"/>
            <a:ext cx="0" cy="6792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07942F-9959-1A4B-B152-503186FBBEFD}"/>
              </a:ext>
            </a:extLst>
          </p:cNvPr>
          <p:cNvCxnSpPr>
            <a:cxnSpLocks/>
          </p:cNvCxnSpPr>
          <p:nvPr/>
        </p:nvCxnSpPr>
        <p:spPr>
          <a:xfrm>
            <a:off x="6912429" y="1984895"/>
            <a:ext cx="0" cy="67921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26B6988-C96E-564C-BF86-98070E379F36}"/>
              </a:ext>
            </a:extLst>
          </p:cNvPr>
          <p:cNvSpPr txBox="1"/>
          <p:nvPr/>
        </p:nvSpPr>
        <p:spPr>
          <a:xfrm>
            <a:off x="9620901" y="3441539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1.1E6 Particle Limit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155BC5-8154-BB47-B5A1-A569AF30068F}"/>
              </a:ext>
            </a:extLst>
          </p:cNvPr>
          <p:cNvSpPr txBox="1"/>
          <p:nvPr/>
        </p:nvSpPr>
        <p:spPr>
          <a:xfrm>
            <a:off x="9620900" y="2664106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1.4E6 Particle Limit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B0DC19-B93D-AA4C-AAF9-8F3C7AC21D5A}"/>
              </a:ext>
            </a:extLst>
          </p:cNvPr>
          <p:cNvSpPr txBox="1"/>
          <p:nvPr/>
        </p:nvSpPr>
        <p:spPr>
          <a:xfrm>
            <a:off x="9620900" y="1888016"/>
            <a:ext cx="1976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1.6E6 Particle Limit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D06F67-4D2B-CD48-969A-9B241E0BE92E}"/>
              </a:ext>
            </a:extLst>
          </p:cNvPr>
          <p:cNvCxnSpPr>
            <a:cxnSpLocks/>
          </p:cNvCxnSpPr>
          <p:nvPr/>
        </p:nvCxnSpPr>
        <p:spPr>
          <a:xfrm>
            <a:off x="8257551" y="2848772"/>
            <a:ext cx="1224652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169A447-1183-E341-947D-D8FBCC9FBDF2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8086896" y="2071339"/>
            <a:ext cx="1395306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8D0682-03FE-004F-83FB-E4C5AE192AB6}"/>
              </a:ext>
            </a:extLst>
          </p:cNvPr>
          <p:cNvCxnSpPr>
            <a:cxnSpLocks/>
          </p:cNvCxnSpPr>
          <p:nvPr/>
        </p:nvCxnSpPr>
        <p:spPr>
          <a:xfrm>
            <a:off x="8355283" y="3625112"/>
            <a:ext cx="112691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4CBDAE0-41C9-C744-A6A2-0952D6B752E5}"/>
              </a:ext>
            </a:extLst>
          </p:cNvPr>
          <p:cNvSpPr txBox="1"/>
          <p:nvPr/>
        </p:nvSpPr>
        <p:spPr>
          <a:xfrm>
            <a:off x="3550270" y="4894758"/>
            <a:ext cx="5091458" cy="3385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Max Countable Concentration= 10^8 particle/mL solutions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34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6217BC6-90AB-C249-9824-A50A1FFB0F8B}"/>
              </a:ext>
            </a:extLst>
          </p:cNvPr>
          <p:cNvSpPr txBox="1"/>
          <p:nvPr/>
        </p:nvSpPr>
        <p:spPr>
          <a:xfrm>
            <a:off x="3960512" y="87015"/>
            <a:ext cx="4270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Acknowledgements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4D2329-CE31-874D-92F4-ECC1CC4299A7}"/>
              </a:ext>
            </a:extLst>
          </p:cNvPr>
          <p:cNvCxnSpPr/>
          <p:nvPr/>
        </p:nvCxnSpPr>
        <p:spPr>
          <a:xfrm>
            <a:off x="609600" y="794901"/>
            <a:ext cx="10972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E22D7D6-AD43-FB40-8093-DD5650EDBEF9}"/>
              </a:ext>
            </a:extLst>
          </p:cNvPr>
          <p:cNvSpPr txBox="1"/>
          <p:nvPr/>
        </p:nvSpPr>
        <p:spPr>
          <a:xfrm>
            <a:off x="606231" y="794901"/>
            <a:ext cx="3357650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/>
              <a:t>Mcgrath</a:t>
            </a:r>
            <a:r>
              <a:rPr lang="en-US" sz="2400" u="sng" dirty="0"/>
              <a:t> Lab</a:t>
            </a:r>
          </a:p>
          <a:p>
            <a:r>
              <a:rPr lang="en-US" sz="2400" dirty="0"/>
              <a:t>Professor James McGrath</a:t>
            </a:r>
          </a:p>
          <a:p>
            <a:r>
              <a:rPr lang="en-US" sz="2400" dirty="0"/>
              <a:t>Dr. Jonathan Flax</a:t>
            </a:r>
          </a:p>
          <a:p>
            <a:r>
              <a:rPr lang="en-US" sz="2400" dirty="0" err="1"/>
              <a:t>Baturay</a:t>
            </a:r>
            <a:r>
              <a:rPr lang="en-US" sz="2400" dirty="0"/>
              <a:t> </a:t>
            </a:r>
            <a:r>
              <a:rPr lang="en-US" sz="2400" dirty="0" err="1"/>
              <a:t>Ozgurun</a:t>
            </a:r>
            <a:r>
              <a:rPr lang="en-US" sz="2400" dirty="0"/>
              <a:t>, PhD</a:t>
            </a:r>
          </a:p>
          <a:p>
            <a:r>
              <a:rPr lang="en-US" sz="2400" dirty="0" err="1"/>
              <a:t>Kilean</a:t>
            </a:r>
            <a:r>
              <a:rPr lang="en-US" sz="2400" dirty="0"/>
              <a:t> Lucas, PhD</a:t>
            </a:r>
          </a:p>
          <a:p>
            <a:r>
              <a:rPr lang="en-US" sz="2400" dirty="0"/>
              <a:t>Alec </a:t>
            </a:r>
            <a:r>
              <a:rPr lang="en-US" sz="2400" dirty="0" err="1"/>
              <a:t>Salminen</a:t>
            </a:r>
            <a:r>
              <a:rPr lang="en-US" sz="2400" dirty="0"/>
              <a:t>, MS</a:t>
            </a:r>
          </a:p>
          <a:p>
            <a:r>
              <a:rPr lang="en-US" sz="2400" dirty="0"/>
              <a:t>Samuel Walker, MS</a:t>
            </a:r>
          </a:p>
          <a:p>
            <a:r>
              <a:rPr lang="en-US" sz="2400" dirty="0"/>
              <a:t>Danial Ahmad, MS</a:t>
            </a:r>
          </a:p>
          <a:p>
            <a:r>
              <a:rPr lang="en-US" sz="2400" dirty="0"/>
              <a:t>William Houlihan, PhD</a:t>
            </a:r>
          </a:p>
          <a:p>
            <a:r>
              <a:rPr lang="en-US" sz="2400" dirty="0"/>
              <a:t>Raquel Murillo, MS</a:t>
            </a:r>
          </a:p>
          <a:p>
            <a:r>
              <a:rPr lang="en-US" sz="2400" dirty="0"/>
              <a:t>Molly McCloskey, MS</a:t>
            </a:r>
          </a:p>
          <a:p>
            <a:r>
              <a:rPr lang="en-US" sz="2400" u="sng" dirty="0"/>
              <a:t>Ward Lab</a:t>
            </a:r>
          </a:p>
          <a:p>
            <a:r>
              <a:rPr lang="en-US" sz="2400" dirty="0"/>
              <a:t>Professor Brian Ward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C944E-FABD-D646-86D3-8CB718235331}"/>
              </a:ext>
            </a:extLst>
          </p:cNvPr>
          <p:cNvSpPr txBox="1"/>
          <p:nvPr/>
        </p:nvSpPr>
        <p:spPr>
          <a:xfrm>
            <a:off x="8534190" y="2964725"/>
            <a:ext cx="29288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Funding Support from</a:t>
            </a:r>
            <a:endParaRPr lang="en-US" sz="2400" dirty="0"/>
          </a:p>
          <a:p>
            <a:r>
              <a:rPr lang="en-US" sz="2400" dirty="0"/>
              <a:t>NSF RAPID 2028537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5361CB-3495-BD49-87B1-20CF515742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4" t="2153" r="2224" b="2560"/>
          <a:stretch/>
        </p:blipFill>
        <p:spPr>
          <a:xfrm>
            <a:off x="4053068" y="1397675"/>
            <a:ext cx="4085864" cy="406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85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60" y="-149425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Need for Rapid Testing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31717" y="73515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2B065A7-E565-D444-9C90-F2579E46C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99" y="844747"/>
            <a:ext cx="5872817" cy="2668814"/>
          </a:xfrm>
          <a:prstGeom prst="rect">
            <a:avLst/>
          </a:prstGeom>
        </p:spPr>
      </p:pic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0560FE7-44D2-CA46-B193-4BBF224BC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962007"/>
            <a:ext cx="7696200" cy="1939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26DB16-20A7-504B-AB30-0FBE6F7E2C0D}"/>
              </a:ext>
            </a:extLst>
          </p:cNvPr>
          <p:cNvSpPr txBox="1"/>
          <p:nvPr/>
        </p:nvSpPr>
        <p:spPr>
          <a:xfrm>
            <a:off x="2772488" y="5736969"/>
            <a:ext cx="6691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6"/>
              </a:rPr>
              <a:t>https://www.mckinsey.com/industries/pharmaceuticals-and-medical-products/our-insights/covid-19-overcoming-supply-shortages-for-diagnostic-testing#</a:t>
            </a:r>
            <a:r>
              <a:rPr lang="en-US" sz="800" dirty="0"/>
              <a:t> </a:t>
            </a:r>
          </a:p>
          <a:p>
            <a:r>
              <a:rPr lang="en-US" sz="800" dirty="0">
                <a:hlinkClick r:id="rId7"/>
              </a:rPr>
              <a:t>https://asm.org/Press-Releases/2020/October/Shortages-of-COVID-19-and-Other-Testing-Supplies-I</a:t>
            </a:r>
            <a:r>
              <a:rPr lang="en-US" sz="800" dirty="0"/>
              <a:t> </a:t>
            </a:r>
          </a:p>
          <a:p>
            <a:r>
              <a:rPr lang="en-US" sz="800" dirty="0">
                <a:hlinkClick r:id="rId8"/>
              </a:rPr>
              <a:t>https://cen.acs.org/analytical-chemistry/diagnostics/Rapid-COVID-19-testing-breaks/98/web/2020/08</a:t>
            </a:r>
            <a:r>
              <a:rPr lang="en-US" sz="800" dirty="0"/>
              <a:t> </a:t>
            </a:r>
          </a:p>
          <a:p>
            <a:r>
              <a:rPr lang="en-US" sz="800" dirty="0">
                <a:hlinkClick r:id="rId9"/>
              </a:rPr>
              <a:t>https://www.nbcnews.com/news/us-news/covid-testing-only-getting-harder-come-s-serious-problem-n1249956</a:t>
            </a:r>
            <a:r>
              <a:rPr lang="en-US" sz="800" dirty="0"/>
              <a:t> </a:t>
            </a:r>
          </a:p>
        </p:txBody>
      </p:sp>
      <p:pic>
        <p:nvPicPr>
          <p:cNvPr id="15" name="Picture 14" descr="A picture containing text, bottle, screenshot&#10;&#10;Description automatically generated">
            <a:extLst>
              <a:ext uri="{FF2B5EF4-FFF2-40B4-BE49-F238E27FC236}">
                <a16:creationId xmlns:a16="http://schemas.microsoft.com/office/drawing/2014/main" id="{7195B41C-465A-724C-9589-1FF9E4B9C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558" y="3743861"/>
            <a:ext cx="9263743" cy="199310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3D66DD4-C7E2-5245-8DC2-6F9FFBEB19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6" y="2459121"/>
            <a:ext cx="12218097" cy="19397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405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60" y="-149425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POC Testing Capabilities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31717" y="73515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A856C16-756D-144F-AC5A-CFB05980681E}"/>
              </a:ext>
            </a:extLst>
          </p:cNvPr>
          <p:cNvSpPr txBox="1"/>
          <p:nvPr/>
        </p:nvSpPr>
        <p:spPr>
          <a:xfrm>
            <a:off x="1457661" y="1498491"/>
            <a:ext cx="2478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Serological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C0BBA5-8BEF-8E4C-BAA1-4263A8F7DA6A}"/>
              </a:ext>
            </a:extLst>
          </p:cNvPr>
          <p:cNvSpPr txBox="1"/>
          <p:nvPr/>
        </p:nvSpPr>
        <p:spPr>
          <a:xfrm>
            <a:off x="8255649" y="1498490"/>
            <a:ext cx="2421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Diagnostic Testing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C0F0D4-0A8B-D648-85CF-158E013DBA9F}"/>
              </a:ext>
            </a:extLst>
          </p:cNvPr>
          <p:cNvSpPr txBox="1"/>
          <p:nvPr/>
        </p:nvSpPr>
        <p:spPr>
          <a:xfrm>
            <a:off x="594806" y="5953710"/>
            <a:ext cx="3954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hlinkClick r:id="rId4"/>
              </a:rPr>
              <a:t>https://www.cardinalhealth.com/en/cmp/ext/med/med-lab/cellex-covid-19-igm-igg-rapid-test.html</a:t>
            </a:r>
            <a:endParaRPr lang="en-US" sz="600" dirty="0"/>
          </a:p>
          <a:p>
            <a:r>
              <a:rPr lang="en-US" sz="600" dirty="0">
                <a:hlinkClick r:id="rId5"/>
              </a:rPr>
              <a:t>https://fusion.inquirer.com/news/coronavirus-antibody-testing-expanding-with-questions-roche-abbott-20200509.html</a:t>
            </a:r>
            <a:r>
              <a:rPr lang="en-US" sz="600" dirty="0"/>
              <a:t>  </a:t>
            </a:r>
          </a:p>
        </p:txBody>
      </p:sp>
      <p:pic>
        <p:nvPicPr>
          <p:cNvPr id="1030" name="Picture 6" descr="Image result for abbott binaxnow covid-19 ag card test">
            <a:extLst>
              <a:ext uri="{FF2B5EF4-FFF2-40B4-BE49-F238E27FC236}">
                <a16:creationId xmlns:a16="http://schemas.microsoft.com/office/drawing/2014/main" id="{3D10E411-7CC0-D34A-AA7E-DE4E8DD85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6" b="7342"/>
          <a:stretch/>
        </p:blipFill>
        <p:spPr bwMode="auto">
          <a:xfrm>
            <a:off x="6690002" y="2489337"/>
            <a:ext cx="2209638" cy="18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mammoth biotech">
            <a:extLst>
              <a:ext uri="{FF2B5EF4-FFF2-40B4-BE49-F238E27FC236}">
                <a16:creationId xmlns:a16="http://schemas.microsoft.com/office/drawing/2014/main" id="{E7AE1CF0-D3BC-D14E-B8C3-6747D37AD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131" y="2392940"/>
            <a:ext cx="2963801" cy="207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advizex sars cov 2 igm">
            <a:extLst>
              <a:ext uri="{FF2B5EF4-FFF2-40B4-BE49-F238E27FC236}">
                <a16:creationId xmlns:a16="http://schemas.microsoft.com/office/drawing/2014/main" id="{B0AE4753-AB66-EE48-9036-DABF5D5AB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68" y="2267461"/>
            <a:ext cx="2342298" cy="23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F05BD3-4E7C-3A43-8F08-4D8BBB26C138}"/>
              </a:ext>
            </a:extLst>
          </p:cNvPr>
          <p:cNvSpPr txBox="1"/>
          <p:nvPr/>
        </p:nvSpPr>
        <p:spPr>
          <a:xfrm>
            <a:off x="7794821" y="5892015"/>
            <a:ext cx="372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hlinkClick r:id="rId9"/>
              </a:rPr>
              <a:t>https://www.abbott.com/corpnewsroom/diagnostics-testing/upping-the-ante-on-COVID-19-antigen-testing.html</a:t>
            </a:r>
            <a:endParaRPr lang="en-US" sz="600" dirty="0"/>
          </a:p>
          <a:p>
            <a:r>
              <a:rPr lang="en-US" sz="600" dirty="0">
                <a:hlinkClick r:id="rId10"/>
              </a:rPr>
              <a:t>https://www.the-scientist.com/news-opinion/toward-covid-19-testing-any-time-anywhere-67906</a:t>
            </a:r>
            <a:r>
              <a:rPr lang="en-US" sz="600" dirty="0"/>
              <a:t> </a:t>
            </a:r>
          </a:p>
        </p:txBody>
      </p:sp>
      <p:pic>
        <p:nvPicPr>
          <p:cNvPr id="2050" name="Picture 2" descr="Image result for roche antibody test quest">
            <a:extLst>
              <a:ext uri="{FF2B5EF4-FFF2-40B4-BE49-F238E27FC236}">
                <a16:creationId xmlns:a16="http://schemas.microsoft.com/office/drawing/2014/main" id="{B4E7E22B-27FE-FE45-9FC6-2325313B0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012" y="2257851"/>
            <a:ext cx="3513447" cy="23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430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60" y="-149425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Silicon Nanomembranes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31717" y="73515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1" name="image.png" descr="image.png">
            <a:extLst>
              <a:ext uri="{FF2B5EF4-FFF2-40B4-BE49-F238E27FC236}">
                <a16:creationId xmlns:a16="http://schemas.microsoft.com/office/drawing/2014/main" id="{3F482F4B-484F-8544-90E1-37C4F5701CD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592260" y="868595"/>
            <a:ext cx="5228427" cy="288019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269" name="Free Standing w/ thickness between 50 nm and 400 nm">
            <a:extLst>
              <a:ext uri="{FF2B5EF4-FFF2-40B4-BE49-F238E27FC236}">
                <a16:creationId xmlns:a16="http://schemas.microsoft.com/office/drawing/2014/main" id="{321EA5E0-2F62-6B4C-A2A7-E464B9B71BB1}"/>
              </a:ext>
            </a:extLst>
          </p:cNvPr>
          <p:cNvSpPr txBox="1"/>
          <p:nvPr/>
        </p:nvSpPr>
        <p:spPr>
          <a:xfrm>
            <a:off x="8399412" y="1034562"/>
            <a:ext cx="3192630" cy="1274129"/>
          </a:xfrm>
          <a:prstGeom prst="rect">
            <a:avLst/>
          </a:prstGeom>
          <a:noFill/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indent="228600" algn="l" defTabSz="1170432">
              <a:lnSpc>
                <a:spcPct val="110000"/>
              </a:lnSpc>
              <a:defRPr sz="3400">
                <a:solidFill>
                  <a:srgbClr val="6696B5"/>
                </a:solidFill>
                <a:uFill>
                  <a:solidFill>
                    <a:srgbClr val="6696B5"/>
                  </a:solidFill>
                </a:u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r>
              <a:rPr sz="2391" dirty="0">
                <a:solidFill>
                  <a:schemeClr val="tx1"/>
                </a:solidFill>
              </a:rPr>
              <a:t>Free Standing w/ thickness between 50 nm and 400 nm </a:t>
            </a:r>
          </a:p>
        </p:txBody>
      </p:sp>
      <p:sp>
        <p:nvSpPr>
          <p:cNvPr id="282" name="Pores between 15 nm and 10 µm">
            <a:extLst>
              <a:ext uri="{FF2B5EF4-FFF2-40B4-BE49-F238E27FC236}">
                <a16:creationId xmlns:a16="http://schemas.microsoft.com/office/drawing/2014/main" id="{F4EFC720-D142-8545-B1F1-B0FFAF199D55}"/>
              </a:ext>
            </a:extLst>
          </p:cNvPr>
          <p:cNvSpPr txBox="1"/>
          <p:nvPr/>
        </p:nvSpPr>
        <p:spPr>
          <a:xfrm>
            <a:off x="8451425" y="3042800"/>
            <a:ext cx="3192630" cy="869403"/>
          </a:xfrm>
          <a:prstGeom prst="rect">
            <a:avLst/>
          </a:prstGeom>
          <a:noFill/>
          <a:ln w="762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anchor="ctr">
            <a:spAutoFit/>
          </a:bodyPr>
          <a:lstStyle>
            <a:lvl1pPr indent="228600" algn="l" defTabSz="1170432">
              <a:lnSpc>
                <a:spcPct val="110000"/>
              </a:lnSpc>
              <a:defRPr sz="3400">
                <a:solidFill>
                  <a:srgbClr val="6696B5"/>
                </a:solidFill>
                <a:uFill>
                  <a:solidFill>
                    <a:srgbClr val="6696B5"/>
                  </a:solidFill>
                </a:u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pPr algn="ctr"/>
            <a:r>
              <a:rPr sz="2391" dirty="0">
                <a:solidFill>
                  <a:schemeClr val="tx1"/>
                </a:solidFill>
              </a:rPr>
              <a:t>Pores between 15 nm and 10 µm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ED5D076-2758-854F-A1E1-6AA6E4869279}"/>
              </a:ext>
            </a:extLst>
          </p:cNvPr>
          <p:cNvGrpSpPr/>
          <p:nvPr/>
        </p:nvGrpSpPr>
        <p:grpSpPr>
          <a:xfrm>
            <a:off x="9313392" y="4649924"/>
            <a:ext cx="1780503" cy="841957"/>
            <a:chOff x="8163247" y="3485277"/>
            <a:chExt cx="1780503" cy="841957"/>
          </a:xfrm>
        </p:grpSpPr>
        <p:sp>
          <p:nvSpPr>
            <p:cNvPr id="279" name="Pore size">
              <a:extLst>
                <a:ext uri="{FF2B5EF4-FFF2-40B4-BE49-F238E27FC236}">
                  <a16:creationId xmlns:a16="http://schemas.microsoft.com/office/drawing/2014/main" id="{9A99F786-6E54-274C-BE21-8B9C51DD335D}"/>
                </a:ext>
              </a:extLst>
            </p:cNvPr>
            <p:cNvSpPr txBox="1"/>
            <p:nvPr/>
          </p:nvSpPr>
          <p:spPr>
            <a:xfrm>
              <a:off x="8216965" y="3485277"/>
              <a:ext cx="1194492" cy="4646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lnSpc>
                  <a:spcPct val="110000"/>
                </a:lnSpc>
                <a:defRPr sz="3400">
                  <a:solidFill>
                    <a:srgbClr val="6696B5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2391" dirty="0">
                  <a:solidFill>
                    <a:schemeClr val="tx1"/>
                  </a:solidFill>
                </a:rPr>
                <a:t>Pore size</a:t>
              </a:r>
            </a:p>
          </p:txBody>
        </p:sp>
        <p:sp>
          <p:nvSpPr>
            <p:cNvPr id="280" name="Thickness">
              <a:extLst>
                <a:ext uri="{FF2B5EF4-FFF2-40B4-BE49-F238E27FC236}">
                  <a16:creationId xmlns:a16="http://schemas.microsoft.com/office/drawing/2014/main" id="{474A9428-8AB8-C648-9817-7EAB042F53C2}"/>
                </a:ext>
              </a:extLst>
            </p:cNvPr>
            <p:cNvSpPr txBox="1"/>
            <p:nvPr/>
          </p:nvSpPr>
          <p:spPr>
            <a:xfrm>
              <a:off x="8231068" y="3862557"/>
              <a:ext cx="1333055" cy="4646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lnSpc>
                  <a:spcPct val="110000"/>
                </a:lnSpc>
                <a:defRPr sz="3400">
                  <a:solidFill>
                    <a:srgbClr val="6696B5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2391" dirty="0">
                  <a:solidFill>
                    <a:schemeClr val="tx1"/>
                  </a:solidFill>
                </a:rPr>
                <a:t>Thickness</a:t>
              </a:r>
            </a:p>
          </p:txBody>
        </p:sp>
        <p:sp>
          <p:nvSpPr>
            <p:cNvPr id="281" name="≥ 1">
              <a:extLst>
                <a:ext uri="{FF2B5EF4-FFF2-40B4-BE49-F238E27FC236}">
                  <a16:creationId xmlns:a16="http://schemas.microsoft.com/office/drawing/2014/main" id="{AFB1A042-F690-2445-A47B-43BDF2CFBFD5}"/>
                </a:ext>
              </a:extLst>
            </p:cNvPr>
            <p:cNvSpPr txBox="1"/>
            <p:nvPr/>
          </p:nvSpPr>
          <p:spPr>
            <a:xfrm>
              <a:off x="9508376" y="3672111"/>
              <a:ext cx="435374" cy="4169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defTabSz="585216">
                <a:defRPr sz="3000" cap="all">
                  <a:solidFill>
                    <a:srgbClr val="5C89A5"/>
                  </a:solid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2109" dirty="0">
                  <a:solidFill>
                    <a:schemeClr val="tx1"/>
                  </a:solidFill>
                </a:rPr>
                <a:t>≥ 1</a:t>
              </a:r>
            </a:p>
          </p:txBody>
        </p:sp>
        <p:sp>
          <p:nvSpPr>
            <p:cNvPr id="283" name="Line">
              <a:extLst>
                <a:ext uri="{FF2B5EF4-FFF2-40B4-BE49-F238E27FC236}">
                  <a16:creationId xmlns:a16="http://schemas.microsoft.com/office/drawing/2014/main" id="{FD8E8A5F-56E9-B245-82DE-1D900FD3132A}"/>
                </a:ext>
              </a:extLst>
            </p:cNvPr>
            <p:cNvSpPr/>
            <p:nvPr/>
          </p:nvSpPr>
          <p:spPr>
            <a:xfrm>
              <a:off x="8163247" y="3915308"/>
              <a:ext cx="1364671" cy="1"/>
            </a:xfrm>
            <a:prstGeom prst="line">
              <a:avLst/>
            </a:prstGeom>
            <a:ln w="25400">
              <a:solidFill>
                <a:schemeClr val="tx1"/>
              </a:solidFill>
              <a:miter lim="400000"/>
            </a:ln>
          </p:spPr>
          <p:txBody>
            <a:bodyPr lIns="45719" tIns="45719" rIns="45719" bIns="45719" anchor="ctr"/>
            <a:lstStyle/>
            <a:p>
              <a:pPr defTabSz="411465">
                <a:defRPr sz="2800">
                  <a:solidFill>
                    <a:srgbClr val="FFFFFF"/>
                  </a:solidFill>
                  <a:effectLst>
                    <a:outerShdw blurRad="25400" dist="42435" dir="2388334" rotWithShape="0">
                      <a:srgbClr val="000000">
                        <a:alpha val="48275"/>
                      </a:srgbClr>
                    </a:outerShdw>
                  </a:effectLst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969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C7415D7-44D4-3945-80F0-7F3F6F358E9D}"/>
              </a:ext>
            </a:extLst>
          </p:cNvPr>
          <p:cNvGrpSpPr/>
          <p:nvPr/>
        </p:nvGrpSpPr>
        <p:grpSpPr>
          <a:xfrm>
            <a:off x="631717" y="3772637"/>
            <a:ext cx="7254500" cy="2363718"/>
            <a:chOff x="1792671" y="3814040"/>
            <a:chExt cx="7254500" cy="2363718"/>
          </a:xfrm>
        </p:grpSpPr>
        <p:sp>
          <p:nvSpPr>
            <p:cNvPr id="249" name="Rectangle">
              <a:extLst>
                <a:ext uri="{FF2B5EF4-FFF2-40B4-BE49-F238E27FC236}">
                  <a16:creationId xmlns:a16="http://schemas.microsoft.com/office/drawing/2014/main" id="{495A5D00-F4A3-054D-A4CF-4F95B2D2993F}"/>
                </a:ext>
              </a:extLst>
            </p:cNvPr>
            <p:cNvSpPr/>
            <p:nvPr/>
          </p:nvSpPr>
          <p:spPr>
            <a:xfrm>
              <a:off x="1792671" y="3814040"/>
              <a:ext cx="7155226" cy="2363718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00000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defTabSz="41075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DB8923B-0AF2-2848-9BB8-46958493D6BB}"/>
                </a:ext>
              </a:extLst>
            </p:cNvPr>
            <p:cNvGrpSpPr/>
            <p:nvPr/>
          </p:nvGrpSpPr>
          <p:grpSpPr>
            <a:xfrm>
              <a:off x="1822530" y="3814040"/>
              <a:ext cx="7224641" cy="2202223"/>
              <a:chOff x="1822530" y="3814040"/>
              <a:chExt cx="7224641" cy="2202223"/>
            </a:xfrm>
          </p:grpSpPr>
          <p:sp>
            <p:nvSpPr>
              <p:cNvPr id="252" name="High hydraulic and diffusive permeability.…">
                <a:extLst>
                  <a:ext uri="{FF2B5EF4-FFF2-40B4-BE49-F238E27FC236}">
                    <a16:creationId xmlns:a16="http://schemas.microsoft.com/office/drawing/2014/main" id="{8B384DB9-BB6C-5A42-B824-1A2B9F2B5243}"/>
                  </a:ext>
                </a:extLst>
              </p:cNvPr>
              <p:cNvSpPr txBox="1"/>
              <p:nvPr/>
            </p:nvSpPr>
            <p:spPr>
              <a:xfrm>
                <a:off x="3452019" y="4837094"/>
                <a:ext cx="5253803" cy="117916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marL="537995" indent="-160729" defTabSz="822931">
                  <a:spcBef>
                    <a:spcPts val="352"/>
                  </a:spcBef>
                  <a:buClr>
                    <a:srgbClr val="000000"/>
                  </a:buClr>
                  <a:buSzPct val="100000"/>
                  <a:buFont typeface="Verdana"/>
                  <a:buChar char="•"/>
                  <a:tabLst>
                    <a:tab pos="750067" algn="l"/>
                    <a:tab pos="750067" algn="l"/>
                    <a:tab pos="821502" algn="l"/>
                    <a:tab pos="821502" algn="l"/>
                  </a:tabLst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 dirty="0"/>
                  <a:t>High hydraulic and diffusive permeability.</a:t>
                </a:r>
              </a:p>
              <a:p>
                <a:pPr marL="537995" indent="-160729" defTabSz="822931">
                  <a:spcBef>
                    <a:spcPts val="352"/>
                  </a:spcBef>
                  <a:buClr>
                    <a:srgbClr val="000000"/>
                  </a:buClr>
                  <a:buSzPct val="100000"/>
                  <a:buFont typeface="Verdana"/>
                  <a:buChar char="•"/>
                  <a:tabLst>
                    <a:tab pos="750067" algn="l"/>
                    <a:tab pos="750067" algn="l"/>
                    <a:tab pos="821502" algn="l"/>
                    <a:tab pos="821502" algn="l"/>
                  </a:tabLst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 dirty="0"/>
                  <a:t>Sharp separations.</a:t>
                </a:r>
              </a:p>
              <a:p>
                <a:pPr marL="537995" indent="-160729" defTabSz="822931">
                  <a:spcBef>
                    <a:spcPts val="352"/>
                  </a:spcBef>
                  <a:buClr>
                    <a:srgbClr val="000000"/>
                  </a:buClr>
                  <a:buSzPct val="100000"/>
                  <a:buFont typeface="Verdana"/>
                  <a:buChar char="•"/>
                  <a:tabLst>
                    <a:tab pos="750067" algn="l"/>
                    <a:tab pos="750067" algn="l"/>
                    <a:tab pos="821502" algn="l"/>
                    <a:tab pos="821502" algn="l"/>
                  </a:tabLst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 dirty="0"/>
                  <a:t>Biocompatible. </a:t>
                </a:r>
              </a:p>
              <a:p>
                <a:pPr marL="537995" indent="-160729" defTabSz="822931">
                  <a:spcBef>
                    <a:spcPts val="352"/>
                  </a:spcBef>
                  <a:buClr>
                    <a:srgbClr val="000000"/>
                  </a:buClr>
                  <a:buSzPct val="100000"/>
                  <a:buFont typeface="Verdana"/>
                  <a:buChar char="•"/>
                  <a:tabLst>
                    <a:tab pos="750067" algn="l"/>
                    <a:tab pos="750067" algn="l"/>
                    <a:tab pos="821502" algn="l"/>
                    <a:tab pos="821502" algn="l"/>
                  </a:tabLst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 dirty="0"/>
                  <a:t>Scalable membrane and device manufacturing. </a:t>
                </a:r>
              </a:p>
              <a:p>
                <a:pPr marL="537995" indent="-160729" defTabSz="822931">
                  <a:spcBef>
                    <a:spcPts val="352"/>
                  </a:spcBef>
                  <a:buClr>
                    <a:srgbClr val="000000"/>
                  </a:buClr>
                  <a:buSzPct val="100000"/>
                  <a:buFont typeface="Verdana"/>
                  <a:buChar char="•"/>
                  <a:tabLst>
                    <a:tab pos="750067" algn="l"/>
                    <a:tab pos="750067" algn="l"/>
                    <a:tab pos="821502" algn="l"/>
                    <a:tab pos="821502" algn="l"/>
                  </a:tabLst>
                  <a:defRPr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r>
                  <a:rPr sz="1266" dirty="0"/>
                  <a:t>Optically and electronically transparent. </a:t>
                </a:r>
              </a:p>
            </p:txBody>
          </p:sp>
          <p:sp>
            <p:nvSpPr>
              <p:cNvPr id="254" name="Striemer et al. (2007) Nature 445:749-753">
                <a:extLst>
                  <a:ext uri="{FF2B5EF4-FFF2-40B4-BE49-F238E27FC236}">
                    <a16:creationId xmlns:a16="http://schemas.microsoft.com/office/drawing/2014/main" id="{733FEBC6-82B5-DF4A-B761-F1E8EA7EA7E7}"/>
                  </a:ext>
                </a:extLst>
              </p:cNvPr>
              <p:cNvSpPr txBox="1"/>
              <p:nvPr/>
            </p:nvSpPr>
            <p:spPr>
              <a:xfrm>
                <a:off x="2138600" y="3814040"/>
                <a:ext cx="4809245" cy="44781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45719" tIns="45719" rIns="45719" bIns="45719" anchor="ctr">
                <a:spAutoFit/>
              </a:bodyPr>
              <a:lstStyle/>
              <a:p>
                <a:pPr defTabSz="822931">
                  <a:lnSpc>
                    <a:spcPct val="120000"/>
                  </a:lnSpc>
                  <a:buClr>
                    <a:srgbClr val="000000"/>
                  </a:buClr>
                  <a:buFont typeface="Helvetica Neue Light"/>
                  <a:defRPr sz="3000">
                    <a:solidFill>
                      <a:srgbClr val="000000"/>
                    </a:solidFill>
                    <a:effectLst>
                      <a:outerShdw blurRad="12700" dist="25400" dir="2700000" rotWithShape="0">
                        <a:srgbClr val="FFFFFF"/>
                      </a:outerShdw>
                    </a:effectLst>
                    <a:uFill>
                      <a:solidFill>
                        <a:srgbClr val="000000"/>
                      </a:solidFill>
                    </a:uFill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r>
                  <a:rPr sz="2109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Striemer</a:t>
                </a:r>
                <a:r>
                  <a:rPr sz="2109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 (2007) </a:t>
                </a:r>
                <a:r>
                  <a:rPr sz="2109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Nature 445:749-753</a:t>
                </a:r>
              </a:p>
            </p:txBody>
          </p:sp>
          <p:sp>
            <p:nvSpPr>
              <p:cNvPr id="284" name="Nanomembrane Research Group (NRG) est. 2007. Now &gt; 50 publications.">
                <a:extLst>
                  <a:ext uri="{FF2B5EF4-FFF2-40B4-BE49-F238E27FC236}">
                    <a16:creationId xmlns:a16="http://schemas.microsoft.com/office/drawing/2014/main" id="{DF7CBBC0-809D-1B45-B494-BF9F0B6C1E4F}"/>
                  </a:ext>
                </a:extLst>
              </p:cNvPr>
              <p:cNvSpPr txBox="1"/>
              <p:nvPr/>
            </p:nvSpPr>
            <p:spPr>
              <a:xfrm>
                <a:off x="1925570" y="4434107"/>
                <a:ext cx="7121601" cy="67819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35719" tIns="35719" rIns="35719" bIns="35719" anchor="ctr">
                <a:spAutoFit/>
              </a:bodyPr>
              <a:lstStyle>
                <a:lvl1pPr algn="l" defTabSz="584200">
                  <a:defRPr sz="2800">
                    <a:solidFill>
                      <a:srgbClr val="000000"/>
                    </a:solidFill>
                    <a:latin typeface="Helvetica Neue"/>
                    <a:ea typeface="Helvetica Neue"/>
                    <a:cs typeface="Helvetica Neue"/>
                    <a:sym typeface="Helvetica Neue"/>
                  </a:defRPr>
                </a:lvl1pPr>
              </a:lstStyle>
              <a:p>
                <a:r>
                  <a:rPr sz="1969" dirty="0"/>
                  <a:t>Nanomembrane Research Group (NRG) est. 2007. Now &gt; 50 publications.</a:t>
                </a:r>
              </a:p>
            </p:txBody>
          </p:sp>
          <p:sp>
            <p:nvSpPr>
              <p:cNvPr id="285" name="*Art is from A. van den Berg and M. Wessling, Nature 445, p. 726">
                <a:extLst>
                  <a:ext uri="{FF2B5EF4-FFF2-40B4-BE49-F238E27FC236}">
                    <a16:creationId xmlns:a16="http://schemas.microsoft.com/office/drawing/2014/main" id="{025CC518-460E-7F46-AED3-A2F8A10BC699}"/>
                  </a:ext>
                </a:extLst>
              </p:cNvPr>
              <p:cNvSpPr txBox="1"/>
              <p:nvPr/>
            </p:nvSpPr>
            <p:spPr>
              <a:xfrm>
                <a:off x="1822530" y="4176394"/>
                <a:ext cx="6086987" cy="2884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35719" tIns="35719" rIns="35719" bIns="35719" anchor="ctr">
                <a:spAutoFit/>
              </a:bodyPr>
              <a:lstStyle>
                <a:lvl1pPr defTabSz="1170432">
                  <a:buClr>
                    <a:srgbClr val="000000"/>
                  </a:buClr>
                  <a:buFont typeface="Verdana"/>
                  <a:tabLst>
                    <a:tab pos="1066800" algn="l"/>
                    <a:tab pos="1168400" algn="l"/>
                  </a:tabLst>
                  <a:defRPr sz="20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Verdana"/>
                    <a:ea typeface="Verdana"/>
                    <a:cs typeface="Verdana"/>
                    <a:sym typeface="Verdana"/>
                  </a:defRPr>
                </a:lvl1pPr>
              </a:lstStyle>
              <a:p>
                <a:r>
                  <a:rPr sz="1406"/>
                  <a:t>*Art is from A. van den Berg and M. Wessling, Nature 445, p. 726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7392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 animBg="1"/>
      <p:bldP spid="2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43" y="-149425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Nanomembranes Devices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31717" y="73515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728C20D4-ED32-2940-8998-0270C51AE256}"/>
              </a:ext>
            </a:extLst>
          </p:cNvPr>
          <p:cNvGrpSpPr/>
          <p:nvPr/>
        </p:nvGrpSpPr>
        <p:grpSpPr>
          <a:xfrm>
            <a:off x="7888312" y="995813"/>
            <a:ext cx="2632706" cy="4937816"/>
            <a:chOff x="7888312" y="995813"/>
            <a:chExt cx="2632706" cy="4937816"/>
          </a:xfrm>
        </p:grpSpPr>
        <p:pic>
          <p:nvPicPr>
            <p:cNvPr id="79" name="droppedImage.png" descr="droppedImage.png">
              <a:extLst>
                <a:ext uri="{FF2B5EF4-FFF2-40B4-BE49-F238E27FC236}">
                  <a16:creationId xmlns:a16="http://schemas.microsoft.com/office/drawing/2014/main" id="{46468A07-EEDF-FA4C-843E-7BDC3947D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030573" y="3592828"/>
              <a:ext cx="2464759" cy="1807892"/>
            </a:xfrm>
            <a:prstGeom prst="rect">
              <a:avLst/>
            </a:prstGeom>
            <a:ln w="76200">
              <a:solidFill>
                <a:srgbClr val="000000"/>
              </a:solidFill>
              <a:miter lim="400000"/>
            </a:ln>
          </p:spPr>
        </p:pic>
        <p:pic>
          <p:nvPicPr>
            <p:cNvPr id="80" name="Image" descr="Image">
              <a:extLst>
                <a:ext uri="{FF2B5EF4-FFF2-40B4-BE49-F238E27FC236}">
                  <a16:creationId xmlns:a16="http://schemas.microsoft.com/office/drawing/2014/main" id="{7BEE6F0A-3745-2D41-A3A3-4B273A30C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15306" y="995813"/>
              <a:ext cx="2495294" cy="1871471"/>
            </a:xfrm>
            <a:prstGeom prst="rect">
              <a:avLst/>
            </a:prstGeom>
            <a:ln w="25400">
              <a:solidFill>
                <a:srgbClr val="000000"/>
              </a:solidFill>
              <a:miter lim="400000"/>
            </a:ln>
          </p:spPr>
        </p:pic>
        <p:sp>
          <p:nvSpPr>
            <p:cNvPr id="83" name="Transwell™ mimetic">
              <a:extLst>
                <a:ext uri="{FF2B5EF4-FFF2-40B4-BE49-F238E27FC236}">
                  <a16:creationId xmlns:a16="http://schemas.microsoft.com/office/drawing/2014/main" id="{200D5ED5-09F4-4E4B-86E7-D03A13BEBB32}"/>
                </a:ext>
              </a:extLst>
            </p:cNvPr>
            <p:cNvSpPr txBox="1"/>
            <p:nvPr/>
          </p:nvSpPr>
          <p:spPr>
            <a:xfrm>
              <a:off x="7888312" y="2846096"/>
              <a:ext cx="2632706" cy="4646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lnSpc>
                  <a:spcPct val="110000"/>
                </a:lnSpc>
                <a:defRPr sz="3400">
                  <a:solidFill>
                    <a:srgbClr val="000000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2391" dirty="0" err="1">
                  <a:solidFill>
                    <a:schemeClr val="tx1"/>
                  </a:solidFill>
                </a:rPr>
                <a:t>Transwell</a:t>
              </a:r>
              <a:r>
                <a:rPr sz="2391" dirty="0">
                  <a:solidFill>
                    <a:schemeClr val="tx1"/>
                  </a:solidFill>
                </a:rPr>
                <a:t>™ mimetic</a:t>
              </a:r>
            </a:p>
          </p:txBody>
        </p:sp>
        <p:sp>
          <p:nvSpPr>
            <p:cNvPr id="84" name="microfluidics">
              <a:extLst>
                <a:ext uri="{FF2B5EF4-FFF2-40B4-BE49-F238E27FC236}">
                  <a16:creationId xmlns:a16="http://schemas.microsoft.com/office/drawing/2014/main" id="{426F0459-416A-3D46-B414-EC21224AEE2B}"/>
                </a:ext>
              </a:extLst>
            </p:cNvPr>
            <p:cNvSpPr txBox="1"/>
            <p:nvPr/>
          </p:nvSpPr>
          <p:spPr>
            <a:xfrm>
              <a:off x="8417689" y="5468952"/>
              <a:ext cx="1690525" cy="4646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lnSpc>
                  <a:spcPct val="110000"/>
                </a:lnSpc>
                <a:defRPr sz="3400">
                  <a:solidFill>
                    <a:srgbClr val="000000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2391" dirty="0">
                  <a:solidFill>
                    <a:schemeClr val="tx1"/>
                  </a:solidFill>
                </a:rPr>
                <a:t>microfluidics</a:t>
              </a:r>
            </a:p>
          </p:txBody>
        </p:sp>
      </p:grpSp>
      <p:sp>
        <p:nvSpPr>
          <p:cNvPr id="88" name="5.4 mm">
            <a:extLst>
              <a:ext uri="{FF2B5EF4-FFF2-40B4-BE49-F238E27FC236}">
                <a16:creationId xmlns:a16="http://schemas.microsoft.com/office/drawing/2014/main" id="{F956C7B3-1928-964A-A1A1-5024492253D7}"/>
              </a:ext>
            </a:extLst>
          </p:cNvPr>
          <p:cNvSpPr txBox="1"/>
          <p:nvPr/>
        </p:nvSpPr>
        <p:spPr>
          <a:xfrm>
            <a:off x="2538982" y="883074"/>
            <a:ext cx="839330" cy="395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l" defTabSz="1170432">
              <a:defRPr sz="2800">
                <a:solidFill>
                  <a:srgbClr val="000000"/>
                </a:solidFill>
                <a:uFill>
                  <a:solidFill>
                    <a:srgbClr val="6696B5"/>
                  </a:solidFill>
                </a:uFill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r>
              <a:rPr sz="1969">
                <a:solidFill>
                  <a:schemeClr val="tx1"/>
                </a:solidFill>
              </a:rPr>
              <a:t>5.4 mm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E9B272-FF8B-3844-8366-2C12B27A5F1A}"/>
              </a:ext>
            </a:extLst>
          </p:cNvPr>
          <p:cNvGrpSpPr/>
          <p:nvPr/>
        </p:nvGrpSpPr>
        <p:grpSpPr>
          <a:xfrm>
            <a:off x="4437655" y="1119725"/>
            <a:ext cx="3271598" cy="5016268"/>
            <a:chOff x="4437655" y="1119725"/>
            <a:chExt cx="3271598" cy="5016268"/>
          </a:xfrm>
        </p:grpSpPr>
        <p:pic>
          <p:nvPicPr>
            <p:cNvPr id="81" name="Image" descr="Image">
              <a:extLst>
                <a:ext uri="{FF2B5EF4-FFF2-40B4-BE49-F238E27FC236}">
                  <a16:creationId xmlns:a16="http://schemas.microsoft.com/office/drawing/2014/main" id="{DBD04DD4-74A1-5E43-8DBC-A349D28D9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437655" y="1119725"/>
              <a:ext cx="3271598" cy="3917609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</p:pic>
        <p:sp>
          <p:nvSpPr>
            <p:cNvPr id="98" name="Transwell™ mimetic">
              <a:extLst>
                <a:ext uri="{FF2B5EF4-FFF2-40B4-BE49-F238E27FC236}">
                  <a16:creationId xmlns:a16="http://schemas.microsoft.com/office/drawing/2014/main" id="{ACF98E05-446F-8147-9451-B0DC859F1408}"/>
                </a:ext>
              </a:extLst>
            </p:cNvPr>
            <p:cNvSpPr txBox="1"/>
            <p:nvPr/>
          </p:nvSpPr>
          <p:spPr>
            <a:xfrm>
              <a:off x="5179143" y="5266590"/>
              <a:ext cx="1877948" cy="8694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lnSpc>
                  <a:spcPct val="110000"/>
                </a:lnSpc>
                <a:defRPr sz="3400">
                  <a:solidFill>
                    <a:srgbClr val="000000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lang="en-US" sz="2391" dirty="0">
                  <a:solidFill>
                    <a:schemeClr val="tx1"/>
                  </a:solidFill>
                </a:rPr>
                <a:t>layer-by-layer </a:t>
              </a:r>
            </a:p>
            <a:p>
              <a:pPr algn="ctr"/>
              <a:r>
                <a:rPr lang="en-US" sz="2391" dirty="0">
                  <a:solidFill>
                    <a:schemeClr val="tx1"/>
                  </a:solidFill>
                </a:rPr>
                <a:t>assembly</a:t>
              </a:r>
              <a:endParaRPr sz="239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D28502-D2EC-3347-A009-F7D6066455CD}"/>
              </a:ext>
            </a:extLst>
          </p:cNvPr>
          <p:cNvGrpSpPr/>
          <p:nvPr/>
        </p:nvGrpSpPr>
        <p:grpSpPr>
          <a:xfrm>
            <a:off x="2016354" y="1269878"/>
            <a:ext cx="2260641" cy="4866115"/>
            <a:chOff x="2016354" y="1269878"/>
            <a:chExt cx="2260641" cy="4866115"/>
          </a:xfrm>
        </p:grpSpPr>
        <p:pic>
          <p:nvPicPr>
            <p:cNvPr id="82" name="3-Slot-e1526737325581-150x145.png" descr="3-Slot-e1526737325581-150x145.png">
              <a:extLst>
                <a:ext uri="{FF2B5EF4-FFF2-40B4-BE49-F238E27FC236}">
                  <a16:creationId xmlns:a16="http://schemas.microsoft.com/office/drawing/2014/main" id="{A3CE3EA9-A702-8240-B6DA-F8E7C17A4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26649" y="1388739"/>
              <a:ext cx="1474218" cy="14250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7" name="Line">
              <a:extLst>
                <a:ext uri="{FF2B5EF4-FFF2-40B4-BE49-F238E27FC236}">
                  <a16:creationId xmlns:a16="http://schemas.microsoft.com/office/drawing/2014/main" id="{22C35363-ED2B-9341-9BE6-6CB7A348BB77}"/>
                </a:ext>
              </a:extLst>
            </p:cNvPr>
            <p:cNvSpPr/>
            <p:nvPr/>
          </p:nvSpPr>
          <p:spPr>
            <a:xfrm>
              <a:off x="2255869" y="1269878"/>
              <a:ext cx="1415796" cy="1"/>
            </a:xfrm>
            <a:prstGeom prst="line">
              <a:avLst/>
            </a:prstGeom>
            <a:ln w="38100">
              <a:solidFill>
                <a:schemeClr val="tx1"/>
              </a:solidFill>
              <a:miter lim="400000"/>
              <a:headEnd type="triangle"/>
              <a:tailEnd type="triangle"/>
            </a:ln>
          </p:spPr>
          <p:txBody>
            <a:bodyPr lIns="45719" tIns="45719" rIns="45719" bIns="45719" anchor="ctr"/>
            <a:lstStyle/>
            <a:p>
              <a:pPr defTabSz="411465">
                <a:defRPr sz="2800">
                  <a:solidFill>
                    <a:srgbClr val="FFFFFF"/>
                  </a:solidFill>
                  <a:effectLst>
                    <a:outerShdw blurRad="25400" dist="42435" dir="2388334" rotWithShape="0">
                      <a:srgbClr val="000000">
                        <a:alpha val="48275"/>
                      </a:srgbClr>
                    </a:outerShdw>
                  </a:effectLst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969"/>
            </a:p>
          </p:txBody>
        </p:sp>
        <p:sp>
          <p:nvSpPr>
            <p:cNvPr id="89" name="Line">
              <a:extLst>
                <a:ext uri="{FF2B5EF4-FFF2-40B4-BE49-F238E27FC236}">
                  <a16:creationId xmlns:a16="http://schemas.microsoft.com/office/drawing/2014/main" id="{5BAF192D-E7CC-5C4A-AD4D-62EA5DBB95A9}"/>
                </a:ext>
              </a:extLst>
            </p:cNvPr>
            <p:cNvSpPr/>
            <p:nvPr/>
          </p:nvSpPr>
          <p:spPr>
            <a:xfrm flipH="1">
              <a:off x="3807065" y="1393403"/>
              <a:ext cx="1" cy="1415796"/>
            </a:xfrm>
            <a:prstGeom prst="line">
              <a:avLst/>
            </a:prstGeom>
            <a:ln w="38100">
              <a:solidFill>
                <a:schemeClr val="tx1"/>
              </a:solidFill>
              <a:miter lim="400000"/>
              <a:headEnd type="triangle"/>
              <a:tailEnd type="triangle"/>
            </a:ln>
          </p:spPr>
          <p:txBody>
            <a:bodyPr lIns="45719" tIns="45719" rIns="45719" bIns="45719" anchor="ctr"/>
            <a:lstStyle/>
            <a:p>
              <a:pPr defTabSz="411465">
                <a:defRPr sz="2800">
                  <a:solidFill>
                    <a:srgbClr val="FFFFFF"/>
                  </a:solidFill>
                  <a:effectLst>
                    <a:outerShdw blurRad="25400" dist="42435" dir="2388334" rotWithShape="0">
                      <a:srgbClr val="000000">
                        <a:alpha val="48275"/>
                      </a:srgbClr>
                    </a:outerShdw>
                  </a:effectLst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endParaRPr sz="1969"/>
            </a:p>
          </p:txBody>
        </p:sp>
        <p:sp>
          <p:nvSpPr>
            <p:cNvPr id="90" name="5.4 mm">
              <a:extLst>
                <a:ext uri="{FF2B5EF4-FFF2-40B4-BE49-F238E27FC236}">
                  <a16:creationId xmlns:a16="http://schemas.microsoft.com/office/drawing/2014/main" id="{4121B52E-B188-C449-A3BD-CA088BD97E0B}"/>
                </a:ext>
              </a:extLst>
            </p:cNvPr>
            <p:cNvSpPr txBox="1"/>
            <p:nvPr/>
          </p:nvSpPr>
          <p:spPr>
            <a:xfrm rot="5400000">
              <a:off x="3566492" y="1895743"/>
              <a:ext cx="839330" cy="39536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defRPr sz="2800">
                  <a:solidFill>
                    <a:srgbClr val="000000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969">
                  <a:solidFill>
                    <a:schemeClr val="tx1"/>
                  </a:solidFill>
                </a:rPr>
                <a:t>5.4 mm</a:t>
              </a:r>
            </a:p>
          </p:txBody>
        </p:sp>
        <p:pic>
          <p:nvPicPr>
            <p:cNvPr id="91" name="Group" descr="Group">
              <a:extLst>
                <a:ext uri="{FF2B5EF4-FFF2-40B4-BE49-F238E27FC236}">
                  <a16:creationId xmlns:a16="http://schemas.microsoft.com/office/drawing/2014/main" id="{AB9635D5-B1CC-3B46-9C17-D07BBD9D2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2001" t="15209" r="2517" b="10479"/>
            <a:stretch>
              <a:fillRect/>
            </a:stretch>
          </p:blipFill>
          <p:spPr>
            <a:xfrm rot="10800000" flipH="1">
              <a:off x="2162169" y="4014974"/>
              <a:ext cx="1936986" cy="911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93" extrusionOk="0">
                  <a:moveTo>
                    <a:pt x="16119" y="0"/>
                  </a:moveTo>
                  <a:lnTo>
                    <a:pt x="16054" y="357"/>
                  </a:lnTo>
                  <a:cubicBezTo>
                    <a:pt x="15992" y="706"/>
                    <a:pt x="15981" y="713"/>
                    <a:pt x="15422" y="674"/>
                  </a:cubicBezTo>
                  <a:cubicBezTo>
                    <a:pt x="14903" y="638"/>
                    <a:pt x="14846" y="601"/>
                    <a:pt x="14788" y="317"/>
                  </a:cubicBezTo>
                  <a:cubicBezTo>
                    <a:pt x="14726" y="16"/>
                    <a:pt x="14696" y="7"/>
                    <a:pt x="13802" y="7"/>
                  </a:cubicBezTo>
                  <a:lnTo>
                    <a:pt x="12881" y="7"/>
                  </a:lnTo>
                  <a:lnTo>
                    <a:pt x="12859" y="383"/>
                  </a:lnTo>
                  <a:cubicBezTo>
                    <a:pt x="12835" y="827"/>
                    <a:pt x="12682" y="952"/>
                    <a:pt x="12156" y="952"/>
                  </a:cubicBezTo>
                  <a:cubicBezTo>
                    <a:pt x="11629" y="952"/>
                    <a:pt x="11477" y="827"/>
                    <a:pt x="11453" y="383"/>
                  </a:cubicBezTo>
                  <a:lnTo>
                    <a:pt x="11431" y="7"/>
                  </a:lnTo>
                  <a:lnTo>
                    <a:pt x="10364" y="7"/>
                  </a:lnTo>
                  <a:cubicBezTo>
                    <a:pt x="9345" y="7"/>
                    <a:pt x="9297" y="19"/>
                    <a:pt x="9297" y="278"/>
                  </a:cubicBezTo>
                  <a:cubicBezTo>
                    <a:pt x="9297" y="676"/>
                    <a:pt x="9082" y="860"/>
                    <a:pt x="8662" y="813"/>
                  </a:cubicBezTo>
                  <a:cubicBezTo>
                    <a:pt x="8329" y="776"/>
                    <a:pt x="8281" y="731"/>
                    <a:pt x="8205" y="390"/>
                  </a:cubicBezTo>
                  <a:lnTo>
                    <a:pt x="8117" y="7"/>
                  </a:lnTo>
                  <a:lnTo>
                    <a:pt x="6820" y="7"/>
                  </a:lnTo>
                  <a:lnTo>
                    <a:pt x="5523" y="7"/>
                  </a:lnTo>
                  <a:lnTo>
                    <a:pt x="5460" y="357"/>
                  </a:lnTo>
                  <a:cubicBezTo>
                    <a:pt x="5406" y="663"/>
                    <a:pt x="5362" y="701"/>
                    <a:pt x="5072" y="701"/>
                  </a:cubicBezTo>
                  <a:cubicBezTo>
                    <a:pt x="4781" y="701"/>
                    <a:pt x="4737" y="663"/>
                    <a:pt x="4683" y="357"/>
                  </a:cubicBezTo>
                  <a:lnTo>
                    <a:pt x="4620" y="7"/>
                  </a:lnTo>
                  <a:lnTo>
                    <a:pt x="3448" y="7"/>
                  </a:lnTo>
                  <a:lnTo>
                    <a:pt x="2275" y="7"/>
                  </a:lnTo>
                  <a:lnTo>
                    <a:pt x="2209" y="364"/>
                  </a:lnTo>
                  <a:cubicBezTo>
                    <a:pt x="2152" y="684"/>
                    <a:pt x="2119" y="712"/>
                    <a:pt x="1839" y="674"/>
                  </a:cubicBezTo>
                  <a:cubicBezTo>
                    <a:pt x="1575" y="638"/>
                    <a:pt x="1527" y="583"/>
                    <a:pt x="1509" y="317"/>
                  </a:cubicBezTo>
                  <a:cubicBezTo>
                    <a:pt x="1489" y="15"/>
                    <a:pt x="1465" y="7"/>
                    <a:pt x="744" y="7"/>
                  </a:cubicBezTo>
                  <a:lnTo>
                    <a:pt x="0" y="7"/>
                  </a:lnTo>
                  <a:lnTo>
                    <a:pt x="0" y="1150"/>
                  </a:lnTo>
                  <a:cubicBezTo>
                    <a:pt x="0" y="1778"/>
                    <a:pt x="-1" y="5178"/>
                    <a:pt x="0" y="8709"/>
                  </a:cubicBezTo>
                  <a:lnTo>
                    <a:pt x="3" y="15131"/>
                  </a:lnTo>
                  <a:lnTo>
                    <a:pt x="283" y="16043"/>
                  </a:lnTo>
                  <a:cubicBezTo>
                    <a:pt x="694" y="17386"/>
                    <a:pt x="764" y="17638"/>
                    <a:pt x="756" y="17741"/>
                  </a:cubicBezTo>
                  <a:cubicBezTo>
                    <a:pt x="752" y="17792"/>
                    <a:pt x="810" y="17980"/>
                    <a:pt x="884" y="18157"/>
                  </a:cubicBezTo>
                  <a:cubicBezTo>
                    <a:pt x="958" y="18335"/>
                    <a:pt x="1073" y="18669"/>
                    <a:pt x="1142" y="18897"/>
                  </a:cubicBezTo>
                  <a:cubicBezTo>
                    <a:pt x="1211" y="19126"/>
                    <a:pt x="1296" y="19406"/>
                    <a:pt x="1332" y="19525"/>
                  </a:cubicBezTo>
                  <a:cubicBezTo>
                    <a:pt x="1617" y="20461"/>
                    <a:pt x="1699" y="20758"/>
                    <a:pt x="1680" y="20813"/>
                  </a:cubicBezTo>
                  <a:cubicBezTo>
                    <a:pt x="1669" y="20849"/>
                    <a:pt x="1731" y="21040"/>
                    <a:pt x="1817" y="21236"/>
                  </a:cubicBezTo>
                  <a:lnTo>
                    <a:pt x="1973" y="21593"/>
                  </a:lnTo>
                  <a:lnTo>
                    <a:pt x="3556" y="21593"/>
                  </a:lnTo>
                  <a:cubicBezTo>
                    <a:pt x="4426" y="21593"/>
                    <a:pt x="5137" y="21544"/>
                    <a:pt x="5140" y="21487"/>
                  </a:cubicBezTo>
                  <a:cubicBezTo>
                    <a:pt x="5156" y="21146"/>
                    <a:pt x="5215" y="20838"/>
                    <a:pt x="5485" y="19631"/>
                  </a:cubicBezTo>
                  <a:cubicBezTo>
                    <a:pt x="5651" y="18893"/>
                    <a:pt x="5787" y="18206"/>
                    <a:pt x="5787" y="18104"/>
                  </a:cubicBezTo>
                  <a:cubicBezTo>
                    <a:pt x="5787" y="18003"/>
                    <a:pt x="5837" y="17763"/>
                    <a:pt x="5899" y="17576"/>
                  </a:cubicBezTo>
                  <a:cubicBezTo>
                    <a:pt x="5961" y="17388"/>
                    <a:pt x="6015" y="17177"/>
                    <a:pt x="6020" y="17100"/>
                  </a:cubicBezTo>
                  <a:cubicBezTo>
                    <a:pt x="6026" y="17023"/>
                    <a:pt x="6176" y="16307"/>
                    <a:pt x="6353" y="15508"/>
                  </a:cubicBezTo>
                  <a:cubicBezTo>
                    <a:pt x="6695" y="13965"/>
                    <a:pt x="6840" y="13268"/>
                    <a:pt x="6839" y="13155"/>
                  </a:cubicBezTo>
                  <a:cubicBezTo>
                    <a:pt x="6838" y="13117"/>
                    <a:pt x="6870" y="13001"/>
                    <a:pt x="6910" y="12898"/>
                  </a:cubicBezTo>
                  <a:cubicBezTo>
                    <a:pt x="6950" y="12795"/>
                    <a:pt x="6988" y="12642"/>
                    <a:pt x="6994" y="12554"/>
                  </a:cubicBezTo>
                  <a:cubicBezTo>
                    <a:pt x="7000" y="12467"/>
                    <a:pt x="7153" y="11741"/>
                    <a:pt x="7337" y="10942"/>
                  </a:cubicBezTo>
                  <a:cubicBezTo>
                    <a:pt x="7531" y="10093"/>
                    <a:pt x="7689" y="9199"/>
                    <a:pt x="7713" y="8795"/>
                  </a:cubicBezTo>
                  <a:cubicBezTo>
                    <a:pt x="7736" y="8414"/>
                    <a:pt x="7784" y="8024"/>
                    <a:pt x="7819" y="7929"/>
                  </a:cubicBezTo>
                  <a:cubicBezTo>
                    <a:pt x="7864" y="7807"/>
                    <a:pt x="8126" y="7757"/>
                    <a:pt x="8712" y="7757"/>
                  </a:cubicBezTo>
                  <a:cubicBezTo>
                    <a:pt x="9369" y="7757"/>
                    <a:pt x="9556" y="7717"/>
                    <a:pt x="9620" y="7552"/>
                  </a:cubicBezTo>
                  <a:cubicBezTo>
                    <a:pt x="9667" y="7433"/>
                    <a:pt x="9810" y="7341"/>
                    <a:pt x="9956" y="7341"/>
                  </a:cubicBezTo>
                  <a:cubicBezTo>
                    <a:pt x="10122" y="7341"/>
                    <a:pt x="10224" y="7417"/>
                    <a:pt x="10249" y="7552"/>
                  </a:cubicBezTo>
                  <a:cubicBezTo>
                    <a:pt x="10303" y="7856"/>
                    <a:pt x="11776" y="7856"/>
                    <a:pt x="11894" y="7552"/>
                  </a:cubicBezTo>
                  <a:cubicBezTo>
                    <a:pt x="12001" y="7279"/>
                    <a:pt x="12598" y="7278"/>
                    <a:pt x="12769" y="7552"/>
                  </a:cubicBezTo>
                  <a:cubicBezTo>
                    <a:pt x="12862" y="7703"/>
                    <a:pt x="13083" y="7757"/>
                    <a:pt x="13615" y="7757"/>
                  </a:cubicBezTo>
                  <a:cubicBezTo>
                    <a:pt x="14235" y="7757"/>
                    <a:pt x="14343" y="7726"/>
                    <a:pt x="14405" y="7513"/>
                  </a:cubicBezTo>
                  <a:cubicBezTo>
                    <a:pt x="14450" y="7361"/>
                    <a:pt x="14572" y="7250"/>
                    <a:pt x="14719" y="7229"/>
                  </a:cubicBezTo>
                  <a:cubicBezTo>
                    <a:pt x="14919" y="7200"/>
                    <a:pt x="14969" y="7244"/>
                    <a:pt x="14999" y="7493"/>
                  </a:cubicBezTo>
                  <a:cubicBezTo>
                    <a:pt x="15020" y="7658"/>
                    <a:pt x="15179" y="8423"/>
                    <a:pt x="15357" y="9191"/>
                  </a:cubicBezTo>
                  <a:cubicBezTo>
                    <a:pt x="15535" y="9959"/>
                    <a:pt x="15687" y="10661"/>
                    <a:pt x="15693" y="10750"/>
                  </a:cubicBezTo>
                  <a:cubicBezTo>
                    <a:pt x="15699" y="10840"/>
                    <a:pt x="15737" y="10998"/>
                    <a:pt x="15777" y="11101"/>
                  </a:cubicBezTo>
                  <a:cubicBezTo>
                    <a:pt x="15817" y="11203"/>
                    <a:pt x="15851" y="11314"/>
                    <a:pt x="15852" y="11352"/>
                  </a:cubicBezTo>
                  <a:cubicBezTo>
                    <a:pt x="15856" y="11565"/>
                    <a:pt x="16554" y="14862"/>
                    <a:pt x="16692" y="15316"/>
                  </a:cubicBezTo>
                  <a:cubicBezTo>
                    <a:pt x="16718" y="15401"/>
                    <a:pt x="16847" y="15817"/>
                    <a:pt x="16981" y="16248"/>
                  </a:cubicBezTo>
                  <a:cubicBezTo>
                    <a:pt x="17115" y="16678"/>
                    <a:pt x="17224" y="17063"/>
                    <a:pt x="17224" y="17100"/>
                  </a:cubicBezTo>
                  <a:cubicBezTo>
                    <a:pt x="17224" y="17137"/>
                    <a:pt x="17326" y="17481"/>
                    <a:pt x="17451" y="17860"/>
                  </a:cubicBezTo>
                  <a:cubicBezTo>
                    <a:pt x="17576" y="18239"/>
                    <a:pt x="17681" y="18605"/>
                    <a:pt x="17681" y="18673"/>
                  </a:cubicBezTo>
                  <a:cubicBezTo>
                    <a:pt x="17681" y="18740"/>
                    <a:pt x="17719" y="18863"/>
                    <a:pt x="17768" y="18950"/>
                  </a:cubicBezTo>
                  <a:cubicBezTo>
                    <a:pt x="17818" y="19037"/>
                    <a:pt x="18012" y="19639"/>
                    <a:pt x="18198" y="20285"/>
                  </a:cubicBezTo>
                  <a:lnTo>
                    <a:pt x="18534" y="21454"/>
                  </a:lnTo>
                  <a:lnTo>
                    <a:pt x="20058" y="21454"/>
                  </a:lnTo>
                  <a:lnTo>
                    <a:pt x="21579" y="21454"/>
                  </a:lnTo>
                  <a:lnTo>
                    <a:pt x="21586" y="14503"/>
                  </a:lnTo>
                  <a:cubicBezTo>
                    <a:pt x="21589" y="10679"/>
                    <a:pt x="21593" y="7258"/>
                    <a:pt x="21595" y="6898"/>
                  </a:cubicBezTo>
                  <a:cubicBezTo>
                    <a:pt x="21599" y="6130"/>
                    <a:pt x="21492" y="5759"/>
                    <a:pt x="21321" y="5953"/>
                  </a:cubicBezTo>
                  <a:cubicBezTo>
                    <a:pt x="21165" y="6132"/>
                    <a:pt x="21125" y="6007"/>
                    <a:pt x="21125" y="5346"/>
                  </a:cubicBezTo>
                  <a:cubicBezTo>
                    <a:pt x="21125" y="4642"/>
                    <a:pt x="20732" y="3330"/>
                    <a:pt x="20522" y="3330"/>
                  </a:cubicBezTo>
                  <a:cubicBezTo>
                    <a:pt x="20281" y="3330"/>
                    <a:pt x="20148" y="2933"/>
                    <a:pt x="20148" y="2201"/>
                  </a:cubicBezTo>
                  <a:cubicBezTo>
                    <a:pt x="20148" y="1469"/>
                    <a:pt x="20090" y="1182"/>
                    <a:pt x="19787" y="463"/>
                  </a:cubicBezTo>
                  <a:cubicBezTo>
                    <a:pt x="19598" y="12"/>
                    <a:pt x="19571" y="-7"/>
                    <a:pt x="19203" y="33"/>
                  </a:cubicBezTo>
                  <a:cubicBezTo>
                    <a:pt x="18924" y="64"/>
                    <a:pt x="18817" y="132"/>
                    <a:pt x="18817" y="271"/>
                  </a:cubicBezTo>
                  <a:cubicBezTo>
                    <a:pt x="18817" y="525"/>
                    <a:pt x="18620" y="681"/>
                    <a:pt x="18297" y="681"/>
                  </a:cubicBezTo>
                  <a:cubicBezTo>
                    <a:pt x="17975" y="681"/>
                    <a:pt x="17778" y="525"/>
                    <a:pt x="17778" y="271"/>
                  </a:cubicBezTo>
                  <a:cubicBezTo>
                    <a:pt x="17778" y="117"/>
                    <a:pt x="17606" y="71"/>
                    <a:pt x="16947" y="40"/>
                  </a:cubicBezTo>
                  <a:lnTo>
                    <a:pt x="16119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92" name="Line">
              <a:extLst>
                <a:ext uri="{FF2B5EF4-FFF2-40B4-BE49-F238E27FC236}">
                  <a16:creationId xmlns:a16="http://schemas.microsoft.com/office/drawing/2014/main" id="{C38D7177-55E3-244A-B8D6-9ED841355961}"/>
                </a:ext>
              </a:extLst>
            </p:cNvPr>
            <p:cNvSpPr/>
            <p:nvPr/>
          </p:nvSpPr>
          <p:spPr>
            <a:xfrm flipH="1" flipV="1">
              <a:off x="3236226" y="2375451"/>
              <a:ext cx="376021" cy="671034"/>
            </a:xfrm>
            <a:prstGeom prst="line">
              <a:avLst/>
            </a:prstGeom>
            <a:ln w="38100">
              <a:solidFill>
                <a:srgbClr val="EE220C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defTabSz="41075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95" name="Line">
              <a:extLst>
                <a:ext uri="{FF2B5EF4-FFF2-40B4-BE49-F238E27FC236}">
                  <a16:creationId xmlns:a16="http://schemas.microsoft.com/office/drawing/2014/main" id="{EE033FC0-02AB-6642-B2E5-14B642BA658E}"/>
                </a:ext>
              </a:extLst>
            </p:cNvPr>
            <p:cNvSpPr/>
            <p:nvPr/>
          </p:nvSpPr>
          <p:spPr>
            <a:xfrm flipV="1">
              <a:off x="2377113" y="2607502"/>
              <a:ext cx="233149" cy="451677"/>
            </a:xfrm>
            <a:prstGeom prst="line">
              <a:avLst/>
            </a:prstGeom>
            <a:ln w="38100">
              <a:solidFill>
                <a:srgbClr val="EE220C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 defTabSz="410751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/>
            </a:p>
          </p:txBody>
        </p:sp>
        <p:sp>
          <p:nvSpPr>
            <p:cNvPr id="96" name="trench">
              <a:extLst>
                <a:ext uri="{FF2B5EF4-FFF2-40B4-BE49-F238E27FC236}">
                  <a16:creationId xmlns:a16="http://schemas.microsoft.com/office/drawing/2014/main" id="{97C71F50-55E7-AE43-86E1-2D8E23188AB1}"/>
                </a:ext>
              </a:extLst>
            </p:cNvPr>
            <p:cNvSpPr txBox="1"/>
            <p:nvPr/>
          </p:nvSpPr>
          <p:spPr>
            <a:xfrm>
              <a:off x="2358827" y="4128254"/>
              <a:ext cx="1678532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defTabSz="584200">
                <a:defRPr b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1266" dirty="0">
                  <a:solidFill>
                    <a:schemeClr val="tx1"/>
                  </a:solidFill>
                </a:rPr>
                <a:t>trench </a:t>
              </a:r>
            </a:p>
          </p:txBody>
        </p:sp>
        <p:sp>
          <p:nvSpPr>
            <p:cNvPr id="97" name="flat side">
              <a:extLst>
                <a:ext uri="{FF2B5EF4-FFF2-40B4-BE49-F238E27FC236}">
                  <a16:creationId xmlns:a16="http://schemas.microsoft.com/office/drawing/2014/main" id="{D5AA7039-C815-384A-AE8F-C928C7027E72}"/>
                </a:ext>
              </a:extLst>
            </p:cNvPr>
            <p:cNvSpPr txBox="1"/>
            <p:nvPr/>
          </p:nvSpPr>
          <p:spPr>
            <a:xfrm>
              <a:off x="2291426" y="5005758"/>
              <a:ext cx="1678532" cy="26693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35719" tIns="35719" rIns="35719" bIns="35719" anchor="ctr">
              <a:spAutoFit/>
            </a:bodyPr>
            <a:lstStyle>
              <a:lvl1pPr defTabSz="584200">
                <a:defRPr b="1">
                  <a:solidFill>
                    <a:srgbClr val="0000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sz="1266" dirty="0">
                  <a:solidFill>
                    <a:schemeClr val="tx1"/>
                  </a:solidFill>
                </a:rPr>
                <a:t>flat side</a:t>
              </a:r>
            </a:p>
          </p:txBody>
        </p:sp>
        <p:sp>
          <p:nvSpPr>
            <p:cNvPr id="99" name="microfluidics">
              <a:extLst>
                <a:ext uri="{FF2B5EF4-FFF2-40B4-BE49-F238E27FC236}">
                  <a16:creationId xmlns:a16="http://schemas.microsoft.com/office/drawing/2014/main" id="{D188DD49-C681-DC4E-B908-859C8E7EB82E}"/>
                </a:ext>
              </a:extLst>
            </p:cNvPr>
            <p:cNvSpPr txBox="1"/>
            <p:nvPr/>
          </p:nvSpPr>
          <p:spPr>
            <a:xfrm>
              <a:off x="2153920" y="5266590"/>
              <a:ext cx="2076849" cy="86940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lnSpc>
                  <a:spcPct val="110000"/>
                </a:lnSpc>
                <a:defRPr sz="3400">
                  <a:solidFill>
                    <a:srgbClr val="000000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lang="en-US" sz="2391" dirty="0">
                  <a:solidFill>
                    <a:schemeClr val="tx1"/>
                  </a:solidFill>
                </a:rPr>
                <a:t>nanomembrane </a:t>
              </a:r>
            </a:p>
            <a:p>
              <a:pPr algn="ctr"/>
              <a:r>
                <a:rPr lang="en-US" sz="2391" dirty="0">
                  <a:solidFill>
                    <a:schemeClr val="tx1"/>
                  </a:solidFill>
                </a:rPr>
                <a:t>‘chips’</a:t>
              </a:r>
              <a:endParaRPr sz="2391" dirty="0">
                <a:solidFill>
                  <a:schemeClr val="tx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2C325ED-001D-574C-8BBF-9CF1CDAC328A}"/>
                </a:ext>
              </a:extLst>
            </p:cNvPr>
            <p:cNvSpPr txBox="1"/>
            <p:nvPr/>
          </p:nvSpPr>
          <p:spPr>
            <a:xfrm>
              <a:off x="2016354" y="3095337"/>
              <a:ext cx="716863" cy="48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7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Silicon </a:t>
              </a:r>
            </a:p>
            <a:p>
              <a:pPr algn="ctr"/>
              <a:r>
                <a:rPr lang="en-US" sz="127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frame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AA9B3E85-7D0A-5041-94BB-EAA147D4B128}"/>
                </a:ext>
              </a:extLst>
            </p:cNvPr>
            <p:cNvSpPr txBox="1"/>
            <p:nvPr/>
          </p:nvSpPr>
          <p:spPr>
            <a:xfrm>
              <a:off x="2960609" y="2997617"/>
              <a:ext cx="1316386" cy="6786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7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700 um x 3 mm</a:t>
              </a:r>
            </a:p>
            <a:p>
              <a:pPr algn="ctr"/>
              <a:r>
                <a:rPr lang="en-US" sz="127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membrane </a:t>
              </a:r>
            </a:p>
            <a:p>
              <a:pPr algn="ctr"/>
              <a:r>
                <a:rPr lang="en-US" sz="127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‘windows’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208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43" y="-149425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Situ Diagnostics?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31717" y="73515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4C1076D5-69E3-674A-8042-6DCB96DAC9EC}"/>
              </a:ext>
            </a:extLst>
          </p:cNvPr>
          <p:cNvGrpSpPr/>
          <p:nvPr/>
        </p:nvGrpSpPr>
        <p:grpSpPr>
          <a:xfrm>
            <a:off x="2159350" y="1389995"/>
            <a:ext cx="7974991" cy="1939656"/>
            <a:chOff x="2159350" y="1389995"/>
            <a:chExt cx="7974991" cy="1939656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33A0965F-AB2D-2A40-9979-5FF80CB1C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0104" y="1483996"/>
              <a:ext cx="7864237" cy="1845655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</p:pic>
        <p:sp>
          <p:nvSpPr>
            <p:cNvPr id="6" name="Capture">
              <a:extLst>
                <a:ext uri="{FF2B5EF4-FFF2-40B4-BE49-F238E27FC236}">
                  <a16:creationId xmlns:a16="http://schemas.microsoft.com/office/drawing/2014/main" id="{A0178D93-7A3E-F74D-BD01-AAD5F7A27CB7}"/>
                </a:ext>
              </a:extLst>
            </p:cNvPr>
            <p:cNvSpPr txBox="1"/>
            <p:nvPr/>
          </p:nvSpPr>
          <p:spPr>
            <a:xfrm>
              <a:off x="2159350" y="1389995"/>
              <a:ext cx="879406" cy="395363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577198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defRPr sz="2800">
                  <a:solidFill>
                    <a:srgbClr val="6696B5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969"/>
                <a:t>Capture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A46C15-1239-DC4A-B8D1-25BCBC38EEC5}"/>
              </a:ext>
            </a:extLst>
          </p:cNvPr>
          <p:cNvGrpSpPr/>
          <p:nvPr/>
        </p:nvGrpSpPr>
        <p:grpSpPr>
          <a:xfrm>
            <a:off x="2043603" y="3589950"/>
            <a:ext cx="4109212" cy="1686522"/>
            <a:chOff x="2043603" y="3589950"/>
            <a:chExt cx="4109212" cy="1686522"/>
          </a:xfrm>
        </p:grpSpPr>
        <p:pic>
          <p:nvPicPr>
            <p:cNvPr id="7" name="Image" descr="Image">
              <a:extLst>
                <a:ext uri="{FF2B5EF4-FFF2-40B4-BE49-F238E27FC236}">
                  <a16:creationId xmlns:a16="http://schemas.microsoft.com/office/drawing/2014/main" id="{76DDB11D-F271-F14F-AF88-50C88B375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8913" y="3690879"/>
              <a:ext cx="3993902" cy="1585593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</p:pic>
        <p:sp>
          <p:nvSpPr>
            <p:cNvPr id="8" name="Clean">
              <a:extLst>
                <a:ext uri="{FF2B5EF4-FFF2-40B4-BE49-F238E27FC236}">
                  <a16:creationId xmlns:a16="http://schemas.microsoft.com/office/drawing/2014/main" id="{44AC843B-7420-DC4B-857B-8C492A8B8DEC}"/>
                </a:ext>
              </a:extLst>
            </p:cNvPr>
            <p:cNvSpPr txBox="1"/>
            <p:nvPr/>
          </p:nvSpPr>
          <p:spPr>
            <a:xfrm>
              <a:off x="2043603" y="3589950"/>
              <a:ext cx="654985" cy="395363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577198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defRPr sz="2800">
                  <a:solidFill>
                    <a:srgbClr val="6696B5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969"/>
                <a:t>Clean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63A76F-FDFC-2740-9117-BE134FD2899D}"/>
              </a:ext>
            </a:extLst>
          </p:cNvPr>
          <p:cNvGrpSpPr/>
          <p:nvPr/>
        </p:nvGrpSpPr>
        <p:grpSpPr>
          <a:xfrm>
            <a:off x="6309700" y="3596006"/>
            <a:ext cx="3838697" cy="1678249"/>
            <a:chOff x="6309700" y="3596006"/>
            <a:chExt cx="3838697" cy="1678249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15F986DB-7C8C-BF4A-BDAF-8495A997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0444" y="3705208"/>
              <a:ext cx="3617953" cy="1569047"/>
            </a:xfrm>
            <a:prstGeom prst="rect">
              <a:avLst/>
            </a:prstGeom>
            <a:solidFill>
              <a:schemeClr val="tx1"/>
            </a:solidFill>
            <a:ln w="12700">
              <a:miter lim="400000"/>
            </a:ln>
          </p:spPr>
        </p:pic>
        <p:sp>
          <p:nvSpPr>
            <p:cNvPr id="11" name="Detect">
              <a:extLst>
                <a:ext uri="{FF2B5EF4-FFF2-40B4-BE49-F238E27FC236}">
                  <a16:creationId xmlns:a16="http://schemas.microsoft.com/office/drawing/2014/main" id="{158D7302-A98B-3C4E-8C6F-ADBA0F81DC6D}"/>
                </a:ext>
              </a:extLst>
            </p:cNvPr>
            <p:cNvSpPr txBox="1"/>
            <p:nvPr/>
          </p:nvSpPr>
          <p:spPr>
            <a:xfrm>
              <a:off x="6309700" y="3596006"/>
              <a:ext cx="738342" cy="395363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rgbClr val="577198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9" tIns="45719" rIns="45719" bIns="45719" anchor="ctr">
              <a:spAutoFit/>
            </a:bodyPr>
            <a:lstStyle>
              <a:lvl1pPr algn="l" defTabSz="1170432">
                <a:defRPr sz="2800">
                  <a:solidFill>
                    <a:srgbClr val="6696B5"/>
                  </a:solidFill>
                  <a:uFill>
                    <a:solidFill>
                      <a:srgbClr val="6696B5"/>
                    </a:solidFill>
                  </a:uFill>
                  <a:latin typeface="Helvetica Neue Bold Condensed"/>
                  <a:ea typeface="Helvetica Neue Bold Condensed"/>
                  <a:cs typeface="Helvetica Neue Bold Condensed"/>
                  <a:sym typeface="Helvetica Neue Bold Condensed"/>
                </a:defRPr>
              </a:lvl1pPr>
            </a:lstStyle>
            <a:p>
              <a:r>
                <a:rPr sz="1969"/>
                <a:t>Detect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265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43" y="-149425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ALine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 Microfluidic Devices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31717" y="735152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F4297B5-C220-E347-84B4-AC9960EBC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743" y="1611014"/>
            <a:ext cx="3503752" cy="3635970"/>
          </a:xfrm>
          <a:prstGeom prst="rect">
            <a:avLst/>
          </a:prstGeom>
        </p:spPr>
      </p:pic>
      <p:pic>
        <p:nvPicPr>
          <p:cNvPr id="24" name="Picture 23" descr="A picture containing sitting, small, cat, person&#10;&#10;Description automatically generated">
            <a:extLst>
              <a:ext uri="{FF2B5EF4-FFF2-40B4-BE49-F238E27FC236}">
                <a16:creationId xmlns:a16="http://schemas.microsoft.com/office/drawing/2014/main" id="{EEFA8436-1048-B343-8519-D7C1750B0C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4" t="56715" r="39524" b="20158"/>
          <a:stretch/>
        </p:blipFill>
        <p:spPr>
          <a:xfrm>
            <a:off x="6361441" y="2171150"/>
            <a:ext cx="3936816" cy="251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39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61BD-AF8A-544E-9748-649C8DA5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43" y="26973"/>
            <a:ext cx="8404514" cy="99417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itchFamily="2" charset="2"/>
              </a:rPr>
              <a:t>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SIM-DX Design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85E5B9-452D-2942-983A-4EE22D248407}"/>
              </a:ext>
            </a:extLst>
          </p:cNvPr>
          <p:cNvCxnSpPr/>
          <p:nvPr/>
        </p:nvCxnSpPr>
        <p:spPr>
          <a:xfrm>
            <a:off x="609600" y="818175"/>
            <a:ext cx="10972800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466C24A0-4563-854D-AD3A-C16EC524A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940315"/>
            <a:ext cx="11709400" cy="3797300"/>
          </a:xfrm>
          <a:prstGeom prst="rect">
            <a:avLst/>
          </a:prstGeom>
        </p:spPr>
      </p:pic>
      <p:pic>
        <p:nvPicPr>
          <p:cNvPr id="63" name="Picture 62" descr="A picture containing sitting, small, cat, person&#10;&#10;Description automatically generated">
            <a:extLst>
              <a:ext uri="{FF2B5EF4-FFF2-40B4-BE49-F238E27FC236}">
                <a16:creationId xmlns:a16="http://schemas.microsoft.com/office/drawing/2014/main" id="{5B2C1C34-293B-B84B-AB26-2028B34715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34" t="56715" r="39524" b="20158"/>
          <a:stretch/>
        </p:blipFill>
        <p:spPr>
          <a:xfrm>
            <a:off x="1408574" y="3802219"/>
            <a:ext cx="3501628" cy="2237606"/>
          </a:xfrm>
          <a:prstGeom prst="rect">
            <a:avLst/>
          </a:prstGeom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047A06E-52D2-864D-87C5-E5B1CA9A81CF}"/>
              </a:ext>
            </a:extLst>
          </p:cNvPr>
          <p:cNvCxnSpPr/>
          <p:nvPr/>
        </p:nvCxnSpPr>
        <p:spPr>
          <a:xfrm>
            <a:off x="989556" y="3018773"/>
            <a:ext cx="1002082" cy="14780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02C7C48-B116-9044-8E26-3C8E7CBAB4D4}"/>
              </a:ext>
            </a:extLst>
          </p:cNvPr>
          <p:cNvCxnSpPr>
            <a:cxnSpLocks/>
          </p:cNvCxnSpPr>
          <p:nvPr/>
        </p:nvCxnSpPr>
        <p:spPr>
          <a:xfrm flipH="1">
            <a:off x="2410656" y="3206663"/>
            <a:ext cx="329238" cy="14607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904E968-A7C9-0942-A631-CE76B5C7A767}"/>
              </a:ext>
            </a:extLst>
          </p:cNvPr>
          <p:cNvCxnSpPr>
            <a:cxnSpLocks/>
          </p:cNvCxnSpPr>
          <p:nvPr/>
        </p:nvCxnSpPr>
        <p:spPr>
          <a:xfrm flipH="1">
            <a:off x="3158912" y="2680113"/>
            <a:ext cx="2753373" cy="1938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1D6EF2B-A91D-3B49-8C37-BDCE3756F5FA}"/>
              </a:ext>
            </a:extLst>
          </p:cNvPr>
          <p:cNvCxnSpPr>
            <a:cxnSpLocks/>
          </p:cNvCxnSpPr>
          <p:nvPr/>
        </p:nvCxnSpPr>
        <p:spPr>
          <a:xfrm flipH="1">
            <a:off x="3741976" y="2416838"/>
            <a:ext cx="4963614" cy="2080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3ADD4B07-6B60-EA47-A6BA-06FE258069D0}"/>
              </a:ext>
            </a:extLst>
          </p:cNvPr>
          <p:cNvCxnSpPr>
            <a:cxnSpLocks/>
          </p:cNvCxnSpPr>
          <p:nvPr/>
        </p:nvCxnSpPr>
        <p:spPr>
          <a:xfrm flipH="1">
            <a:off x="4146115" y="4348717"/>
            <a:ext cx="3181611" cy="388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C0F1AF8A-4705-2C41-9046-37562A643422}"/>
              </a:ext>
            </a:extLst>
          </p:cNvPr>
          <p:cNvCxnSpPr>
            <a:cxnSpLocks/>
          </p:cNvCxnSpPr>
          <p:nvPr/>
        </p:nvCxnSpPr>
        <p:spPr>
          <a:xfrm>
            <a:off x="9046029" y="940315"/>
            <a:ext cx="489857" cy="605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Box 141">
            <a:extLst>
              <a:ext uri="{FF2B5EF4-FFF2-40B4-BE49-F238E27FC236}">
                <a16:creationId xmlns:a16="http://schemas.microsoft.com/office/drawing/2014/main" id="{040AB9FB-8EFD-7C46-ADAE-E135E48E5D01}"/>
              </a:ext>
            </a:extLst>
          </p:cNvPr>
          <p:cNvSpPr txBox="1"/>
          <p:nvPr/>
        </p:nvSpPr>
        <p:spPr>
          <a:xfrm>
            <a:off x="9535886" y="1014156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5|18|2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5|5.9|19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9.5|8.2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28.9|35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25887</TotalTime>
  <Words>726</Words>
  <Application>Microsoft Macintosh PowerPoint</Application>
  <PresentationFormat>Widescreen</PresentationFormat>
  <Paragraphs>188</Paragraphs>
  <Slides>24</Slides>
  <Notes>24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Helvetica Neue</vt:lpstr>
      <vt:lpstr>Helvetica Neue Bold Condensed</vt:lpstr>
      <vt:lpstr>Helvetica Neue Light</vt:lpstr>
      <vt:lpstr>Helvetica Neue Medium</vt:lpstr>
      <vt:lpstr>Times New Roman</vt:lpstr>
      <vt:lpstr>Verdana</vt:lpstr>
      <vt:lpstr>Office Theme</vt:lpstr>
      <vt:lpstr>Rapid detection of intact SARS-CoV-2 viral particles using silicon nanomembranes</vt:lpstr>
      <vt:lpstr>Current Testing Capabilities</vt:lpstr>
      <vt:lpstr>Need for Rapid Testing</vt:lpstr>
      <vt:lpstr>Current POC Testing Capabilities</vt:lpstr>
      <vt:lpstr>Silicon Nanomembranes</vt:lpstr>
      <vt:lpstr>Nanomembranes Devices</vt:lpstr>
      <vt:lpstr>In Situ Diagnostics?</vt:lpstr>
      <vt:lpstr>ALine Microfluidic Devices</vt:lpstr>
      <vt:lpstr>SIM-DX Design</vt:lpstr>
      <vt:lpstr>PowerPoint Presentation</vt:lpstr>
      <vt:lpstr>PowerPoint Presentation</vt:lpstr>
      <vt:lpstr>Surface Modification using KODE™</vt:lpstr>
      <vt:lpstr>PowerPoint Presentation</vt:lpstr>
      <vt:lpstr>PowerPoint Presentation</vt:lpstr>
      <vt:lpstr>PowerPoint Presentation</vt:lpstr>
      <vt:lpstr>Sensor Function Controls</vt:lpstr>
      <vt:lpstr>Imaging Beads</vt:lpstr>
      <vt:lpstr>Sensor Test with Antibody Controls</vt:lpstr>
      <vt:lpstr>Imaging Vaccinia</vt:lpstr>
      <vt:lpstr>SIM-DX Performance</vt:lpstr>
      <vt:lpstr>Particle Counting Experiments</vt:lpstr>
      <vt:lpstr>Simulating Particle Counting</vt:lpstr>
      <vt:lpstr>Particle Counting Analysis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Ultrathin Membranes as Point of Care Potassium Selective Electrodes</dc:title>
  <dc:creator>Klaczko, Michael</dc:creator>
  <cp:lastModifiedBy>Klaczko, Michael</cp:lastModifiedBy>
  <cp:revision>284</cp:revision>
  <dcterms:created xsi:type="dcterms:W3CDTF">2019-02-21T14:42:03Z</dcterms:created>
  <dcterms:modified xsi:type="dcterms:W3CDTF">2021-03-03T17:21:54Z</dcterms:modified>
</cp:coreProperties>
</file>