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5" r:id="rId2"/>
    <p:sldId id="267" r:id="rId3"/>
    <p:sldId id="266" r:id="rId4"/>
    <p:sldId id="268" r:id="rId5"/>
    <p:sldId id="291" r:id="rId6"/>
    <p:sldId id="271" r:id="rId7"/>
    <p:sldId id="274" r:id="rId8"/>
    <p:sldId id="277" r:id="rId9"/>
    <p:sldId id="285" r:id="rId10"/>
    <p:sldId id="329" r:id="rId11"/>
    <p:sldId id="273" r:id="rId12"/>
    <p:sldId id="258" r:id="rId13"/>
    <p:sldId id="260" r:id="rId14"/>
    <p:sldId id="259" r:id="rId15"/>
    <p:sldId id="261" r:id="rId16"/>
    <p:sldId id="276" r:id="rId17"/>
    <p:sldId id="264" r:id="rId18"/>
    <p:sldId id="263" r:id="rId19"/>
    <p:sldId id="265" r:id="rId20"/>
    <p:sldId id="278" r:id="rId21"/>
    <p:sldId id="279" r:id="rId22"/>
    <p:sldId id="280" r:id="rId23"/>
    <p:sldId id="281" r:id="rId24"/>
    <p:sldId id="282" r:id="rId25"/>
    <p:sldId id="283" r:id="rId26"/>
    <p:sldId id="332" r:id="rId27"/>
    <p:sldId id="293" r:id="rId28"/>
    <p:sldId id="294" r:id="rId29"/>
    <p:sldId id="296" r:id="rId30"/>
    <p:sldId id="330" r:id="rId31"/>
    <p:sldId id="284" r:id="rId32"/>
    <p:sldId id="331" r:id="rId33"/>
    <p:sldId id="298" r:id="rId34"/>
    <p:sldId id="328" r:id="rId35"/>
    <p:sldId id="272" r:id="rId36"/>
    <p:sldId id="25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4652"/>
  </p:normalViewPr>
  <p:slideViewPr>
    <p:cSldViewPr snapToGrid="0" snapToObjects="1">
      <p:cViewPr varScale="1">
        <p:scale>
          <a:sx n="209" d="100"/>
          <a:sy n="209" d="100"/>
        </p:scale>
        <p:origin x="216"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md3826/Desktop/Sartorius/Data/POPO%20and%20SYPR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88020874280549"/>
          <c:y val="2.4526643471891596E-2"/>
          <c:w val="0.78026561426529573"/>
          <c:h val="0.82995539801710838"/>
        </c:manualLayout>
      </c:layout>
      <c:scatterChart>
        <c:scatterStyle val="smoothMarker"/>
        <c:varyColors val="0"/>
        <c:ser>
          <c:idx val="0"/>
          <c:order val="0"/>
          <c:spPr>
            <a:ln w="38100" cap="rnd">
              <a:solidFill>
                <a:schemeClr val="tx1"/>
              </a:solidFill>
              <a:round/>
            </a:ln>
            <a:effectLst/>
          </c:spPr>
          <c:marker>
            <c:symbol val="circle"/>
            <c:size val="5"/>
            <c:spPr>
              <a:solidFill>
                <a:schemeClr val="accent1"/>
              </a:solidFill>
              <a:ln w="9525">
                <a:solidFill>
                  <a:schemeClr val="accent1"/>
                </a:solidFill>
              </a:ln>
              <a:effectLst/>
            </c:spPr>
          </c:marker>
          <c:xVal>
            <c:numRef>
              <c:f>'SYPRO 2-6-20'!$J$62:$J$71</c:f>
              <c:numCache>
                <c:formatCode>0.00E+00</c:formatCode>
                <c:ptCount val="10"/>
                <c:pt idx="0">
                  <c:v>65000000</c:v>
                </c:pt>
                <c:pt idx="1">
                  <c:v>130000000</c:v>
                </c:pt>
                <c:pt idx="2">
                  <c:v>325000000</c:v>
                </c:pt>
                <c:pt idx="3">
                  <c:v>650000000</c:v>
                </c:pt>
                <c:pt idx="4">
                  <c:v>1300000000</c:v>
                </c:pt>
                <c:pt idx="5">
                  <c:v>1625000000</c:v>
                </c:pt>
                <c:pt idx="6">
                  <c:v>3250000000</c:v>
                </c:pt>
                <c:pt idx="7">
                  <c:v>6500000000</c:v>
                </c:pt>
                <c:pt idx="8">
                  <c:v>10000000000</c:v>
                </c:pt>
              </c:numCache>
            </c:numRef>
          </c:xVal>
          <c:yVal>
            <c:numRef>
              <c:f>'SYPRO 2-6-20'!$K$62:$K$71</c:f>
              <c:numCache>
                <c:formatCode>0.00E+00</c:formatCode>
                <c:ptCount val="10"/>
                <c:pt idx="0">
                  <c:v>980000</c:v>
                </c:pt>
                <c:pt idx="1">
                  <c:v>2200000</c:v>
                </c:pt>
                <c:pt idx="2">
                  <c:v>4800000</c:v>
                </c:pt>
                <c:pt idx="3">
                  <c:v>8200000</c:v>
                </c:pt>
                <c:pt idx="4">
                  <c:v>14000000</c:v>
                </c:pt>
                <c:pt idx="5">
                  <c:v>16000000</c:v>
                </c:pt>
                <c:pt idx="6">
                  <c:v>20000000</c:v>
                </c:pt>
                <c:pt idx="7">
                  <c:v>8500000</c:v>
                </c:pt>
                <c:pt idx="8">
                  <c:v>7600000</c:v>
                </c:pt>
              </c:numCache>
            </c:numRef>
          </c:yVal>
          <c:smooth val="1"/>
          <c:extLst>
            <c:ext xmlns:c16="http://schemas.microsoft.com/office/drawing/2014/chart" uri="{C3380CC4-5D6E-409C-BE32-E72D297353CC}">
              <c16:uniqueId val="{00000000-F9AA-0248-9561-D8728E497B8F}"/>
            </c:ext>
          </c:extLst>
        </c:ser>
        <c:dLbls>
          <c:showLegendKey val="0"/>
          <c:showVal val="0"/>
          <c:showCatName val="0"/>
          <c:showSerName val="0"/>
          <c:showPercent val="0"/>
          <c:showBubbleSize val="0"/>
        </c:dLbls>
        <c:axId val="675375776"/>
        <c:axId val="676199072"/>
      </c:scatterChart>
      <c:valAx>
        <c:axId val="675375776"/>
        <c:scaling>
          <c:orientation val="minMax"/>
          <c:max val="100000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dirty="0">
                    <a:solidFill>
                      <a:schemeClr val="tx1"/>
                    </a:solidFill>
                  </a:rPr>
                  <a:t>NTA</a:t>
                </a:r>
                <a:r>
                  <a:rPr lang="en-US" sz="2000" b="1" baseline="0" dirty="0">
                    <a:solidFill>
                      <a:schemeClr val="tx1"/>
                    </a:solidFill>
                  </a:rPr>
                  <a:t> Count/mL</a:t>
                </a:r>
                <a:endParaRPr lang="en-US" sz="2000" b="1" dirty="0">
                  <a:solidFill>
                    <a:schemeClr val="tx1"/>
                  </a:solidFill>
                </a:endParaRPr>
              </a:p>
            </c:rich>
          </c:tx>
          <c:layout>
            <c:manualLayout>
              <c:xMode val="edge"/>
              <c:yMode val="edge"/>
              <c:x val="0.4865216597306003"/>
              <c:y val="0.932865383106181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76199072"/>
        <c:crosses val="autoZero"/>
        <c:crossBetween val="midCat"/>
      </c:valAx>
      <c:valAx>
        <c:axId val="676199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dirty="0">
                    <a:solidFill>
                      <a:schemeClr val="tx1"/>
                    </a:solidFill>
                  </a:rPr>
                  <a:t>VC Count/mL</a:t>
                </a:r>
              </a:p>
            </c:rich>
          </c:tx>
          <c:layout>
            <c:manualLayout>
              <c:xMode val="edge"/>
              <c:yMode val="edge"/>
              <c:x val="1.4536505991485231E-2"/>
              <c:y val="0.3452559709106129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75375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07207962819509"/>
          <c:y val="3.6219746054605831E-2"/>
          <c:w val="0.75805987567986299"/>
          <c:h val="0.80977708997032671"/>
        </c:manualLayout>
      </c:layout>
      <c:scatterChart>
        <c:scatterStyle val="smoothMarker"/>
        <c:varyColors val="0"/>
        <c:ser>
          <c:idx val="0"/>
          <c:order val="0"/>
          <c:spPr>
            <a:ln w="38100" cap="rnd">
              <a:solidFill>
                <a:schemeClr val="tx1"/>
              </a:solidFill>
              <a:round/>
            </a:ln>
            <a:effectLst/>
          </c:spPr>
          <c:marker>
            <c:symbol val="circle"/>
            <c:size val="5"/>
            <c:spPr>
              <a:solidFill>
                <a:schemeClr val="accent1"/>
              </a:solidFill>
              <a:ln w="9525">
                <a:solidFill>
                  <a:schemeClr val="accent1"/>
                </a:solidFill>
              </a:ln>
              <a:effectLst/>
            </c:spPr>
          </c:marker>
          <c:xVal>
            <c:numRef>
              <c:f>'FM '!$B$10:$B$16</c:f>
              <c:numCache>
                <c:formatCode>General</c:formatCode>
                <c:ptCount val="7"/>
                <c:pt idx="3" formatCode="0.00E+00">
                  <c:v>130000000</c:v>
                </c:pt>
                <c:pt idx="4" formatCode="0.00E+00">
                  <c:v>520000000</c:v>
                </c:pt>
                <c:pt idx="5" formatCode="0.00E+00">
                  <c:v>1300000000</c:v>
                </c:pt>
                <c:pt idx="6" formatCode="0.00E+00">
                  <c:v>2600000000</c:v>
                </c:pt>
              </c:numCache>
            </c:numRef>
          </c:xVal>
          <c:yVal>
            <c:numRef>
              <c:f>'FM '!$E$10:$E$16</c:f>
              <c:numCache>
                <c:formatCode>General</c:formatCode>
                <c:ptCount val="7"/>
                <c:pt idx="3" formatCode="0.00E+00">
                  <c:v>690000</c:v>
                </c:pt>
                <c:pt idx="4" formatCode="0.00E+00">
                  <c:v>3900000</c:v>
                </c:pt>
                <c:pt idx="5" formatCode="0.00E+00">
                  <c:v>13000000</c:v>
                </c:pt>
                <c:pt idx="6" formatCode="0.00E+00">
                  <c:v>13000000</c:v>
                </c:pt>
              </c:numCache>
            </c:numRef>
          </c:yVal>
          <c:smooth val="1"/>
          <c:extLst>
            <c:ext xmlns:c16="http://schemas.microsoft.com/office/drawing/2014/chart" uri="{C3380CC4-5D6E-409C-BE32-E72D297353CC}">
              <c16:uniqueId val="{00000000-E25D-4E40-83D0-6FB76E0EF9CE}"/>
            </c:ext>
          </c:extLst>
        </c:ser>
        <c:dLbls>
          <c:showLegendKey val="0"/>
          <c:showVal val="0"/>
          <c:showCatName val="0"/>
          <c:showSerName val="0"/>
          <c:showPercent val="0"/>
          <c:showBubbleSize val="0"/>
        </c:dLbls>
        <c:axId val="1452884399"/>
        <c:axId val="1405691279"/>
      </c:scatterChart>
      <c:valAx>
        <c:axId val="145288439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i="0" baseline="0" dirty="0">
                    <a:solidFill>
                      <a:schemeClr val="tx1"/>
                    </a:solidFill>
                    <a:effectLst/>
                  </a:rPr>
                  <a:t>NTA Count/mL</a:t>
                </a:r>
                <a:endParaRPr lang="en-US" dirty="0">
                  <a:solidFill>
                    <a:schemeClr val="tx1"/>
                  </a:solidFill>
                  <a:effectLst/>
                </a:endParaRPr>
              </a:p>
            </c:rich>
          </c:tx>
          <c:layout>
            <c:manualLayout>
              <c:xMode val="edge"/>
              <c:yMode val="edge"/>
              <c:x val="0.48529464714023274"/>
              <c:y val="0.9328146229457479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405691279"/>
        <c:crosses val="autoZero"/>
        <c:crossBetween val="midCat"/>
        <c:majorUnit val="500000000"/>
      </c:valAx>
      <c:valAx>
        <c:axId val="14056912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i="0" baseline="0" dirty="0">
                    <a:solidFill>
                      <a:schemeClr val="tx1"/>
                    </a:solidFill>
                    <a:effectLst/>
                  </a:rPr>
                  <a:t>VC Count/mL</a:t>
                </a:r>
                <a:endParaRPr lang="en-US" dirty="0">
                  <a:solidFill>
                    <a:schemeClr val="tx1"/>
                  </a:solidFill>
                  <a:effectLst/>
                </a:endParaRPr>
              </a:p>
            </c:rich>
          </c:tx>
          <c:layout>
            <c:manualLayout>
              <c:xMode val="edge"/>
              <c:yMode val="edge"/>
              <c:x val="1.3340773664495766E-2"/>
              <c:y val="0.3406030623645014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452884399"/>
        <c:crosses val="autoZero"/>
        <c:crossBetween val="midCat"/>
        <c:majorUnit val="40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Histogram</a:t>
            </a:r>
            <a:r>
              <a:rPr lang="en-US" baseline="0">
                <a:solidFill>
                  <a:schemeClr val="tx1"/>
                </a:solidFill>
              </a:rPr>
              <a:t> of Voltages</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345193041751736"/>
          <c:y val="0.17783705615356313"/>
          <c:w val="0.64156671241782859"/>
          <c:h val="0.59973024205307668"/>
        </c:manualLayout>
      </c:layout>
      <c:barChart>
        <c:barDir val="col"/>
        <c:grouping val="clustered"/>
        <c:varyColors val="0"/>
        <c:ser>
          <c:idx val="0"/>
          <c:order val="0"/>
          <c:tx>
            <c:v>Channel 1</c:v>
          </c:tx>
          <c:spPr>
            <a:solidFill>
              <a:srgbClr val="05058D">
                <a:alpha val="53000"/>
              </a:srgbClr>
            </a:solidFill>
            <a:ln>
              <a:solidFill>
                <a:srgbClr val="0A0A8F"/>
              </a:solidFill>
            </a:ln>
            <a:effectLst/>
          </c:spPr>
          <c:invertIfNegative val="0"/>
          <c:cat>
            <c:numRef>
              <c:f>Sheet1!$A$1:$A$8</c:f>
              <c:numCache>
                <c:formatCode>General</c:formatCode>
                <c:ptCount val="8"/>
                <c:pt idx="0">
                  <c:v>0.01</c:v>
                </c:pt>
                <c:pt idx="1">
                  <c:v>0.05</c:v>
                </c:pt>
                <c:pt idx="2">
                  <c:v>0.1</c:v>
                </c:pt>
                <c:pt idx="3">
                  <c:v>0.15</c:v>
                </c:pt>
                <c:pt idx="4">
                  <c:v>0.2</c:v>
                </c:pt>
                <c:pt idx="5">
                  <c:v>0.25</c:v>
                </c:pt>
                <c:pt idx="6">
                  <c:v>0.3</c:v>
                </c:pt>
                <c:pt idx="7">
                  <c:v>0.35</c:v>
                </c:pt>
              </c:numCache>
            </c:numRef>
          </c:cat>
          <c:val>
            <c:numRef>
              <c:f>Sheet1!$B$1:$B$8</c:f>
              <c:numCache>
                <c:formatCode>General</c:formatCode>
                <c:ptCount val="8"/>
                <c:pt idx="0">
                  <c:v>0</c:v>
                </c:pt>
                <c:pt idx="1">
                  <c:v>1000</c:v>
                </c:pt>
                <c:pt idx="2">
                  <c:v>1000</c:v>
                </c:pt>
                <c:pt idx="3">
                  <c:v>6000</c:v>
                </c:pt>
                <c:pt idx="4">
                  <c:v>1000</c:v>
                </c:pt>
                <c:pt idx="5">
                  <c:v>0</c:v>
                </c:pt>
                <c:pt idx="6">
                  <c:v>0</c:v>
                </c:pt>
                <c:pt idx="7">
                  <c:v>0</c:v>
                </c:pt>
              </c:numCache>
            </c:numRef>
          </c:val>
          <c:extLst>
            <c:ext xmlns:c16="http://schemas.microsoft.com/office/drawing/2014/chart" uri="{C3380CC4-5D6E-409C-BE32-E72D297353CC}">
              <c16:uniqueId val="{00000000-216D-CD40-8EF9-309AB0C3F9C8}"/>
            </c:ext>
          </c:extLst>
        </c:ser>
        <c:ser>
          <c:idx val="1"/>
          <c:order val="1"/>
          <c:tx>
            <c:v>Channel 2</c:v>
          </c:tx>
          <c:spPr>
            <a:solidFill>
              <a:srgbClr val="B63030">
                <a:alpha val="53000"/>
              </a:srgbClr>
            </a:solidFill>
            <a:ln>
              <a:solidFill>
                <a:srgbClr val="AF2121"/>
              </a:solidFill>
            </a:ln>
            <a:effectLst/>
          </c:spPr>
          <c:invertIfNegative val="0"/>
          <c:cat>
            <c:numRef>
              <c:f>Sheet1!$A$1:$A$8</c:f>
              <c:numCache>
                <c:formatCode>General</c:formatCode>
                <c:ptCount val="8"/>
                <c:pt idx="0">
                  <c:v>0.01</c:v>
                </c:pt>
                <c:pt idx="1">
                  <c:v>0.05</c:v>
                </c:pt>
                <c:pt idx="2">
                  <c:v>0.1</c:v>
                </c:pt>
                <c:pt idx="3">
                  <c:v>0.15</c:v>
                </c:pt>
                <c:pt idx="4">
                  <c:v>0.2</c:v>
                </c:pt>
                <c:pt idx="5">
                  <c:v>0.25</c:v>
                </c:pt>
                <c:pt idx="6">
                  <c:v>0.3</c:v>
                </c:pt>
                <c:pt idx="7">
                  <c:v>0.35</c:v>
                </c:pt>
              </c:numCache>
            </c:numRef>
          </c:cat>
          <c:val>
            <c:numRef>
              <c:f>Sheet1!$C$1:$C$8</c:f>
              <c:numCache>
                <c:formatCode>General</c:formatCode>
                <c:ptCount val="8"/>
                <c:pt idx="0">
                  <c:v>0</c:v>
                </c:pt>
                <c:pt idx="1">
                  <c:v>0</c:v>
                </c:pt>
                <c:pt idx="2">
                  <c:v>2000</c:v>
                </c:pt>
                <c:pt idx="3">
                  <c:v>5000</c:v>
                </c:pt>
                <c:pt idx="4">
                  <c:v>1000</c:v>
                </c:pt>
                <c:pt idx="5">
                  <c:v>0</c:v>
                </c:pt>
                <c:pt idx="6">
                  <c:v>0</c:v>
                </c:pt>
                <c:pt idx="7">
                  <c:v>0</c:v>
                </c:pt>
              </c:numCache>
            </c:numRef>
          </c:val>
          <c:extLst>
            <c:ext xmlns:c16="http://schemas.microsoft.com/office/drawing/2014/chart" uri="{C3380CC4-5D6E-409C-BE32-E72D297353CC}">
              <c16:uniqueId val="{00000001-216D-CD40-8EF9-309AB0C3F9C8}"/>
            </c:ext>
          </c:extLst>
        </c:ser>
        <c:dLbls>
          <c:showLegendKey val="0"/>
          <c:showVal val="0"/>
          <c:showCatName val="0"/>
          <c:showSerName val="0"/>
          <c:showPercent val="0"/>
          <c:showBubbleSize val="0"/>
        </c:dLbls>
        <c:gapWidth val="0"/>
        <c:axId val="283652384"/>
        <c:axId val="283649248"/>
      </c:barChart>
      <c:catAx>
        <c:axId val="2836523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Voltage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83649248"/>
        <c:crosses val="autoZero"/>
        <c:auto val="1"/>
        <c:lblAlgn val="ctr"/>
        <c:lblOffset val="100"/>
        <c:noMultiLvlLbl val="0"/>
      </c:catAx>
      <c:valAx>
        <c:axId val="283649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Frequency</a:t>
                </a:r>
              </a:p>
            </c:rich>
          </c:tx>
          <c:layout>
            <c:manualLayout>
              <c:xMode val="edge"/>
              <c:yMode val="edge"/>
              <c:x val="1.7775038247534167E-2"/>
              <c:y val="0.3408932550434437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3652384"/>
        <c:crosses val="autoZero"/>
        <c:crossBetween val="between"/>
      </c:valAx>
      <c:spPr>
        <a:noFill/>
        <a:ln>
          <a:solidFill>
            <a:schemeClr val="tx1"/>
          </a:solidFill>
        </a:ln>
        <a:effectLst/>
      </c:spPr>
    </c:plotArea>
    <c:legend>
      <c:legendPos val="r"/>
      <c:layout>
        <c:manualLayout>
          <c:xMode val="edge"/>
          <c:yMode val="edge"/>
          <c:x val="0.8354229574514197"/>
          <c:y val="0.28955781568970546"/>
          <c:w val="0.13812439500108356"/>
          <c:h val="0.2638932633420822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81CF5-0DE5-144B-B7F0-7A26CEB337EE}" type="datetimeFigureOut">
              <a:rPr lang="en-US" smtClean="0"/>
              <a:t>2/25/20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9FC29-D21B-2A4E-B610-768787FE1ECC}" type="slidenum">
              <a:rPr lang="en-US" smtClean="0"/>
              <a:t>‹#›</a:t>
            </a:fld>
            <a:endParaRPr lang="en-US"/>
          </a:p>
        </p:txBody>
      </p:sp>
    </p:spTree>
    <p:extLst>
      <p:ext uri="{BB962C8B-B14F-4D97-AF65-F5344CB8AC3E}">
        <p14:creationId xmlns:p14="http://schemas.microsoft.com/office/powerpoint/2010/main" val="363870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Explains the set up of laser, flow cell and the 2 PMTs</a:t>
            </a:r>
          </a:p>
        </p:txBody>
      </p:sp>
      <p:sp>
        <p:nvSpPr>
          <p:cNvPr id="4" name="Slide Number Placeholder 3"/>
          <p:cNvSpPr>
            <a:spLocks noGrp="1"/>
          </p:cNvSpPr>
          <p:nvPr>
            <p:ph type="sldNum" sz="quarter" idx="10"/>
          </p:nvPr>
        </p:nvSpPr>
        <p:spPr/>
        <p:txBody>
          <a:bodyPr/>
          <a:lstStyle/>
          <a:p>
            <a:fld id="{1825B340-2A18-4AA8-8E4A-3A9BE429A3D5}" type="slidenum">
              <a:rPr lang="en-US" smtClean="0"/>
              <a:t>33</a:t>
            </a:fld>
            <a:endParaRPr lang="en-US"/>
          </a:p>
        </p:txBody>
      </p:sp>
    </p:spTree>
    <p:extLst>
      <p:ext uri="{BB962C8B-B14F-4D97-AF65-F5344CB8AC3E}">
        <p14:creationId xmlns:p14="http://schemas.microsoft.com/office/powerpoint/2010/main" val="142584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Peaks are counted as events when certain criteria for height are met.  We use a dynamic thresholding algorithm that makes a histogram  of the voltages on a given PMT every 40 milliseconds and fits to a Gaussian.  Threshold is 5 standard deviations.  Counts are recorded and, at the end of the run, a concentration in vp/mL is extrapolated based on the number of counts and the total volume of sample.</a:t>
            </a:r>
          </a:p>
        </p:txBody>
      </p:sp>
      <p:sp>
        <p:nvSpPr>
          <p:cNvPr id="4" name="Foliennummernplatzhalter 3"/>
          <p:cNvSpPr>
            <a:spLocks noGrp="1"/>
          </p:cNvSpPr>
          <p:nvPr>
            <p:ph type="sldNum" sz="quarter" idx="10"/>
          </p:nvPr>
        </p:nvSpPr>
        <p:spPr/>
        <p:txBody>
          <a:bodyPr/>
          <a:lstStyle/>
          <a:p>
            <a:fld id="{3FD43EB8-F368-43AC-ACD0-22C55BE5DA83}" type="slidenum">
              <a:rPr lang="de-DE" smtClean="0"/>
              <a:t>34</a:t>
            </a:fld>
            <a:endParaRPr lang="de-DE"/>
          </a:p>
        </p:txBody>
      </p:sp>
    </p:spTree>
    <p:extLst>
      <p:ext uri="{BB962C8B-B14F-4D97-AF65-F5344CB8AC3E}">
        <p14:creationId xmlns:p14="http://schemas.microsoft.com/office/powerpoint/2010/main" val="108379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52330-FA50-DF49-AED2-399082977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69224C-7CAF-0E43-BD0B-6FA1A8D6C7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357A71-AC9E-4B4C-BECE-77E50E09CB80}"/>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5" name="Footer Placeholder 4">
            <a:extLst>
              <a:ext uri="{FF2B5EF4-FFF2-40B4-BE49-F238E27FC236}">
                <a16:creationId xmlns:a16="http://schemas.microsoft.com/office/drawing/2014/main" id="{0762C084-5C81-7446-825F-088ED28E1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059BC-295D-E74E-B395-A4662636124D}"/>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403816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4CFA-5F0A-204C-A857-C71504BDEC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B0FBBC-1EED-AE43-B828-9BBF03783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F86B8-AFB8-884C-84C6-73495E3D6999}"/>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5" name="Footer Placeholder 4">
            <a:extLst>
              <a:ext uri="{FF2B5EF4-FFF2-40B4-BE49-F238E27FC236}">
                <a16:creationId xmlns:a16="http://schemas.microsoft.com/office/drawing/2014/main" id="{1C0549EC-CA8A-4543-8474-9A201C7BA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0833C-6038-4947-AC4F-B53F4927F85B}"/>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3107392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57FE8B-4C47-8D4B-B791-7E0AC35D89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6C1B6D-4861-1649-80BB-AEFD94AED7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4D22F-8978-AD43-B725-3C3FC71CA967}"/>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5" name="Footer Placeholder 4">
            <a:extLst>
              <a:ext uri="{FF2B5EF4-FFF2-40B4-BE49-F238E27FC236}">
                <a16:creationId xmlns:a16="http://schemas.microsoft.com/office/drawing/2014/main" id="{D15EFD73-2069-8745-BAAC-59EB4D783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3CFDD-0B49-904F-96AC-6EBFC8B71E54}"/>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573698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E610-0859-B446-830D-63EF524A6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34A97-5FD2-C744-883B-473D7C889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B0544-6DD4-274B-8F46-9741AB618969}"/>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5" name="Footer Placeholder 4">
            <a:extLst>
              <a:ext uri="{FF2B5EF4-FFF2-40B4-BE49-F238E27FC236}">
                <a16:creationId xmlns:a16="http://schemas.microsoft.com/office/drawing/2014/main" id="{C48BC0AA-015E-6741-A05E-A24B90945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259E3-8B54-074E-A079-5B5C816CB19A}"/>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272401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AE96-5F42-7B45-8874-6475731A4B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32EBC9-B395-9045-AEE5-00A3AFEB22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A36AF-4B37-E144-A84E-27BD496273D8}"/>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5" name="Footer Placeholder 4">
            <a:extLst>
              <a:ext uri="{FF2B5EF4-FFF2-40B4-BE49-F238E27FC236}">
                <a16:creationId xmlns:a16="http://schemas.microsoft.com/office/drawing/2014/main" id="{E0258B28-26E7-9E45-AA67-57E35A4F2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053B0-8D58-4748-A86E-494428B5F0C4}"/>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26866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3C44-6C6E-DD46-A96D-7BBBCA139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35D12-49D1-4341-90D1-6B2DD80362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4F465A-95E9-AD46-B8FE-2E9E702DF5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0B1EA7-EF2E-4D4A-A8AB-6754744CDF60}"/>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6" name="Footer Placeholder 5">
            <a:extLst>
              <a:ext uri="{FF2B5EF4-FFF2-40B4-BE49-F238E27FC236}">
                <a16:creationId xmlns:a16="http://schemas.microsoft.com/office/drawing/2014/main" id="{5BF5C913-9B5C-0943-AD1B-A054F15E5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2D5DB-92BF-144D-8E4D-7E68B02B54CE}"/>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36811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26B2-4138-2848-BAA1-588032BB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6EEFE0-5863-4240-9FC6-1A462207C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024CFD-688F-1E4D-908E-349A7100AB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10F1B-2C36-674B-AFB2-C10A8F3E84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DDA0B-9210-7043-97F3-CC3581A5D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845943-B353-2E42-9989-23889C354C62}"/>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8" name="Footer Placeholder 7">
            <a:extLst>
              <a:ext uri="{FF2B5EF4-FFF2-40B4-BE49-F238E27FC236}">
                <a16:creationId xmlns:a16="http://schemas.microsoft.com/office/drawing/2014/main" id="{34F19A8A-1706-2149-9968-CA0CE851C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4D999-DA05-F44A-80B4-F0B4BAD5CAAE}"/>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317915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77B8-DEC9-434C-AA6A-580D131A2F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8952CD-77B4-634D-9B98-372360488DA4}"/>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4" name="Footer Placeholder 3">
            <a:extLst>
              <a:ext uri="{FF2B5EF4-FFF2-40B4-BE49-F238E27FC236}">
                <a16:creationId xmlns:a16="http://schemas.microsoft.com/office/drawing/2014/main" id="{65B7E4F3-03F6-F542-A99F-340C41529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939EAF-0FA1-A047-873F-94349F72AC75}"/>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583407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27405-4142-6545-B31A-315ECBA98996}"/>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3" name="Footer Placeholder 2">
            <a:extLst>
              <a:ext uri="{FF2B5EF4-FFF2-40B4-BE49-F238E27FC236}">
                <a16:creationId xmlns:a16="http://schemas.microsoft.com/office/drawing/2014/main" id="{3713D38E-94F1-8D41-BDD3-B74490DABA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2A0806-35D7-0042-9C42-2AF457CE73E1}"/>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25561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023E1-13F1-0543-9674-D6786D04B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8F9554-C029-C042-8F74-DE50B174DB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21969-D065-1D4C-817A-D92C2B4B3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CC579-066F-E742-A612-208D3A23BEC3}"/>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6" name="Footer Placeholder 5">
            <a:extLst>
              <a:ext uri="{FF2B5EF4-FFF2-40B4-BE49-F238E27FC236}">
                <a16:creationId xmlns:a16="http://schemas.microsoft.com/office/drawing/2014/main" id="{AAD1E32F-1714-0244-9466-5CD77F6304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544BC-D463-6648-813E-44ED896E0E13}"/>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93123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7491F-37C0-754E-9774-FCBBB249C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66E215-FCA8-A549-A4D5-C2F320DD6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21A0A1-09A6-8E4A-AFCC-A1C73187E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D7417-B656-B64D-8E5A-DECF245A4D80}"/>
              </a:ext>
            </a:extLst>
          </p:cNvPr>
          <p:cNvSpPr>
            <a:spLocks noGrp="1"/>
          </p:cNvSpPr>
          <p:nvPr>
            <p:ph type="dt" sz="half" idx="10"/>
          </p:nvPr>
        </p:nvSpPr>
        <p:spPr/>
        <p:txBody>
          <a:bodyPr/>
          <a:lstStyle/>
          <a:p>
            <a:fld id="{7B5D96C8-71B5-A849-B383-DF212A6A2B26}" type="datetimeFigureOut">
              <a:rPr lang="en-US" smtClean="0"/>
              <a:t>2/23/20</a:t>
            </a:fld>
            <a:endParaRPr lang="en-US"/>
          </a:p>
        </p:txBody>
      </p:sp>
      <p:sp>
        <p:nvSpPr>
          <p:cNvPr id="6" name="Footer Placeholder 5">
            <a:extLst>
              <a:ext uri="{FF2B5EF4-FFF2-40B4-BE49-F238E27FC236}">
                <a16:creationId xmlns:a16="http://schemas.microsoft.com/office/drawing/2014/main" id="{8F313056-6C30-8341-B198-0D4C843B7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D08B8-F75F-C543-82F0-6B750BF26D3C}"/>
              </a:ext>
            </a:extLst>
          </p:cNvPr>
          <p:cNvSpPr>
            <a:spLocks noGrp="1"/>
          </p:cNvSpPr>
          <p:nvPr>
            <p:ph type="sldNum" sz="quarter" idx="12"/>
          </p:nvPr>
        </p:nvSpPr>
        <p:spPr/>
        <p:txBody>
          <a:bodyPr/>
          <a:lstStyle/>
          <a:p>
            <a:fld id="{E814E013-9F55-6942-BC00-01068C992842}" type="slidenum">
              <a:rPr lang="en-US" smtClean="0"/>
              <a:t>‹#›</a:t>
            </a:fld>
            <a:endParaRPr lang="en-US"/>
          </a:p>
        </p:txBody>
      </p:sp>
    </p:spTree>
    <p:extLst>
      <p:ext uri="{BB962C8B-B14F-4D97-AF65-F5344CB8AC3E}">
        <p14:creationId xmlns:p14="http://schemas.microsoft.com/office/powerpoint/2010/main" val="16708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E7DBD-546E-D140-9737-A912108EE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A7AF97-D660-6445-A0DA-E8AB2232B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4F651-D9E3-134C-90EC-F6666B247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D96C8-71B5-A849-B383-DF212A6A2B26}" type="datetimeFigureOut">
              <a:rPr lang="en-US" smtClean="0"/>
              <a:t>2/23/20</a:t>
            </a:fld>
            <a:endParaRPr lang="en-US"/>
          </a:p>
        </p:txBody>
      </p:sp>
      <p:sp>
        <p:nvSpPr>
          <p:cNvPr id="5" name="Footer Placeholder 4">
            <a:extLst>
              <a:ext uri="{FF2B5EF4-FFF2-40B4-BE49-F238E27FC236}">
                <a16:creationId xmlns:a16="http://schemas.microsoft.com/office/drawing/2014/main" id="{F4A491DE-3AEE-9B41-A20D-635621263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BC350A-BBA4-BF41-8CB5-F5F0622B5D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4E013-9F55-6942-BC00-01068C992842}" type="slidenum">
              <a:rPr lang="en-US" smtClean="0"/>
              <a:t>‹#›</a:t>
            </a:fld>
            <a:endParaRPr lang="en-US"/>
          </a:p>
        </p:txBody>
      </p:sp>
    </p:spTree>
    <p:extLst>
      <p:ext uri="{BB962C8B-B14F-4D97-AF65-F5344CB8AC3E}">
        <p14:creationId xmlns:p14="http://schemas.microsoft.com/office/powerpoint/2010/main" val="120908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5.png"/><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4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notesSlide" Target="../notesSlides/notesSlide1.xml"/><Relationship Id="rId2" Type="http://schemas.openxmlformats.org/officeDocument/2006/relationships/tags" Target="../tags/tag2.xml"/><Relationship Id="rId16"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49.png"/><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DCDD6-6E89-0C40-BA1F-67F189DFBAA1}"/>
              </a:ext>
            </a:extLst>
          </p:cNvPr>
          <p:cNvSpPr>
            <a:spLocks noGrp="1"/>
          </p:cNvSpPr>
          <p:nvPr>
            <p:ph type="ctrTitle"/>
          </p:nvPr>
        </p:nvSpPr>
        <p:spPr/>
        <p:txBody>
          <a:bodyPr>
            <a:normAutofit fontScale="90000"/>
          </a:bodyPr>
          <a:lstStyle/>
          <a:p>
            <a:r>
              <a:rPr lang="en-US" b="1" dirty="0"/>
              <a:t>Quantitative Analysis of Extracellular Vesicles and Their Subpopulations </a:t>
            </a:r>
            <a:endParaRPr lang="en-US" dirty="0"/>
          </a:p>
        </p:txBody>
      </p:sp>
      <p:sp>
        <p:nvSpPr>
          <p:cNvPr id="3" name="Subtitle 2">
            <a:extLst>
              <a:ext uri="{FF2B5EF4-FFF2-40B4-BE49-F238E27FC236}">
                <a16:creationId xmlns:a16="http://schemas.microsoft.com/office/drawing/2014/main" id="{F08912B9-7606-9D40-A153-AE571C33CA5F}"/>
              </a:ext>
            </a:extLst>
          </p:cNvPr>
          <p:cNvSpPr>
            <a:spLocks noGrp="1"/>
          </p:cNvSpPr>
          <p:nvPr>
            <p:ph type="subTitle" idx="1"/>
          </p:nvPr>
        </p:nvSpPr>
        <p:spPr>
          <a:xfrm>
            <a:off x="1524000" y="4779485"/>
            <a:ext cx="9144000" cy="1655762"/>
          </a:xfrm>
        </p:spPr>
        <p:txBody>
          <a:bodyPr/>
          <a:lstStyle/>
          <a:p>
            <a:r>
              <a:rPr lang="en-US" dirty="0"/>
              <a:t>Aslan (Mehdi) Dehghani</a:t>
            </a:r>
          </a:p>
        </p:txBody>
      </p:sp>
    </p:spTree>
    <p:extLst>
      <p:ext uri="{BB962C8B-B14F-4D97-AF65-F5344CB8AC3E}">
        <p14:creationId xmlns:p14="http://schemas.microsoft.com/office/powerpoint/2010/main" val="193362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330BB-BAA2-2C49-8D15-496C3A27F58A}"/>
              </a:ext>
            </a:extLst>
          </p:cNvPr>
          <p:cNvSpPr>
            <a:spLocks noGrp="1"/>
          </p:cNvSpPr>
          <p:nvPr>
            <p:ph type="title"/>
          </p:nvPr>
        </p:nvSpPr>
        <p:spPr>
          <a:xfrm>
            <a:off x="838200" y="18255"/>
            <a:ext cx="10515600" cy="1325563"/>
          </a:xfrm>
        </p:spPr>
        <p:txBody>
          <a:bodyPr/>
          <a:lstStyle/>
          <a:p>
            <a:pPr algn="ctr"/>
            <a:r>
              <a:rPr lang="en-US" dirty="0"/>
              <a:t>Experimental Plan</a:t>
            </a:r>
          </a:p>
        </p:txBody>
      </p:sp>
      <p:sp>
        <p:nvSpPr>
          <p:cNvPr id="3" name="Content Placeholder 2">
            <a:extLst>
              <a:ext uri="{FF2B5EF4-FFF2-40B4-BE49-F238E27FC236}">
                <a16:creationId xmlns:a16="http://schemas.microsoft.com/office/drawing/2014/main" id="{AE789384-420D-B648-9F50-F0FAF90DE661}"/>
              </a:ext>
            </a:extLst>
          </p:cNvPr>
          <p:cNvSpPr>
            <a:spLocks noGrp="1"/>
          </p:cNvSpPr>
          <p:nvPr>
            <p:ph idx="1"/>
          </p:nvPr>
        </p:nvSpPr>
        <p:spPr>
          <a:xfrm>
            <a:off x="326136" y="1996313"/>
            <a:ext cx="10515600" cy="4351338"/>
          </a:xfrm>
        </p:spPr>
        <p:txBody>
          <a:bodyPr>
            <a:normAutofit/>
          </a:bodyPr>
          <a:lstStyle/>
          <a:p>
            <a:r>
              <a:rPr lang="en-US" sz="1800" dirty="0"/>
              <a:t>Comparing the performance of NTA and VC using fluorescent nanoparticles </a:t>
            </a:r>
          </a:p>
          <a:p>
            <a:r>
              <a:rPr lang="en-US" sz="1800" dirty="0"/>
              <a:t>Showing feasibility of Virus Counter for: </a:t>
            </a:r>
          </a:p>
          <a:p>
            <a:pPr marL="0" indent="0">
              <a:buNone/>
            </a:pPr>
            <a:r>
              <a:rPr lang="en-US" sz="1800" dirty="0"/>
              <a:t>	A. Counting EVs using a generic marker </a:t>
            </a:r>
          </a:p>
          <a:p>
            <a:pPr marL="0" indent="0">
              <a:buNone/>
            </a:pPr>
            <a:r>
              <a:rPr lang="en-US" sz="1800" dirty="0"/>
              <a:t>	B. Detection of subsets of EVs</a:t>
            </a:r>
          </a:p>
          <a:p>
            <a:r>
              <a:rPr lang="en-US" sz="1800" dirty="0"/>
              <a:t>Finding a generic marker to label and count EVs comparable to NTA count</a:t>
            </a:r>
          </a:p>
          <a:p>
            <a:r>
              <a:rPr lang="en-US" sz="1800" dirty="0"/>
              <a:t>Proving the detection of single EVs by appropriate control experiments </a:t>
            </a:r>
          </a:p>
          <a:p>
            <a:r>
              <a:rPr lang="en-US" sz="1800" dirty="0"/>
              <a:t>Testing EVs from different sources</a:t>
            </a:r>
          </a:p>
          <a:p>
            <a:r>
              <a:rPr lang="en-US" sz="1800" dirty="0"/>
              <a:t>Identifying the phenotype subsets of EVs by Virus Counter</a:t>
            </a:r>
          </a:p>
          <a:p>
            <a:pPr marL="342900" indent="-342900">
              <a:buAutoNum type="arabicPeriod"/>
            </a:pPr>
            <a:endParaRPr lang="en-US" sz="1800" dirty="0"/>
          </a:p>
        </p:txBody>
      </p:sp>
      <p:pic>
        <p:nvPicPr>
          <p:cNvPr id="9" name="Picture 8">
            <a:extLst>
              <a:ext uri="{FF2B5EF4-FFF2-40B4-BE49-F238E27FC236}">
                <a16:creationId xmlns:a16="http://schemas.microsoft.com/office/drawing/2014/main" id="{00BAAC65-9AF5-714D-889F-858FD22953A4}"/>
              </a:ext>
            </a:extLst>
          </p:cNvPr>
          <p:cNvPicPr>
            <a:picLocks noChangeAspect="1"/>
          </p:cNvPicPr>
          <p:nvPr/>
        </p:nvPicPr>
        <p:blipFill rotWithShape="1">
          <a:blip r:embed="rId2"/>
          <a:srcRect r="66451" b="39362"/>
          <a:stretch/>
        </p:blipFill>
        <p:spPr>
          <a:xfrm>
            <a:off x="8114538" y="1104063"/>
            <a:ext cx="1977390" cy="2645370"/>
          </a:xfrm>
          <a:prstGeom prst="rect">
            <a:avLst/>
          </a:prstGeom>
        </p:spPr>
      </p:pic>
      <p:pic>
        <p:nvPicPr>
          <p:cNvPr id="10" name="Picture 9">
            <a:extLst>
              <a:ext uri="{FF2B5EF4-FFF2-40B4-BE49-F238E27FC236}">
                <a16:creationId xmlns:a16="http://schemas.microsoft.com/office/drawing/2014/main" id="{6BCCAD13-7840-0848-B490-42CFB002E6B3}"/>
              </a:ext>
            </a:extLst>
          </p:cNvPr>
          <p:cNvPicPr>
            <a:picLocks noChangeAspect="1"/>
          </p:cNvPicPr>
          <p:nvPr/>
        </p:nvPicPr>
        <p:blipFill rotWithShape="1">
          <a:blip r:embed="rId2"/>
          <a:srcRect l="33549" r="33975" b="39362"/>
          <a:stretch/>
        </p:blipFill>
        <p:spPr>
          <a:xfrm>
            <a:off x="9232392" y="3843107"/>
            <a:ext cx="1914144" cy="2645370"/>
          </a:xfrm>
          <a:prstGeom prst="rect">
            <a:avLst/>
          </a:prstGeom>
        </p:spPr>
      </p:pic>
      <p:pic>
        <p:nvPicPr>
          <p:cNvPr id="11" name="Picture 10">
            <a:extLst>
              <a:ext uri="{FF2B5EF4-FFF2-40B4-BE49-F238E27FC236}">
                <a16:creationId xmlns:a16="http://schemas.microsoft.com/office/drawing/2014/main" id="{CD18FCA4-69FF-5846-A90F-88612ED36D16}"/>
              </a:ext>
            </a:extLst>
          </p:cNvPr>
          <p:cNvPicPr>
            <a:picLocks noChangeAspect="1"/>
          </p:cNvPicPr>
          <p:nvPr/>
        </p:nvPicPr>
        <p:blipFill rotWithShape="1">
          <a:blip r:embed="rId2"/>
          <a:srcRect l="66025" b="39362"/>
          <a:stretch/>
        </p:blipFill>
        <p:spPr>
          <a:xfrm>
            <a:off x="10189464" y="1104063"/>
            <a:ext cx="2002536" cy="2645370"/>
          </a:xfrm>
          <a:prstGeom prst="rect">
            <a:avLst/>
          </a:prstGeom>
        </p:spPr>
      </p:pic>
    </p:spTree>
    <p:extLst>
      <p:ext uri="{BB962C8B-B14F-4D97-AF65-F5344CB8AC3E}">
        <p14:creationId xmlns:p14="http://schemas.microsoft.com/office/powerpoint/2010/main" val="887042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9909-6603-DA41-BFA1-41D3B12762FC}"/>
              </a:ext>
            </a:extLst>
          </p:cNvPr>
          <p:cNvSpPr>
            <a:spLocks noGrp="1"/>
          </p:cNvSpPr>
          <p:nvPr>
            <p:ph type="title"/>
          </p:nvPr>
        </p:nvSpPr>
        <p:spPr>
          <a:xfrm>
            <a:off x="838200" y="0"/>
            <a:ext cx="10515600" cy="1325563"/>
          </a:xfrm>
        </p:spPr>
        <p:txBody>
          <a:bodyPr/>
          <a:lstStyle/>
          <a:p>
            <a:pPr algn="ctr"/>
            <a:r>
              <a:rPr lang="en-US" dirty="0"/>
              <a:t>Nanoparticles Tracking Analysis</a:t>
            </a:r>
          </a:p>
        </p:txBody>
      </p:sp>
      <p:sp>
        <p:nvSpPr>
          <p:cNvPr id="3" name="Content Placeholder 2">
            <a:extLst>
              <a:ext uri="{FF2B5EF4-FFF2-40B4-BE49-F238E27FC236}">
                <a16:creationId xmlns:a16="http://schemas.microsoft.com/office/drawing/2014/main" id="{A0B8134F-35A7-204D-B40C-DEDD6E252D61}"/>
              </a:ext>
            </a:extLst>
          </p:cNvPr>
          <p:cNvSpPr>
            <a:spLocks noGrp="1"/>
          </p:cNvSpPr>
          <p:nvPr>
            <p:ph idx="1"/>
          </p:nvPr>
        </p:nvSpPr>
        <p:spPr>
          <a:xfrm>
            <a:off x="185853" y="1690688"/>
            <a:ext cx="6644268" cy="4351338"/>
          </a:xfrm>
        </p:spPr>
        <p:txBody>
          <a:bodyPr>
            <a:normAutofit lnSpcReduction="10000"/>
          </a:bodyPr>
          <a:lstStyle/>
          <a:p>
            <a:pPr marL="0" indent="0">
              <a:buNone/>
            </a:pPr>
            <a:r>
              <a:rPr lang="en-US" sz="2000" b="1" dirty="0"/>
              <a:t>Scattering Intensity: </a:t>
            </a:r>
          </a:p>
          <a:p>
            <a:pPr marL="0" indent="0">
              <a:buNone/>
            </a:pPr>
            <a:r>
              <a:rPr lang="en-US" sz="1800" dirty="0"/>
              <a:t>1. Software Settings: </a:t>
            </a:r>
          </a:p>
          <a:p>
            <a:pPr marL="0" indent="0">
              <a:buNone/>
            </a:pPr>
            <a:r>
              <a:rPr lang="en-US" sz="1800" dirty="0"/>
              <a:t>	</a:t>
            </a:r>
            <a:r>
              <a:rPr lang="en-US" sz="1600" b="1" dirty="0"/>
              <a:t>A. Cameral Level: </a:t>
            </a:r>
            <a:r>
              <a:rPr lang="en-US" sz="1600" dirty="0"/>
              <a:t>Defines the sensitivity of the camera</a:t>
            </a:r>
          </a:p>
          <a:p>
            <a:pPr marL="0" indent="0">
              <a:buNone/>
            </a:pPr>
            <a:r>
              <a:rPr lang="en-US" sz="1600" dirty="0"/>
              <a:t>	</a:t>
            </a:r>
            <a:r>
              <a:rPr lang="en-US" sz="1600" b="1" dirty="0"/>
              <a:t>B. Detection Threshold: </a:t>
            </a:r>
            <a:r>
              <a:rPr lang="en-US" sz="1700" dirty="0"/>
              <a:t>Determines the minimum intensity 				    required to consider the detected 				    feature as a particle </a:t>
            </a:r>
          </a:p>
          <a:p>
            <a:pPr marL="0" indent="0">
              <a:buNone/>
            </a:pPr>
            <a:endParaRPr lang="en-US" sz="1600" dirty="0"/>
          </a:p>
          <a:p>
            <a:pPr marL="0" indent="0">
              <a:buNone/>
            </a:pPr>
            <a:r>
              <a:rPr lang="en-US" sz="1800" dirty="0"/>
              <a:t>2. Particles Properties: </a:t>
            </a:r>
          </a:p>
          <a:p>
            <a:pPr marL="0" indent="0">
              <a:buNone/>
            </a:pPr>
            <a:r>
              <a:rPr lang="en-US" sz="1800" dirty="0"/>
              <a:t>	</a:t>
            </a:r>
            <a:r>
              <a:rPr lang="en-US" sz="1800" b="1" dirty="0"/>
              <a:t>A. Size: </a:t>
            </a:r>
            <a:r>
              <a:rPr lang="en-US" sz="1600" dirty="0">
                <a:sym typeface="Wingdings" pitchFamily="2" charset="2"/>
              </a:rPr>
              <a:t>Intensity is proportional to the sixth power of 			their diameter</a:t>
            </a:r>
            <a:endParaRPr lang="en-US" sz="1600" dirty="0"/>
          </a:p>
          <a:p>
            <a:pPr marL="0" indent="0">
              <a:buNone/>
            </a:pPr>
            <a:r>
              <a:rPr lang="en-US" sz="1800" b="1" dirty="0"/>
              <a:t>	B. Refractive Index:	   </a:t>
            </a:r>
            <a:r>
              <a:rPr lang="en-US" sz="1600" dirty="0">
                <a:sym typeface="Wingdings" pitchFamily="2" charset="2"/>
              </a:rPr>
              <a:t>EVs: 1.38-1.42  </a:t>
            </a:r>
          </a:p>
          <a:p>
            <a:pPr marL="0" indent="0">
              <a:buNone/>
            </a:pPr>
            <a:r>
              <a:rPr lang="en-US" sz="1600" dirty="0">
                <a:sym typeface="Wingdings" pitchFamily="2" charset="2"/>
              </a:rPr>
              <a:t>			    PS nanoparticles: 1.59-1.62</a:t>
            </a:r>
          </a:p>
          <a:p>
            <a:pPr marL="0" indent="0">
              <a:buNone/>
            </a:pPr>
            <a:r>
              <a:rPr lang="en-US" sz="1600" dirty="0">
                <a:sym typeface="Wingdings" pitchFamily="2" charset="2"/>
              </a:rPr>
              <a:t>			    Silica nanoparticles: 1.46</a:t>
            </a:r>
          </a:p>
          <a:p>
            <a:pPr marL="0" indent="0">
              <a:buNone/>
            </a:pPr>
            <a:r>
              <a:rPr lang="en-US" sz="1800" dirty="0">
                <a:sym typeface="Wingdings" pitchFamily="2" charset="2"/>
              </a:rPr>
              <a:t>			</a:t>
            </a:r>
            <a:endParaRPr lang="en-US" sz="1800" dirty="0"/>
          </a:p>
        </p:txBody>
      </p:sp>
      <p:grpSp>
        <p:nvGrpSpPr>
          <p:cNvPr id="4" name="Group 3">
            <a:extLst>
              <a:ext uri="{FF2B5EF4-FFF2-40B4-BE49-F238E27FC236}">
                <a16:creationId xmlns:a16="http://schemas.microsoft.com/office/drawing/2014/main" id="{718497D7-C705-E740-83CA-E951342EAF44}"/>
              </a:ext>
            </a:extLst>
          </p:cNvPr>
          <p:cNvGrpSpPr/>
          <p:nvPr/>
        </p:nvGrpSpPr>
        <p:grpSpPr>
          <a:xfrm>
            <a:off x="9133508" y="1073911"/>
            <a:ext cx="2334838" cy="1823527"/>
            <a:chOff x="9472375" y="128176"/>
            <a:chExt cx="2719625" cy="2124049"/>
          </a:xfrm>
        </p:grpSpPr>
        <p:pic>
          <p:nvPicPr>
            <p:cNvPr id="5" name="Picture 4">
              <a:extLst>
                <a:ext uri="{FF2B5EF4-FFF2-40B4-BE49-F238E27FC236}">
                  <a16:creationId xmlns:a16="http://schemas.microsoft.com/office/drawing/2014/main" id="{277BD59A-CF4E-934F-8FEA-9887651DCFF8}"/>
                </a:ext>
              </a:extLst>
            </p:cNvPr>
            <p:cNvPicPr>
              <a:picLocks noChangeAspect="1"/>
            </p:cNvPicPr>
            <p:nvPr/>
          </p:nvPicPr>
          <p:blipFill>
            <a:blip r:embed="rId2"/>
            <a:stretch>
              <a:fillRect/>
            </a:stretch>
          </p:blipFill>
          <p:spPr>
            <a:xfrm>
              <a:off x="9472375" y="161612"/>
              <a:ext cx="2719625" cy="2090613"/>
            </a:xfrm>
            <a:prstGeom prst="rect">
              <a:avLst/>
            </a:prstGeom>
          </p:spPr>
        </p:pic>
        <p:grpSp>
          <p:nvGrpSpPr>
            <p:cNvPr id="6" name="Group 5">
              <a:extLst>
                <a:ext uri="{FF2B5EF4-FFF2-40B4-BE49-F238E27FC236}">
                  <a16:creationId xmlns:a16="http://schemas.microsoft.com/office/drawing/2014/main" id="{935F9B8A-C540-5347-A8B1-5575D20853B2}"/>
                </a:ext>
              </a:extLst>
            </p:cNvPr>
            <p:cNvGrpSpPr/>
            <p:nvPr/>
          </p:nvGrpSpPr>
          <p:grpSpPr>
            <a:xfrm>
              <a:off x="9483532" y="174344"/>
              <a:ext cx="274434" cy="276999"/>
              <a:chOff x="4858897" y="788157"/>
              <a:chExt cx="274434" cy="276999"/>
            </a:xfrm>
          </p:grpSpPr>
          <p:sp>
            <p:nvSpPr>
              <p:cNvPr id="8" name="Rectangle 7">
                <a:extLst>
                  <a:ext uri="{FF2B5EF4-FFF2-40B4-BE49-F238E27FC236}">
                    <a16:creationId xmlns:a16="http://schemas.microsoft.com/office/drawing/2014/main" id="{944F6681-BF82-5144-A012-69AFFCA4449B}"/>
                  </a:ext>
                </a:extLst>
              </p:cNvPr>
              <p:cNvSpPr/>
              <p:nvPr/>
            </p:nvSpPr>
            <p:spPr>
              <a:xfrm>
                <a:off x="4870054" y="804359"/>
                <a:ext cx="252119" cy="24459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D0C46255-905D-FB49-A9A8-C37454AFCFBA}"/>
                  </a:ext>
                </a:extLst>
              </p:cNvPr>
              <p:cNvSpPr txBox="1"/>
              <p:nvPr/>
            </p:nvSpPr>
            <p:spPr>
              <a:xfrm>
                <a:off x="4858897" y="788157"/>
                <a:ext cx="274434" cy="276999"/>
              </a:xfrm>
              <a:prstGeom prst="rect">
                <a:avLst/>
              </a:prstGeom>
              <a:noFill/>
              <a:ln>
                <a:noFill/>
              </a:ln>
            </p:spPr>
            <p:txBody>
              <a:bodyPr wrap="none" rtlCol="0">
                <a:spAutoFit/>
              </a:bodyPr>
              <a:lstStyle/>
              <a:p>
                <a:r>
                  <a:rPr lang="en-US" sz="1200" dirty="0">
                    <a:solidFill>
                      <a:schemeClr val="bg1"/>
                    </a:solidFill>
                  </a:rPr>
                  <a:t>A</a:t>
                </a:r>
              </a:p>
            </p:txBody>
          </p:sp>
        </p:grpSp>
        <p:sp>
          <p:nvSpPr>
            <p:cNvPr id="7" name="TextBox 6">
              <a:extLst>
                <a:ext uri="{FF2B5EF4-FFF2-40B4-BE49-F238E27FC236}">
                  <a16:creationId xmlns:a16="http://schemas.microsoft.com/office/drawing/2014/main" id="{F659364D-B0F2-704E-A490-D9526218486D}"/>
                </a:ext>
              </a:extLst>
            </p:cNvPr>
            <p:cNvSpPr txBox="1"/>
            <p:nvPr/>
          </p:nvSpPr>
          <p:spPr>
            <a:xfrm>
              <a:off x="10279248" y="128176"/>
              <a:ext cx="1105878" cy="369332"/>
            </a:xfrm>
            <a:prstGeom prst="rect">
              <a:avLst/>
            </a:prstGeom>
            <a:noFill/>
          </p:spPr>
          <p:txBody>
            <a:bodyPr wrap="square" rtlCol="0">
              <a:spAutoFit/>
            </a:bodyPr>
            <a:lstStyle/>
            <a:p>
              <a:r>
                <a:rPr lang="en-US" dirty="0">
                  <a:solidFill>
                    <a:schemeClr val="bg1"/>
                  </a:solidFill>
                </a:rPr>
                <a:t>200 nm</a:t>
              </a:r>
            </a:p>
          </p:txBody>
        </p:sp>
      </p:grpSp>
      <p:grpSp>
        <p:nvGrpSpPr>
          <p:cNvPr id="10" name="Group 9">
            <a:extLst>
              <a:ext uri="{FF2B5EF4-FFF2-40B4-BE49-F238E27FC236}">
                <a16:creationId xmlns:a16="http://schemas.microsoft.com/office/drawing/2014/main" id="{C33DA815-0EA5-EB46-9925-0F1C2E803194}"/>
              </a:ext>
            </a:extLst>
          </p:cNvPr>
          <p:cNvGrpSpPr/>
          <p:nvPr/>
        </p:nvGrpSpPr>
        <p:grpSpPr>
          <a:xfrm>
            <a:off x="9149220" y="4792052"/>
            <a:ext cx="2325519" cy="1948860"/>
            <a:chOff x="9464362" y="4475546"/>
            <a:chExt cx="2723845" cy="2133443"/>
          </a:xfrm>
        </p:grpSpPr>
        <p:pic>
          <p:nvPicPr>
            <p:cNvPr id="11" name="Picture 10">
              <a:extLst>
                <a:ext uri="{FF2B5EF4-FFF2-40B4-BE49-F238E27FC236}">
                  <a16:creationId xmlns:a16="http://schemas.microsoft.com/office/drawing/2014/main" id="{775C8BC3-FE84-CA43-B905-9D1ACC2E3F3A}"/>
                </a:ext>
              </a:extLst>
            </p:cNvPr>
            <p:cNvPicPr>
              <a:picLocks noChangeAspect="1"/>
            </p:cNvPicPr>
            <p:nvPr/>
          </p:nvPicPr>
          <p:blipFill>
            <a:blip r:embed="rId3"/>
            <a:stretch>
              <a:fillRect/>
            </a:stretch>
          </p:blipFill>
          <p:spPr>
            <a:xfrm>
              <a:off x="9464362" y="4518376"/>
              <a:ext cx="2723845" cy="2090613"/>
            </a:xfrm>
            <a:prstGeom prst="rect">
              <a:avLst/>
            </a:prstGeom>
          </p:spPr>
        </p:pic>
        <p:grpSp>
          <p:nvGrpSpPr>
            <p:cNvPr id="12" name="Group 11">
              <a:extLst>
                <a:ext uri="{FF2B5EF4-FFF2-40B4-BE49-F238E27FC236}">
                  <a16:creationId xmlns:a16="http://schemas.microsoft.com/office/drawing/2014/main" id="{23D8189A-EEF1-534C-9A8B-8FF7F8C1C2CF}"/>
                </a:ext>
              </a:extLst>
            </p:cNvPr>
            <p:cNvGrpSpPr/>
            <p:nvPr/>
          </p:nvGrpSpPr>
          <p:grpSpPr>
            <a:xfrm>
              <a:off x="9472375" y="4521714"/>
              <a:ext cx="266420" cy="276999"/>
              <a:chOff x="4858897" y="788157"/>
              <a:chExt cx="266420" cy="276999"/>
            </a:xfrm>
          </p:grpSpPr>
          <p:sp>
            <p:nvSpPr>
              <p:cNvPr id="14" name="Rectangle 13">
                <a:extLst>
                  <a:ext uri="{FF2B5EF4-FFF2-40B4-BE49-F238E27FC236}">
                    <a16:creationId xmlns:a16="http://schemas.microsoft.com/office/drawing/2014/main" id="{854CD879-1B72-7E4E-82DA-6DB3A2E01974}"/>
                  </a:ext>
                </a:extLst>
              </p:cNvPr>
              <p:cNvSpPr/>
              <p:nvPr/>
            </p:nvSpPr>
            <p:spPr>
              <a:xfrm>
                <a:off x="4870054" y="804359"/>
                <a:ext cx="252119" cy="24459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C7CAE7E9-8B8C-C947-87E5-E43DC630ED46}"/>
                  </a:ext>
                </a:extLst>
              </p:cNvPr>
              <p:cNvSpPr txBox="1"/>
              <p:nvPr/>
            </p:nvSpPr>
            <p:spPr>
              <a:xfrm>
                <a:off x="4858897" y="788157"/>
                <a:ext cx="266420" cy="276999"/>
              </a:xfrm>
              <a:prstGeom prst="rect">
                <a:avLst/>
              </a:prstGeom>
              <a:noFill/>
              <a:ln>
                <a:noFill/>
              </a:ln>
            </p:spPr>
            <p:txBody>
              <a:bodyPr wrap="none" rtlCol="0">
                <a:spAutoFit/>
              </a:bodyPr>
              <a:lstStyle/>
              <a:p>
                <a:r>
                  <a:rPr lang="en-US" sz="1200" dirty="0">
                    <a:solidFill>
                      <a:schemeClr val="bg1"/>
                    </a:solidFill>
                  </a:rPr>
                  <a:t>C</a:t>
                </a:r>
              </a:p>
            </p:txBody>
          </p:sp>
        </p:grpSp>
        <p:sp>
          <p:nvSpPr>
            <p:cNvPr id="13" name="TextBox 12">
              <a:extLst>
                <a:ext uri="{FF2B5EF4-FFF2-40B4-BE49-F238E27FC236}">
                  <a16:creationId xmlns:a16="http://schemas.microsoft.com/office/drawing/2014/main" id="{9B8D3643-AB8D-7943-979E-F1023B4CFFFC}"/>
                </a:ext>
              </a:extLst>
            </p:cNvPr>
            <p:cNvSpPr txBox="1"/>
            <p:nvPr/>
          </p:nvSpPr>
          <p:spPr>
            <a:xfrm>
              <a:off x="10271235" y="4475546"/>
              <a:ext cx="1105878" cy="369332"/>
            </a:xfrm>
            <a:prstGeom prst="rect">
              <a:avLst/>
            </a:prstGeom>
            <a:noFill/>
          </p:spPr>
          <p:txBody>
            <a:bodyPr wrap="square" rtlCol="0">
              <a:spAutoFit/>
            </a:bodyPr>
            <a:lstStyle/>
            <a:p>
              <a:r>
                <a:rPr lang="en-US" dirty="0">
                  <a:solidFill>
                    <a:schemeClr val="bg1"/>
                  </a:solidFill>
                </a:rPr>
                <a:t>50 nm</a:t>
              </a:r>
            </a:p>
          </p:txBody>
        </p:sp>
      </p:grpSp>
      <p:grpSp>
        <p:nvGrpSpPr>
          <p:cNvPr id="16" name="Group 15">
            <a:extLst>
              <a:ext uri="{FF2B5EF4-FFF2-40B4-BE49-F238E27FC236}">
                <a16:creationId xmlns:a16="http://schemas.microsoft.com/office/drawing/2014/main" id="{CF3B47A4-A331-F246-B3F2-4E2B064BE2E3}"/>
              </a:ext>
            </a:extLst>
          </p:cNvPr>
          <p:cNvGrpSpPr/>
          <p:nvPr/>
        </p:nvGrpSpPr>
        <p:grpSpPr>
          <a:xfrm>
            <a:off x="9138372" y="2927320"/>
            <a:ext cx="2333273" cy="1797602"/>
            <a:chOff x="9473339" y="2296461"/>
            <a:chExt cx="2719625" cy="2134849"/>
          </a:xfrm>
        </p:grpSpPr>
        <p:pic>
          <p:nvPicPr>
            <p:cNvPr id="17" name="Picture 16">
              <a:extLst>
                <a:ext uri="{FF2B5EF4-FFF2-40B4-BE49-F238E27FC236}">
                  <a16:creationId xmlns:a16="http://schemas.microsoft.com/office/drawing/2014/main" id="{92482647-3658-F24F-8977-A0018BE78EFB}"/>
                </a:ext>
              </a:extLst>
            </p:cNvPr>
            <p:cNvPicPr>
              <a:picLocks noChangeAspect="1"/>
            </p:cNvPicPr>
            <p:nvPr/>
          </p:nvPicPr>
          <p:blipFill>
            <a:blip r:embed="rId4"/>
            <a:stretch>
              <a:fillRect/>
            </a:stretch>
          </p:blipFill>
          <p:spPr>
            <a:xfrm>
              <a:off x="9473339" y="2340697"/>
              <a:ext cx="2719625" cy="2090613"/>
            </a:xfrm>
            <a:prstGeom prst="rect">
              <a:avLst/>
            </a:prstGeom>
          </p:spPr>
        </p:pic>
        <p:grpSp>
          <p:nvGrpSpPr>
            <p:cNvPr id="18" name="Group 17">
              <a:extLst>
                <a:ext uri="{FF2B5EF4-FFF2-40B4-BE49-F238E27FC236}">
                  <a16:creationId xmlns:a16="http://schemas.microsoft.com/office/drawing/2014/main" id="{6E064A46-34F6-7544-B193-959C403A51A7}"/>
                </a:ext>
              </a:extLst>
            </p:cNvPr>
            <p:cNvGrpSpPr/>
            <p:nvPr/>
          </p:nvGrpSpPr>
          <p:grpSpPr>
            <a:xfrm>
              <a:off x="9480306" y="2342629"/>
              <a:ext cx="268022" cy="276999"/>
              <a:chOff x="4858897" y="788157"/>
              <a:chExt cx="268022" cy="276999"/>
            </a:xfrm>
          </p:grpSpPr>
          <p:sp>
            <p:nvSpPr>
              <p:cNvPr id="20" name="Rectangle 19">
                <a:extLst>
                  <a:ext uri="{FF2B5EF4-FFF2-40B4-BE49-F238E27FC236}">
                    <a16:creationId xmlns:a16="http://schemas.microsoft.com/office/drawing/2014/main" id="{B22A6231-D9C2-0342-82E0-3ACBCB28C254}"/>
                  </a:ext>
                </a:extLst>
              </p:cNvPr>
              <p:cNvSpPr/>
              <p:nvPr/>
            </p:nvSpPr>
            <p:spPr>
              <a:xfrm>
                <a:off x="4870054" y="804359"/>
                <a:ext cx="252119" cy="24459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0834F31-D8C8-7E4D-AFAD-880A6E342256}"/>
                  </a:ext>
                </a:extLst>
              </p:cNvPr>
              <p:cNvSpPr txBox="1"/>
              <p:nvPr/>
            </p:nvSpPr>
            <p:spPr>
              <a:xfrm>
                <a:off x="4858897" y="788157"/>
                <a:ext cx="268022" cy="276999"/>
              </a:xfrm>
              <a:prstGeom prst="rect">
                <a:avLst/>
              </a:prstGeom>
              <a:noFill/>
              <a:ln>
                <a:noFill/>
              </a:ln>
            </p:spPr>
            <p:txBody>
              <a:bodyPr wrap="none" rtlCol="0">
                <a:spAutoFit/>
              </a:bodyPr>
              <a:lstStyle/>
              <a:p>
                <a:r>
                  <a:rPr lang="en-US" sz="1200" dirty="0">
                    <a:solidFill>
                      <a:schemeClr val="bg1"/>
                    </a:solidFill>
                  </a:rPr>
                  <a:t>B</a:t>
                </a:r>
              </a:p>
            </p:txBody>
          </p:sp>
        </p:grpSp>
        <p:sp>
          <p:nvSpPr>
            <p:cNvPr id="19" name="TextBox 18">
              <a:extLst>
                <a:ext uri="{FF2B5EF4-FFF2-40B4-BE49-F238E27FC236}">
                  <a16:creationId xmlns:a16="http://schemas.microsoft.com/office/drawing/2014/main" id="{5344DA85-7599-184D-AFFB-40884B561FF6}"/>
                </a:ext>
              </a:extLst>
            </p:cNvPr>
            <p:cNvSpPr txBox="1"/>
            <p:nvPr/>
          </p:nvSpPr>
          <p:spPr>
            <a:xfrm>
              <a:off x="10275455" y="2296461"/>
              <a:ext cx="1105878" cy="369332"/>
            </a:xfrm>
            <a:prstGeom prst="rect">
              <a:avLst/>
            </a:prstGeom>
            <a:noFill/>
          </p:spPr>
          <p:txBody>
            <a:bodyPr wrap="square" rtlCol="0">
              <a:spAutoFit/>
            </a:bodyPr>
            <a:lstStyle/>
            <a:p>
              <a:r>
                <a:rPr lang="en-US" dirty="0">
                  <a:solidFill>
                    <a:schemeClr val="bg1"/>
                  </a:solidFill>
                </a:rPr>
                <a:t>100 nm</a:t>
              </a:r>
            </a:p>
          </p:txBody>
        </p:sp>
      </p:grpSp>
    </p:spTree>
    <p:extLst>
      <p:ext uri="{BB962C8B-B14F-4D97-AF65-F5344CB8AC3E}">
        <p14:creationId xmlns:p14="http://schemas.microsoft.com/office/powerpoint/2010/main" val="1597292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60B6-B310-914A-ABF4-75D14C7733AA}"/>
              </a:ext>
            </a:extLst>
          </p:cNvPr>
          <p:cNvSpPr>
            <a:spLocks noGrp="1"/>
          </p:cNvSpPr>
          <p:nvPr>
            <p:ph type="title"/>
          </p:nvPr>
        </p:nvSpPr>
        <p:spPr/>
        <p:txBody>
          <a:bodyPr/>
          <a:lstStyle/>
          <a:p>
            <a:pPr algn="ctr"/>
            <a:r>
              <a:rPr lang="en-US" dirty="0"/>
              <a:t>Nanoparticle Tracking Analysis</a:t>
            </a:r>
            <a:br>
              <a:rPr lang="en-US" dirty="0"/>
            </a:br>
            <a:r>
              <a:rPr lang="en-US" sz="3200" dirty="0"/>
              <a:t>(Size Determination)</a:t>
            </a:r>
          </a:p>
        </p:txBody>
      </p:sp>
      <p:pic>
        <p:nvPicPr>
          <p:cNvPr id="5" name="Picture 4">
            <a:extLst>
              <a:ext uri="{FF2B5EF4-FFF2-40B4-BE49-F238E27FC236}">
                <a16:creationId xmlns:a16="http://schemas.microsoft.com/office/drawing/2014/main" id="{E868F870-68C5-F14A-8601-BE53C1E6AA6F}"/>
              </a:ext>
            </a:extLst>
          </p:cNvPr>
          <p:cNvPicPr>
            <a:picLocks noChangeAspect="1"/>
          </p:cNvPicPr>
          <p:nvPr/>
        </p:nvPicPr>
        <p:blipFill>
          <a:blip r:embed="rId2"/>
          <a:stretch>
            <a:fillRect/>
          </a:stretch>
        </p:blipFill>
        <p:spPr>
          <a:xfrm>
            <a:off x="8163537" y="4410073"/>
            <a:ext cx="3909954" cy="2347913"/>
          </a:xfrm>
          <a:prstGeom prst="rect">
            <a:avLst/>
          </a:prstGeom>
        </p:spPr>
      </p:pic>
      <p:pic>
        <p:nvPicPr>
          <p:cNvPr id="7" name="Picture 6">
            <a:extLst>
              <a:ext uri="{FF2B5EF4-FFF2-40B4-BE49-F238E27FC236}">
                <a16:creationId xmlns:a16="http://schemas.microsoft.com/office/drawing/2014/main" id="{328B4790-4175-0447-9F97-D1A01031FCB5}"/>
              </a:ext>
            </a:extLst>
          </p:cNvPr>
          <p:cNvPicPr>
            <a:picLocks noChangeAspect="1"/>
          </p:cNvPicPr>
          <p:nvPr/>
        </p:nvPicPr>
        <p:blipFill>
          <a:blip r:embed="rId3"/>
          <a:stretch>
            <a:fillRect/>
          </a:stretch>
        </p:blipFill>
        <p:spPr>
          <a:xfrm>
            <a:off x="4141023" y="4510088"/>
            <a:ext cx="3909953" cy="2347912"/>
          </a:xfrm>
          <a:prstGeom prst="rect">
            <a:avLst/>
          </a:prstGeom>
        </p:spPr>
      </p:pic>
      <p:pic>
        <p:nvPicPr>
          <p:cNvPr id="9" name="Picture 8">
            <a:extLst>
              <a:ext uri="{FF2B5EF4-FFF2-40B4-BE49-F238E27FC236}">
                <a16:creationId xmlns:a16="http://schemas.microsoft.com/office/drawing/2014/main" id="{46C5CC47-D7DC-7C4A-97F7-1B34ABD3E09E}"/>
              </a:ext>
            </a:extLst>
          </p:cNvPr>
          <p:cNvPicPr>
            <a:picLocks noChangeAspect="1"/>
          </p:cNvPicPr>
          <p:nvPr/>
        </p:nvPicPr>
        <p:blipFill>
          <a:blip r:embed="rId4"/>
          <a:stretch>
            <a:fillRect/>
          </a:stretch>
        </p:blipFill>
        <p:spPr>
          <a:xfrm>
            <a:off x="118509" y="4410073"/>
            <a:ext cx="3909953" cy="2347912"/>
          </a:xfrm>
          <a:prstGeom prst="rect">
            <a:avLst/>
          </a:prstGeom>
        </p:spPr>
      </p:pic>
      <p:pic>
        <p:nvPicPr>
          <p:cNvPr id="11" name="Picture 10">
            <a:extLst>
              <a:ext uri="{FF2B5EF4-FFF2-40B4-BE49-F238E27FC236}">
                <a16:creationId xmlns:a16="http://schemas.microsoft.com/office/drawing/2014/main" id="{98E3AE22-5655-C242-8ABB-533A2A16AD0B}"/>
              </a:ext>
            </a:extLst>
          </p:cNvPr>
          <p:cNvPicPr>
            <a:picLocks noChangeAspect="1"/>
          </p:cNvPicPr>
          <p:nvPr/>
        </p:nvPicPr>
        <p:blipFill rotWithShape="1">
          <a:blip r:embed="rId5"/>
          <a:srcRect r="-1092" b="65881"/>
          <a:stretch/>
        </p:blipFill>
        <p:spPr>
          <a:xfrm>
            <a:off x="713292" y="2087561"/>
            <a:ext cx="2940050" cy="2322512"/>
          </a:xfrm>
          <a:prstGeom prst="rect">
            <a:avLst/>
          </a:prstGeom>
        </p:spPr>
      </p:pic>
      <p:pic>
        <p:nvPicPr>
          <p:cNvPr id="13" name="Picture 12">
            <a:extLst>
              <a:ext uri="{FF2B5EF4-FFF2-40B4-BE49-F238E27FC236}">
                <a16:creationId xmlns:a16="http://schemas.microsoft.com/office/drawing/2014/main" id="{2C35B422-3E69-0B44-8B82-863A52FF61B1}"/>
              </a:ext>
            </a:extLst>
          </p:cNvPr>
          <p:cNvPicPr>
            <a:picLocks noChangeAspect="1"/>
          </p:cNvPicPr>
          <p:nvPr/>
        </p:nvPicPr>
        <p:blipFill rotWithShape="1">
          <a:blip r:embed="rId6"/>
          <a:srcRect t="32605" r="-1092" b="33278"/>
          <a:stretch/>
        </p:blipFill>
        <p:spPr>
          <a:xfrm>
            <a:off x="4625975" y="1976437"/>
            <a:ext cx="2940050" cy="2322512"/>
          </a:xfrm>
          <a:prstGeom prst="rect">
            <a:avLst/>
          </a:prstGeom>
        </p:spPr>
      </p:pic>
      <p:pic>
        <p:nvPicPr>
          <p:cNvPr id="15" name="Picture 14">
            <a:extLst>
              <a:ext uri="{FF2B5EF4-FFF2-40B4-BE49-F238E27FC236}">
                <a16:creationId xmlns:a16="http://schemas.microsoft.com/office/drawing/2014/main" id="{C405446C-C1A6-AE49-AE3B-146BEC32CAD5}"/>
              </a:ext>
            </a:extLst>
          </p:cNvPr>
          <p:cNvPicPr>
            <a:picLocks noChangeAspect="1"/>
          </p:cNvPicPr>
          <p:nvPr/>
        </p:nvPicPr>
        <p:blipFill rotWithShape="1">
          <a:blip r:embed="rId7"/>
          <a:srcRect l="-546" t="66978" r="546" b="-66978"/>
          <a:stretch/>
        </p:blipFill>
        <p:spPr>
          <a:xfrm>
            <a:off x="8664364" y="1976437"/>
            <a:ext cx="2908300" cy="6807200"/>
          </a:xfrm>
          <a:prstGeom prst="rect">
            <a:avLst/>
          </a:prstGeom>
        </p:spPr>
      </p:pic>
    </p:spTree>
    <p:extLst>
      <p:ext uri="{BB962C8B-B14F-4D97-AF65-F5344CB8AC3E}">
        <p14:creationId xmlns:p14="http://schemas.microsoft.com/office/powerpoint/2010/main" val="4023305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ADDB-CFA3-7F4D-ABA7-BE74B7DA9048}"/>
              </a:ext>
            </a:extLst>
          </p:cNvPr>
          <p:cNvSpPr>
            <a:spLocks noGrp="1"/>
          </p:cNvSpPr>
          <p:nvPr>
            <p:ph type="title"/>
          </p:nvPr>
        </p:nvSpPr>
        <p:spPr/>
        <p:txBody>
          <a:bodyPr/>
          <a:lstStyle/>
          <a:p>
            <a:pPr algn="ctr"/>
            <a:r>
              <a:rPr lang="en-US" dirty="0"/>
              <a:t>Nanoparticle Tracking Analysis</a:t>
            </a:r>
            <a:br>
              <a:rPr lang="en-US" dirty="0"/>
            </a:br>
            <a:r>
              <a:rPr lang="en-US" sz="3200" dirty="0"/>
              <a:t>(Camera Level Effect)</a:t>
            </a:r>
          </a:p>
        </p:txBody>
      </p:sp>
      <p:pic>
        <p:nvPicPr>
          <p:cNvPr id="5" name="Content Placeholder 4">
            <a:extLst>
              <a:ext uri="{FF2B5EF4-FFF2-40B4-BE49-F238E27FC236}">
                <a16:creationId xmlns:a16="http://schemas.microsoft.com/office/drawing/2014/main" id="{DF11F622-F758-9D41-AB91-1345E3990AE8}"/>
              </a:ext>
            </a:extLst>
          </p:cNvPr>
          <p:cNvPicPr>
            <a:picLocks noGrp="1" noChangeAspect="1"/>
          </p:cNvPicPr>
          <p:nvPr>
            <p:ph idx="1"/>
          </p:nvPr>
        </p:nvPicPr>
        <p:blipFill>
          <a:blip r:embed="rId2"/>
          <a:stretch>
            <a:fillRect/>
          </a:stretch>
        </p:blipFill>
        <p:spPr>
          <a:xfrm>
            <a:off x="8102582" y="3937277"/>
            <a:ext cx="3949718" cy="2372438"/>
          </a:xfrm>
        </p:spPr>
      </p:pic>
      <p:pic>
        <p:nvPicPr>
          <p:cNvPr id="7" name="Picture 6">
            <a:extLst>
              <a:ext uri="{FF2B5EF4-FFF2-40B4-BE49-F238E27FC236}">
                <a16:creationId xmlns:a16="http://schemas.microsoft.com/office/drawing/2014/main" id="{87963973-2BF1-8345-8BD2-BFAD871CA582}"/>
              </a:ext>
            </a:extLst>
          </p:cNvPr>
          <p:cNvPicPr>
            <a:picLocks noChangeAspect="1"/>
          </p:cNvPicPr>
          <p:nvPr/>
        </p:nvPicPr>
        <p:blipFill>
          <a:blip r:embed="rId3"/>
          <a:stretch>
            <a:fillRect/>
          </a:stretch>
        </p:blipFill>
        <p:spPr>
          <a:xfrm>
            <a:off x="4112634" y="3937000"/>
            <a:ext cx="3955259" cy="2367951"/>
          </a:xfrm>
          <a:prstGeom prst="rect">
            <a:avLst/>
          </a:prstGeom>
        </p:spPr>
      </p:pic>
      <p:pic>
        <p:nvPicPr>
          <p:cNvPr id="11" name="Picture 10">
            <a:extLst>
              <a:ext uri="{FF2B5EF4-FFF2-40B4-BE49-F238E27FC236}">
                <a16:creationId xmlns:a16="http://schemas.microsoft.com/office/drawing/2014/main" id="{8069CBF3-CF87-B24E-9EAF-7950FBA495A7}"/>
              </a:ext>
            </a:extLst>
          </p:cNvPr>
          <p:cNvPicPr>
            <a:picLocks noChangeAspect="1"/>
          </p:cNvPicPr>
          <p:nvPr/>
        </p:nvPicPr>
        <p:blipFill>
          <a:blip r:embed="rId4"/>
          <a:stretch>
            <a:fillRect/>
          </a:stretch>
        </p:blipFill>
        <p:spPr>
          <a:xfrm>
            <a:off x="127000" y="3937000"/>
            <a:ext cx="3950946" cy="2367951"/>
          </a:xfrm>
          <a:prstGeom prst="rect">
            <a:avLst/>
          </a:prstGeom>
        </p:spPr>
      </p:pic>
      <p:sp>
        <p:nvSpPr>
          <p:cNvPr id="12" name="TextBox 11">
            <a:extLst>
              <a:ext uri="{FF2B5EF4-FFF2-40B4-BE49-F238E27FC236}">
                <a16:creationId xmlns:a16="http://schemas.microsoft.com/office/drawing/2014/main" id="{19E1165B-4EF6-3040-B227-DF7D673EF652}"/>
              </a:ext>
            </a:extLst>
          </p:cNvPr>
          <p:cNvSpPr txBox="1"/>
          <p:nvPr/>
        </p:nvSpPr>
        <p:spPr>
          <a:xfrm>
            <a:off x="393700" y="2020888"/>
            <a:ext cx="9398000" cy="1477328"/>
          </a:xfrm>
          <a:prstGeom prst="rect">
            <a:avLst/>
          </a:prstGeom>
          <a:noFill/>
        </p:spPr>
        <p:txBody>
          <a:bodyPr wrap="square" rtlCol="0">
            <a:spAutoFit/>
          </a:bodyPr>
          <a:lstStyle/>
          <a:p>
            <a:r>
              <a:rPr lang="en-US" dirty="0"/>
              <a:t>The effect of camera level on the measured concentration: </a:t>
            </a:r>
          </a:p>
          <a:p>
            <a:endParaRPr lang="en-US" dirty="0"/>
          </a:p>
          <a:p>
            <a:r>
              <a:rPr lang="en-US" dirty="0"/>
              <a:t>Significant effect on detection of 50 nm nanoparticles; Because 50 nm nanoparticles are very dim </a:t>
            </a:r>
          </a:p>
          <a:p>
            <a:endParaRPr lang="en-US" dirty="0"/>
          </a:p>
          <a:p>
            <a:r>
              <a:rPr lang="en-US" dirty="0"/>
              <a:t>NTA is operator dependent  </a:t>
            </a:r>
          </a:p>
        </p:txBody>
      </p:sp>
    </p:spTree>
    <p:extLst>
      <p:ext uri="{BB962C8B-B14F-4D97-AF65-F5344CB8AC3E}">
        <p14:creationId xmlns:p14="http://schemas.microsoft.com/office/powerpoint/2010/main" val="843907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7F65-9E5C-9A43-B3EA-97C97CCF334C}"/>
              </a:ext>
            </a:extLst>
          </p:cNvPr>
          <p:cNvSpPr>
            <a:spLocks noGrp="1"/>
          </p:cNvSpPr>
          <p:nvPr>
            <p:ph type="title"/>
          </p:nvPr>
        </p:nvSpPr>
        <p:spPr/>
        <p:txBody>
          <a:bodyPr/>
          <a:lstStyle/>
          <a:p>
            <a:pPr algn="ctr"/>
            <a:r>
              <a:rPr lang="en-US" dirty="0"/>
              <a:t>Nanoparticle Tracking Analysis</a:t>
            </a:r>
            <a:br>
              <a:rPr lang="en-US" dirty="0"/>
            </a:br>
            <a:r>
              <a:rPr lang="en-US" sz="3200" dirty="0"/>
              <a:t>(Linearity in Monodisperse Samples)</a:t>
            </a:r>
          </a:p>
        </p:txBody>
      </p:sp>
      <p:pic>
        <p:nvPicPr>
          <p:cNvPr id="5" name="Picture 4">
            <a:extLst>
              <a:ext uri="{FF2B5EF4-FFF2-40B4-BE49-F238E27FC236}">
                <a16:creationId xmlns:a16="http://schemas.microsoft.com/office/drawing/2014/main" id="{FED9CBF2-3AC5-FF45-A1A4-282C5FAAFFE7}"/>
              </a:ext>
            </a:extLst>
          </p:cNvPr>
          <p:cNvPicPr>
            <a:picLocks noChangeAspect="1"/>
          </p:cNvPicPr>
          <p:nvPr/>
        </p:nvPicPr>
        <p:blipFill>
          <a:blip r:embed="rId2"/>
          <a:stretch>
            <a:fillRect/>
          </a:stretch>
        </p:blipFill>
        <p:spPr>
          <a:xfrm>
            <a:off x="8035449" y="2995612"/>
            <a:ext cx="3869851" cy="2320986"/>
          </a:xfrm>
          <a:prstGeom prst="rect">
            <a:avLst/>
          </a:prstGeom>
        </p:spPr>
      </p:pic>
      <p:pic>
        <p:nvPicPr>
          <p:cNvPr id="7" name="Picture 6">
            <a:extLst>
              <a:ext uri="{FF2B5EF4-FFF2-40B4-BE49-F238E27FC236}">
                <a16:creationId xmlns:a16="http://schemas.microsoft.com/office/drawing/2014/main" id="{D1B330E4-6CE2-C24B-B36C-E3692DCF2A04}"/>
              </a:ext>
            </a:extLst>
          </p:cNvPr>
          <p:cNvPicPr>
            <a:picLocks noChangeAspect="1"/>
          </p:cNvPicPr>
          <p:nvPr/>
        </p:nvPicPr>
        <p:blipFill>
          <a:blip r:embed="rId3"/>
          <a:stretch>
            <a:fillRect/>
          </a:stretch>
        </p:blipFill>
        <p:spPr>
          <a:xfrm>
            <a:off x="4152898" y="2941446"/>
            <a:ext cx="3869851" cy="2365424"/>
          </a:xfrm>
          <a:prstGeom prst="rect">
            <a:avLst/>
          </a:prstGeom>
        </p:spPr>
      </p:pic>
      <p:pic>
        <p:nvPicPr>
          <p:cNvPr id="9" name="Picture 8">
            <a:extLst>
              <a:ext uri="{FF2B5EF4-FFF2-40B4-BE49-F238E27FC236}">
                <a16:creationId xmlns:a16="http://schemas.microsoft.com/office/drawing/2014/main" id="{A8C64393-B181-EB48-A92F-3F923064C641}"/>
              </a:ext>
            </a:extLst>
          </p:cNvPr>
          <p:cNvPicPr>
            <a:picLocks noChangeAspect="1"/>
          </p:cNvPicPr>
          <p:nvPr/>
        </p:nvPicPr>
        <p:blipFill>
          <a:blip r:embed="rId4"/>
          <a:stretch>
            <a:fillRect/>
          </a:stretch>
        </p:blipFill>
        <p:spPr>
          <a:xfrm>
            <a:off x="283048" y="2995612"/>
            <a:ext cx="3869851" cy="2314592"/>
          </a:xfrm>
          <a:prstGeom prst="rect">
            <a:avLst/>
          </a:prstGeom>
        </p:spPr>
      </p:pic>
      <p:sp>
        <p:nvSpPr>
          <p:cNvPr id="10" name="TextBox 9">
            <a:extLst>
              <a:ext uri="{FF2B5EF4-FFF2-40B4-BE49-F238E27FC236}">
                <a16:creationId xmlns:a16="http://schemas.microsoft.com/office/drawing/2014/main" id="{0D2464FF-1DE6-4241-84A0-07A4D6F07D8A}"/>
              </a:ext>
            </a:extLst>
          </p:cNvPr>
          <p:cNvSpPr txBox="1"/>
          <p:nvPr/>
        </p:nvSpPr>
        <p:spPr>
          <a:xfrm>
            <a:off x="393700" y="2020888"/>
            <a:ext cx="8940800" cy="369332"/>
          </a:xfrm>
          <a:prstGeom prst="rect">
            <a:avLst/>
          </a:prstGeom>
          <a:noFill/>
        </p:spPr>
        <p:txBody>
          <a:bodyPr wrap="square" rtlCol="0">
            <a:spAutoFit/>
          </a:bodyPr>
          <a:lstStyle/>
          <a:p>
            <a:r>
              <a:rPr lang="en-US" dirty="0"/>
              <a:t>Measured concentration by NTA shows a linear relationship in monodisperse samples</a:t>
            </a:r>
          </a:p>
        </p:txBody>
      </p:sp>
    </p:spTree>
    <p:extLst>
      <p:ext uri="{BB962C8B-B14F-4D97-AF65-F5344CB8AC3E}">
        <p14:creationId xmlns:p14="http://schemas.microsoft.com/office/powerpoint/2010/main" val="2024510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07E0-A7AF-8247-9A60-140536E06025}"/>
              </a:ext>
            </a:extLst>
          </p:cNvPr>
          <p:cNvSpPr>
            <a:spLocks noGrp="1"/>
          </p:cNvSpPr>
          <p:nvPr>
            <p:ph type="title"/>
          </p:nvPr>
        </p:nvSpPr>
        <p:spPr>
          <a:xfrm>
            <a:off x="838200" y="225425"/>
            <a:ext cx="10515600" cy="1325563"/>
          </a:xfrm>
        </p:spPr>
        <p:txBody>
          <a:bodyPr/>
          <a:lstStyle/>
          <a:p>
            <a:pPr algn="ctr"/>
            <a:r>
              <a:rPr lang="en-US" dirty="0"/>
              <a:t>Nanoparticle Tracking Analysis</a:t>
            </a:r>
            <a:r>
              <a:rPr lang="en-US" i="1" dirty="0"/>
              <a:t> </a:t>
            </a:r>
            <a:br>
              <a:rPr lang="en-US" i="1" dirty="0"/>
            </a:br>
            <a:r>
              <a:rPr lang="en-US" sz="3200" dirty="0"/>
              <a:t>(Polydisperse Samples)</a:t>
            </a:r>
          </a:p>
        </p:txBody>
      </p:sp>
      <p:pic>
        <p:nvPicPr>
          <p:cNvPr id="5" name="Content Placeholder 4">
            <a:extLst>
              <a:ext uri="{FF2B5EF4-FFF2-40B4-BE49-F238E27FC236}">
                <a16:creationId xmlns:a16="http://schemas.microsoft.com/office/drawing/2014/main" id="{BCB2C494-B351-2440-853E-EF39C4C0027D}"/>
              </a:ext>
            </a:extLst>
          </p:cNvPr>
          <p:cNvPicPr>
            <a:picLocks noGrp="1" noChangeAspect="1"/>
          </p:cNvPicPr>
          <p:nvPr>
            <p:ph idx="1"/>
          </p:nvPr>
        </p:nvPicPr>
        <p:blipFill>
          <a:blip r:embed="rId2"/>
          <a:stretch>
            <a:fillRect/>
          </a:stretch>
        </p:blipFill>
        <p:spPr>
          <a:xfrm>
            <a:off x="3997194" y="4076700"/>
            <a:ext cx="3997194" cy="2400300"/>
          </a:xfrm>
        </p:spPr>
      </p:pic>
      <p:pic>
        <p:nvPicPr>
          <p:cNvPr id="7" name="Picture 6">
            <a:extLst>
              <a:ext uri="{FF2B5EF4-FFF2-40B4-BE49-F238E27FC236}">
                <a16:creationId xmlns:a16="http://schemas.microsoft.com/office/drawing/2014/main" id="{1A5D18CF-62BB-3142-9DAB-7030FE10FC42}"/>
              </a:ext>
            </a:extLst>
          </p:cNvPr>
          <p:cNvPicPr>
            <a:picLocks noChangeAspect="1"/>
          </p:cNvPicPr>
          <p:nvPr/>
        </p:nvPicPr>
        <p:blipFill>
          <a:blip r:embed="rId3"/>
          <a:stretch>
            <a:fillRect/>
          </a:stretch>
        </p:blipFill>
        <p:spPr>
          <a:xfrm>
            <a:off x="7994388" y="4076700"/>
            <a:ext cx="3997194" cy="2400300"/>
          </a:xfrm>
          <a:prstGeom prst="rect">
            <a:avLst/>
          </a:prstGeom>
        </p:spPr>
      </p:pic>
      <p:pic>
        <p:nvPicPr>
          <p:cNvPr id="9" name="Picture 8">
            <a:extLst>
              <a:ext uri="{FF2B5EF4-FFF2-40B4-BE49-F238E27FC236}">
                <a16:creationId xmlns:a16="http://schemas.microsoft.com/office/drawing/2014/main" id="{AB7B36D7-5D84-074F-86CA-2B152C907AC4}"/>
              </a:ext>
            </a:extLst>
          </p:cNvPr>
          <p:cNvPicPr>
            <a:picLocks noChangeAspect="1"/>
          </p:cNvPicPr>
          <p:nvPr/>
        </p:nvPicPr>
        <p:blipFill>
          <a:blip r:embed="rId4"/>
          <a:stretch>
            <a:fillRect/>
          </a:stretch>
        </p:blipFill>
        <p:spPr>
          <a:xfrm>
            <a:off x="0" y="4076701"/>
            <a:ext cx="3997194" cy="2400300"/>
          </a:xfrm>
          <a:prstGeom prst="rect">
            <a:avLst/>
          </a:prstGeom>
        </p:spPr>
      </p:pic>
      <p:sp>
        <p:nvSpPr>
          <p:cNvPr id="10" name="TextBox 9">
            <a:extLst>
              <a:ext uri="{FF2B5EF4-FFF2-40B4-BE49-F238E27FC236}">
                <a16:creationId xmlns:a16="http://schemas.microsoft.com/office/drawing/2014/main" id="{FD4263A9-CAB1-A04E-B2B6-A13AB822342A}"/>
              </a:ext>
            </a:extLst>
          </p:cNvPr>
          <p:cNvSpPr txBox="1"/>
          <p:nvPr/>
        </p:nvSpPr>
        <p:spPr>
          <a:xfrm>
            <a:off x="114300" y="1728788"/>
            <a:ext cx="11239500" cy="2031325"/>
          </a:xfrm>
          <a:prstGeom prst="rect">
            <a:avLst/>
          </a:prstGeom>
          <a:noFill/>
        </p:spPr>
        <p:txBody>
          <a:bodyPr wrap="square" rtlCol="0">
            <a:spAutoFit/>
          </a:bodyPr>
          <a:lstStyle/>
          <a:p>
            <a:r>
              <a:rPr lang="en-US" b="1" dirty="0"/>
              <a:t>Masking Effect: </a:t>
            </a:r>
            <a:r>
              <a:rPr lang="en-US" dirty="0"/>
              <a:t>The intense light scattering of larger nanoparticles makes the smaller nanoparticles more difficult to detect and prevents some of them from being tracked by the software</a:t>
            </a:r>
            <a:r>
              <a:rPr lang="en-US" dirty="0">
                <a:effectLst/>
              </a:rPr>
              <a:t> </a:t>
            </a:r>
          </a:p>
          <a:p>
            <a:endParaRPr lang="en-US" dirty="0"/>
          </a:p>
          <a:p>
            <a:r>
              <a:rPr lang="en-US" dirty="0"/>
              <a:t>Both 100 and 200 nm nanoparticles mask 50 nm ones leading to not detecting 50 nm particles </a:t>
            </a:r>
          </a:p>
          <a:p>
            <a:endParaRPr lang="en-US" dirty="0"/>
          </a:p>
          <a:p>
            <a:r>
              <a:rPr lang="en-US" dirty="0"/>
              <a:t>The masking effect in 200/100 nm mixture is not significant because both 100 and 200 nm nanoparticles are bright enough to be detected and tracked by NTA</a:t>
            </a:r>
          </a:p>
        </p:txBody>
      </p:sp>
    </p:spTree>
    <p:extLst>
      <p:ext uri="{BB962C8B-B14F-4D97-AF65-F5344CB8AC3E}">
        <p14:creationId xmlns:p14="http://schemas.microsoft.com/office/powerpoint/2010/main" val="2973813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1066-1624-6E4A-B26A-61BA33DE2F3F}"/>
              </a:ext>
            </a:extLst>
          </p:cNvPr>
          <p:cNvSpPr>
            <a:spLocks noGrp="1"/>
          </p:cNvSpPr>
          <p:nvPr>
            <p:ph type="title"/>
          </p:nvPr>
        </p:nvSpPr>
        <p:spPr>
          <a:xfrm>
            <a:off x="838200" y="136525"/>
            <a:ext cx="10515600" cy="1325563"/>
          </a:xfrm>
        </p:spPr>
        <p:txBody>
          <a:bodyPr/>
          <a:lstStyle/>
          <a:p>
            <a:pPr algn="ctr"/>
            <a:r>
              <a:rPr lang="en-US" dirty="0"/>
              <a:t>Nanoparticle Tracking Analysis</a:t>
            </a:r>
            <a:br>
              <a:rPr lang="en-US" dirty="0"/>
            </a:br>
            <a:r>
              <a:rPr lang="en-US" sz="3200" dirty="0"/>
              <a:t>(Polydisperse Samples)</a:t>
            </a:r>
          </a:p>
        </p:txBody>
      </p:sp>
      <p:pic>
        <p:nvPicPr>
          <p:cNvPr id="8" name="Picture 7">
            <a:extLst>
              <a:ext uri="{FF2B5EF4-FFF2-40B4-BE49-F238E27FC236}">
                <a16:creationId xmlns:a16="http://schemas.microsoft.com/office/drawing/2014/main" id="{1C1AC8C9-58B4-774B-AB2B-CCCF32B175EF}"/>
              </a:ext>
            </a:extLst>
          </p:cNvPr>
          <p:cNvPicPr>
            <a:picLocks noChangeAspect="1"/>
          </p:cNvPicPr>
          <p:nvPr/>
        </p:nvPicPr>
        <p:blipFill>
          <a:blip r:embed="rId2"/>
          <a:stretch>
            <a:fillRect/>
          </a:stretch>
        </p:blipFill>
        <p:spPr>
          <a:xfrm>
            <a:off x="1752600" y="1605593"/>
            <a:ext cx="8445500" cy="5252407"/>
          </a:xfrm>
          <a:prstGeom prst="rect">
            <a:avLst/>
          </a:prstGeom>
        </p:spPr>
      </p:pic>
    </p:spTree>
    <p:extLst>
      <p:ext uri="{BB962C8B-B14F-4D97-AF65-F5344CB8AC3E}">
        <p14:creationId xmlns:p14="http://schemas.microsoft.com/office/powerpoint/2010/main" val="84613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D66AA-4CCE-D441-B0EB-F62FCFB82896}"/>
              </a:ext>
            </a:extLst>
          </p:cNvPr>
          <p:cNvSpPr>
            <a:spLocks noGrp="1"/>
          </p:cNvSpPr>
          <p:nvPr>
            <p:ph type="title"/>
          </p:nvPr>
        </p:nvSpPr>
        <p:spPr/>
        <p:txBody>
          <a:bodyPr/>
          <a:lstStyle/>
          <a:p>
            <a:pPr algn="ctr"/>
            <a:r>
              <a:rPr lang="en-US" dirty="0"/>
              <a:t>Nanoparticle Tracking Analysis</a:t>
            </a:r>
            <a:br>
              <a:rPr lang="en-US" dirty="0"/>
            </a:br>
            <a:r>
              <a:rPr lang="en-US" sz="3200" dirty="0"/>
              <a:t>(Polydisperse Samples)</a:t>
            </a:r>
            <a:endParaRPr lang="en-US" dirty="0"/>
          </a:p>
        </p:txBody>
      </p:sp>
      <p:pic>
        <p:nvPicPr>
          <p:cNvPr id="5" name="Picture 4">
            <a:extLst>
              <a:ext uri="{FF2B5EF4-FFF2-40B4-BE49-F238E27FC236}">
                <a16:creationId xmlns:a16="http://schemas.microsoft.com/office/drawing/2014/main" id="{6609BB97-CD14-E543-AFE6-0983E14CB5DB}"/>
              </a:ext>
            </a:extLst>
          </p:cNvPr>
          <p:cNvPicPr>
            <a:picLocks noChangeAspect="1"/>
          </p:cNvPicPr>
          <p:nvPr/>
        </p:nvPicPr>
        <p:blipFill>
          <a:blip r:embed="rId2"/>
          <a:stretch>
            <a:fillRect/>
          </a:stretch>
        </p:blipFill>
        <p:spPr>
          <a:xfrm>
            <a:off x="4775200" y="1949104"/>
            <a:ext cx="7308850" cy="4845396"/>
          </a:xfrm>
          <a:prstGeom prst="rect">
            <a:avLst/>
          </a:prstGeom>
        </p:spPr>
      </p:pic>
      <p:sp>
        <p:nvSpPr>
          <p:cNvPr id="6" name="TextBox 5">
            <a:extLst>
              <a:ext uri="{FF2B5EF4-FFF2-40B4-BE49-F238E27FC236}">
                <a16:creationId xmlns:a16="http://schemas.microsoft.com/office/drawing/2014/main" id="{1BA35E16-6A83-BD42-B287-163F1571F545}"/>
              </a:ext>
            </a:extLst>
          </p:cNvPr>
          <p:cNvSpPr txBox="1"/>
          <p:nvPr/>
        </p:nvSpPr>
        <p:spPr>
          <a:xfrm>
            <a:off x="225425" y="3297797"/>
            <a:ext cx="4267200" cy="1754326"/>
          </a:xfrm>
          <a:prstGeom prst="rect">
            <a:avLst/>
          </a:prstGeom>
          <a:noFill/>
        </p:spPr>
        <p:txBody>
          <a:bodyPr wrap="square" rtlCol="0">
            <a:spAutoFit/>
          </a:bodyPr>
          <a:lstStyle/>
          <a:p>
            <a:r>
              <a:rPr lang="en-US" dirty="0"/>
              <a:t>A mixture of 50/100/200 nm particles with 1:1:1 ratio</a:t>
            </a:r>
          </a:p>
          <a:p>
            <a:endParaRPr lang="en-US" dirty="0"/>
          </a:p>
          <a:p>
            <a:r>
              <a:rPr lang="en-US" dirty="0"/>
              <a:t>50 nm particles are barely detected in this polydisperse sample due to the masking effect</a:t>
            </a:r>
          </a:p>
        </p:txBody>
      </p:sp>
    </p:spTree>
    <p:extLst>
      <p:ext uri="{BB962C8B-B14F-4D97-AF65-F5344CB8AC3E}">
        <p14:creationId xmlns:p14="http://schemas.microsoft.com/office/powerpoint/2010/main" val="1510691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21CF-9B5F-4D48-A70D-93E971AA70C9}"/>
              </a:ext>
            </a:extLst>
          </p:cNvPr>
          <p:cNvSpPr>
            <a:spLocks noGrp="1"/>
          </p:cNvSpPr>
          <p:nvPr>
            <p:ph type="title"/>
          </p:nvPr>
        </p:nvSpPr>
        <p:spPr>
          <a:xfrm>
            <a:off x="838200" y="123825"/>
            <a:ext cx="10515600" cy="1325563"/>
          </a:xfrm>
        </p:spPr>
        <p:txBody>
          <a:bodyPr/>
          <a:lstStyle/>
          <a:p>
            <a:pPr algn="ctr"/>
            <a:r>
              <a:rPr lang="en-US" dirty="0"/>
              <a:t>Nanoparticle Tracking Analysis</a:t>
            </a:r>
            <a:br>
              <a:rPr lang="en-US" dirty="0"/>
            </a:br>
            <a:r>
              <a:rPr lang="en-US" sz="3200" dirty="0"/>
              <a:t>(Polydisperse Samples)</a:t>
            </a:r>
          </a:p>
        </p:txBody>
      </p:sp>
      <p:grpSp>
        <p:nvGrpSpPr>
          <p:cNvPr id="13" name="Group 12">
            <a:extLst>
              <a:ext uri="{FF2B5EF4-FFF2-40B4-BE49-F238E27FC236}">
                <a16:creationId xmlns:a16="http://schemas.microsoft.com/office/drawing/2014/main" id="{C8D71744-B24C-604D-8D0D-9C76747E89AC}"/>
              </a:ext>
            </a:extLst>
          </p:cNvPr>
          <p:cNvGrpSpPr/>
          <p:nvPr/>
        </p:nvGrpSpPr>
        <p:grpSpPr>
          <a:xfrm>
            <a:off x="4838700" y="1501169"/>
            <a:ext cx="3714750" cy="5152040"/>
            <a:chOff x="4838700" y="1501169"/>
            <a:chExt cx="3714750" cy="5152040"/>
          </a:xfrm>
        </p:grpSpPr>
        <p:pic>
          <p:nvPicPr>
            <p:cNvPr id="7" name="Picture 6">
              <a:extLst>
                <a:ext uri="{FF2B5EF4-FFF2-40B4-BE49-F238E27FC236}">
                  <a16:creationId xmlns:a16="http://schemas.microsoft.com/office/drawing/2014/main" id="{C3945ADF-6088-274F-952F-BD8A723AA716}"/>
                </a:ext>
              </a:extLst>
            </p:cNvPr>
            <p:cNvPicPr>
              <a:picLocks noChangeAspect="1"/>
            </p:cNvPicPr>
            <p:nvPr/>
          </p:nvPicPr>
          <p:blipFill rotWithShape="1">
            <a:blip r:embed="rId2"/>
            <a:srcRect b="50000"/>
            <a:stretch/>
          </p:blipFill>
          <p:spPr>
            <a:xfrm>
              <a:off x="4851400" y="1501169"/>
              <a:ext cx="3702050" cy="5068513"/>
            </a:xfrm>
            <a:prstGeom prst="rect">
              <a:avLst/>
            </a:prstGeom>
          </p:spPr>
        </p:pic>
        <p:sp>
          <p:nvSpPr>
            <p:cNvPr id="10" name="Rectangle 9">
              <a:extLst>
                <a:ext uri="{FF2B5EF4-FFF2-40B4-BE49-F238E27FC236}">
                  <a16:creationId xmlns:a16="http://schemas.microsoft.com/office/drawing/2014/main" id="{8B3CE843-1771-1943-8D16-9BE3F8D50347}"/>
                </a:ext>
              </a:extLst>
            </p:cNvPr>
            <p:cNvSpPr/>
            <p:nvPr/>
          </p:nvSpPr>
          <p:spPr>
            <a:xfrm>
              <a:off x="4838700" y="6359155"/>
              <a:ext cx="546100" cy="29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15D5516-0CA4-C642-87AE-698067224B55}"/>
              </a:ext>
            </a:extLst>
          </p:cNvPr>
          <p:cNvGrpSpPr/>
          <p:nvPr/>
        </p:nvGrpSpPr>
        <p:grpSpPr>
          <a:xfrm>
            <a:off x="8553450" y="1333134"/>
            <a:ext cx="3638550" cy="5288329"/>
            <a:chOff x="8553450" y="1333134"/>
            <a:chExt cx="3638550" cy="5288329"/>
          </a:xfrm>
        </p:grpSpPr>
        <p:pic>
          <p:nvPicPr>
            <p:cNvPr id="9" name="Picture 8">
              <a:extLst>
                <a:ext uri="{FF2B5EF4-FFF2-40B4-BE49-F238E27FC236}">
                  <a16:creationId xmlns:a16="http://schemas.microsoft.com/office/drawing/2014/main" id="{D6C8853F-0047-6A4C-AB85-232A2688EE66}"/>
                </a:ext>
              </a:extLst>
            </p:cNvPr>
            <p:cNvPicPr>
              <a:picLocks noChangeAspect="1"/>
            </p:cNvPicPr>
            <p:nvPr/>
          </p:nvPicPr>
          <p:blipFill rotWithShape="1">
            <a:blip r:embed="rId2"/>
            <a:srcRect t="48088"/>
            <a:stretch/>
          </p:blipFill>
          <p:spPr>
            <a:xfrm>
              <a:off x="8553450" y="1449388"/>
              <a:ext cx="3638550" cy="5172075"/>
            </a:xfrm>
            <a:prstGeom prst="rect">
              <a:avLst/>
            </a:prstGeom>
          </p:spPr>
        </p:pic>
        <p:sp>
          <p:nvSpPr>
            <p:cNvPr id="12" name="Rectangle 11">
              <a:extLst>
                <a:ext uri="{FF2B5EF4-FFF2-40B4-BE49-F238E27FC236}">
                  <a16:creationId xmlns:a16="http://schemas.microsoft.com/office/drawing/2014/main" id="{AABD6812-8A48-6447-8B0C-93D94A191BAD}"/>
                </a:ext>
              </a:extLst>
            </p:cNvPr>
            <p:cNvSpPr/>
            <p:nvPr/>
          </p:nvSpPr>
          <p:spPr>
            <a:xfrm>
              <a:off x="10283825" y="1333134"/>
              <a:ext cx="546100" cy="29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3ED19815-0215-A642-980E-2D68800FC55E}"/>
              </a:ext>
            </a:extLst>
          </p:cNvPr>
          <p:cNvSpPr txBox="1"/>
          <p:nvPr/>
        </p:nvSpPr>
        <p:spPr>
          <a:xfrm>
            <a:off x="212725" y="2675497"/>
            <a:ext cx="4267200" cy="3139321"/>
          </a:xfrm>
          <a:prstGeom prst="rect">
            <a:avLst/>
          </a:prstGeom>
          <a:noFill/>
        </p:spPr>
        <p:txBody>
          <a:bodyPr wrap="square" rtlCol="0">
            <a:spAutoFit/>
          </a:bodyPr>
          <a:lstStyle/>
          <a:p>
            <a:r>
              <a:rPr lang="en-US" dirty="0"/>
              <a:t>Masking effect can be observed in different mixture ratio of 50/100/200 nm samples</a:t>
            </a:r>
          </a:p>
          <a:p>
            <a:endParaRPr lang="en-US" dirty="0"/>
          </a:p>
          <a:p>
            <a:endParaRPr lang="en-US" dirty="0"/>
          </a:p>
          <a:p>
            <a:r>
              <a:rPr lang="en-US" dirty="0"/>
              <a:t>Increasing the ratio of 50 nm to the ratio of 100 and 200 nm nanoparticles leads to detection of a larger number of 50 nm ones and the masking effect is less  pronounced </a:t>
            </a:r>
          </a:p>
          <a:p>
            <a:endParaRPr lang="en-US" dirty="0"/>
          </a:p>
          <a:p>
            <a:r>
              <a:rPr lang="en-US" dirty="0"/>
              <a:t>This confirms the masking effect observed in polydisperse samples</a:t>
            </a:r>
          </a:p>
        </p:txBody>
      </p:sp>
    </p:spTree>
    <p:extLst>
      <p:ext uri="{BB962C8B-B14F-4D97-AF65-F5344CB8AC3E}">
        <p14:creationId xmlns:p14="http://schemas.microsoft.com/office/powerpoint/2010/main" val="64422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C25B-3355-FD43-8B07-BD33F214FE27}"/>
              </a:ext>
            </a:extLst>
          </p:cNvPr>
          <p:cNvSpPr>
            <a:spLocks noGrp="1"/>
          </p:cNvSpPr>
          <p:nvPr>
            <p:ph type="title"/>
          </p:nvPr>
        </p:nvSpPr>
        <p:spPr>
          <a:xfrm>
            <a:off x="838200" y="0"/>
            <a:ext cx="10515600" cy="1325563"/>
          </a:xfrm>
        </p:spPr>
        <p:txBody>
          <a:bodyPr/>
          <a:lstStyle/>
          <a:p>
            <a:pPr algn="ctr"/>
            <a:r>
              <a:rPr lang="en-US" dirty="0"/>
              <a:t>Nanoparticle Tracking Analysis</a:t>
            </a:r>
            <a:br>
              <a:rPr lang="en-US" dirty="0"/>
            </a:br>
            <a:r>
              <a:rPr lang="en-US" sz="3200" dirty="0"/>
              <a:t>(Concentration Analysis of Polydisperse Samples)</a:t>
            </a:r>
            <a:endParaRPr lang="en-US" dirty="0"/>
          </a:p>
        </p:txBody>
      </p:sp>
      <p:pic>
        <p:nvPicPr>
          <p:cNvPr id="9" name="Picture 8">
            <a:extLst>
              <a:ext uri="{FF2B5EF4-FFF2-40B4-BE49-F238E27FC236}">
                <a16:creationId xmlns:a16="http://schemas.microsoft.com/office/drawing/2014/main" id="{AD3910E9-21EB-6441-8A7E-F35DC517EF34}"/>
              </a:ext>
            </a:extLst>
          </p:cNvPr>
          <p:cNvPicPr>
            <a:picLocks noChangeAspect="1"/>
          </p:cNvPicPr>
          <p:nvPr/>
        </p:nvPicPr>
        <p:blipFill>
          <a:blip r:embed="rId2"/>
          <a:stretch>
            <a:fillRect/>
          </a:stretch>
        </p:blipFill>
        <p:spPr>
          <a:xfrm>
            <a:off x="229757" y="2848002"/>
            <a:ext cx="5777343" cy="3593032"/>
          </a:xfrm>
          <a:prstGeom prst="rect">
            <a:avLst/>
          </a:prstGeom>
        </p:spPr>
      </p:pic>
      <p:pic>
        <p:nvPicPr>
          <p:cNvPr id="11" name="Picture 10">
            <a:extLst>
              <a:ext uri="{FF2B5EF4-FFF2-40B4-BE49-F238E27FC236}">
                <a16:creationId xmlns:a16="http://schemas.microsoft.com/office/drawing/2014/main" id="{C31A50F3-55CA-3D48-AE92-F7CA328B281F}"/>
              </a:ext>
            </a:extLst>
          </p:cNvPr>
          <p:cNvPicPr>
            <a:picLocks noChangeAspect="1"/>
          </p:cNvPicPr>
          <p:nvPr/>
        </p:nvPicPr>
        <p:blipFill>
          <a:blip r:embed="rId3"/>
          <a:stretch>
            <a:fillRect/>
          </a:stretch>
        </p:blipFill>
        <p:spPr>
          <a:xfrm>
            <a:off x="5996924" y="2898534"/>
            <a:ext cx="6195076" cy="3705466"/>
          </a:xfrm>
          <a:prstGeom prst="rect">
            <a:avLst/>
          </a:prstGeom>
        </p:spPr>
      </p:pic>
      <p:sp>
        <p:nvSpPr>
          <p:cNvPr id="12" name="TextBox 11">
            <a:extLst>
              <a:ext uri="{FF2B5EF4-FFF2-40B4-BE49-F238E27FC236}">
                <a16:creationId xmlns:a16="http://schemas.microsoft.com/office/drawing/2014/main" id="{753CFAD2-49F2-1F43-A353-F32FE91E33EC}"/>
              </a:ext>
            </a:extLst>
          </p:cNvPr>
          <p:cNvSpPr txBox="1"/>
          <p:nvPr/>
        </p:nvSpPr>
        <p:spPr>
          <a:xfrm>
            <a:off x="750456" y="2201671"/>
            <a:ext cx="4735943" cy="646331"/>
          </a:xfrm>
          <a:prstGeom prst="rect">
            <a:avLst/>
          </a:prstGeom>
          <a:noFill/>
        </p:spPr>
        <p:txBody>
          <a:bodyPr wrap="square" rtlCol="0">
            <a:spAutoFit/>
          </a:bodyPr>
          <a:lstStyle/>
          <a:p>
            <a:pPr algn="ctr"/>
            <a:r>
              <a:rPr lang="en-US" dirty="0"/>
              <a:t>Masking effect in mixtures with 2 nanoparticles</a:t>
            </a:r>
          </a:p>
          <a:p>
            <a:pPr algn="ctr"/>
            <a:r>
              <a:rPr lang="en-US" dirty="0"/>
              <a:t>(1:1 ratio)</a:t>
            </a:r>
          </a:p>
        </p:txBody>
      </p:sp>
      <p:sp>
        <p:nvSpPr>
          <p:cNvPr id="13" name="TextBox 12">
            <a:extLst>
              <a:ext uri="{FF2B5EF4-FFF2-40B4-BE49-F238E27FC236}">
                <a16:creationId xmlns:a16="http://schemas.microsoft.com/office/drawing/2014/main" id="{4740ABAC-92F5-1749-A8CF-AA7BE1086060}"/>
              </a:ext>
            </a:extLst>
          </p:cNvPr>
          <p:cNvSpPr txBox="1"/>
          <p:nvPr/>
        </p:nvSpPr>
        <p:spPr>
          <a:xfrm>
            <a:off x="6617857" y="2201670"/>
            <a:ext cx="4735943" cy="646331"/>
          </a:xfrm>
          <a:prstGeom prst="rect">
            <a:avLst/>
          </a:prstGeom>
          <a:noFill/>
        </p:spPr>
        <p:txBody>
          <a:bodyPr wrap="square" rtlCol="0">
            <a:spAutoFit/>
          </a:bodyPr>
          <a:lstStyle/>
          <a:p>
            <a:pPr algn="ctr"/>
            <a:r>
              <a:rPr lang="en-US" dirty="0"/>
              <a:t>Masking effect in mixtures with 3 nanoparticles</a:t>
            </a:r>
          </a:p>
          <a:p>
            <a:pPr algn="ctr"/>
            <a:r>
              <a:rPr lang="en-US" dirty="0"/>
              <a:t>(Different ratio of 50:100:200 nm)</a:t>
            </a:r>
          </a:p>
        </p:txBody>
      </p:sp>
    </p:spTree>
    <p:extLst>
      <p:ext uri="{BB962C8B-B14F-4D97-AF65-F5344CB8AC3E}">
        <p14:creationId xmlns:p14="http://schemas.microsoft.com/office/powerpoint/2010/main" val="116523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8972-B771-3D4A-A4AB-83195E935592}"/>
              </a:ext>
            </a:extLst>
          </p:cNvPr>
          <p:cNvSpPr>
            <a:spLocks noGrp="1"/>
          </p:cNvSpPr>
          <p:nvPr>
            <p:ph type="title"/>
          </p:nvPr>
        </p:nvSpPr>
        <p:spPr>
          <a:xfrm>
            <a:off x="838200" y="10661"/>
            <a:ext cx="10515600" cy="1325563"/>
          </a:xfrm>
        </p:spPr>
        <p:txBody>
          <a:bodyPr/>
          <a:lstStyle/>
          <a:p>
            <a:pPr algn="ctr"/>
            <a:r>
              <a:rPr lang="en-US" dirty="0"/>
              <a:t>Extracellular Vesicles (EVs)</a:t>
            </a:r>
          </a:p>
        </p:txBody>
      </p:sp>
      <p:sp>
        <p:nvSpPr>
          <p:cNvPr id="3" name="Content Placeholder 2">
            <a:extLst>
              <a:ext uri="{FF2B5EF4-FFF2-40B4-BE49-F238E27FC236}">
                <a16:creationId xmlns:a16="http://schemas.microsoft.com/office/drawing/2014/main" id="{2C537FE7-C342-714B-8269-927D015F75D6}"/>
              </a:ext>
            </a:extLst>
          </p:cNvPr>
          <p:cNvSpPr>
            <a:spLocks noGrp="1"/>
          </p:cNvSpPr>
          <p:nvPr>
            <p:ph idx="1"/>
          </p:nvPr>
        </p:nvSpPr>
        <p:spPr>
          <a:xfrm>
            <a:off x="439449" y="1426766"/>
            <a:ext cx="5790663" cy="4906977"/>
          </a:xfrm>
        </p:spPr>
        <p:txBody>
          <a:bodyPr>
            <a:normAutofit/>
          </a:bodyPr>
          <a:lstStyle/>
          <a:p>
            <a:r>
              <a:rPr lang="en-US" sz="1800" dirty="0"/>
              <a:t>EVs are functionally involved in intercellular communications by different signaling pathways such as interacting with cells ligands or by delivering their cargo (RNA and proteins) into the recipient cells</a:t>
            </a:r>
          </a:p>
          <a:p>
            <a:r>
              <a:rPr lang="en-US" sz="1800" dirty="0"/>
              <a:t>EVs in both unmodified and modified states are advantageous candidates as therapeutic agents compared to synthetic delivery vehicles for drug delivery applications</a:t>
            </a:r>
          </a:p>
          <a:p>
            <a:r>
              <a:rPr lang="en-US" sz="1800" dirty="0"/>
              <a:t>EVs are of interest as novel biomarkers for noninvasive detection and monitoring of diseases, since they are secreted in all biological fluids </a:t>
            </a:r>
          </a:p>
          <a:p>
            <a:endParaRPr lang="en-US" sz="1800" dirty="0"/>
          </a:p>
          <a:p>
            <a:pPr marL="0" indent="0">
              <a:buNone/>
            </a:pPr>
            <a:r>
              <a:rPr lang="en-US" sz="1800" b="1" dirty="0"/>
              <a:t>Since EVs are highly heterogeneous in their size, cargo, functional role and cells of origin, precise characterization is crucial for their diagnostic and therapeutic applications</a:t>
            </a:r>
          </a:p>
        </p:txBody>
      </p:sp>
      <p:pic>
        <p:nvPicPr>
          <p:cNvPr id="4" name="Content Placeholder 6">
            <a:extLst>
              <a:ext uri="{FF2B5EF4-FFF2-40B4-BE49-F238E27FC236}">
                <a16:creationId xmlns:a16="http://schemas.microsoft.com/office/drawing/2014/main" id="{7990B1CA-D796-F34D-8B65-A4629D82708F}"/>
              </a:ext>
            </a:extLst>
          </p:cNvPr>
          <p:cNvPicPr>
            <a:picLocks noChangeAspect="1"/>
          </p:cNvPicPr>
          <p:nvPr/>
        </p:nvPicPr>
        <p:blipFill>
          <a:blip r:embed="rId2"/>
          <a:stretch>
            <a:fillRect/>
          </a:stretch>
        </p:blipFill>
        <p:spPr>
          <a:xfrm>
            <a:off x="7032196" y="1864659"/>
            <a:ext cx="4899827" cy="3657117"/>
          </a:xfrm>
          <a:prstGeom prst="rect">
            <a:avLst/>
          </a:prstGeom>
        </p:spPr>
      </p:pic>
      <p:sp>
        <p:nvSpPr>
          <p:cNvPr id="5" name="TextBox 4">
            <a:extLst>
              <a:ext uri="{FF2B5EF4-FFF2-40B4-BE49-F238E27FC236}">
                <a16:creationId xmlns:a16="http://schemas.microsoft.com/office/drawing/2014/main" id="{612AFDFF-2FF9-E042-ADBD-64F02A1A5C4C}"/>
              </a:ext>
            </a:extLst>
          </p:cNvPr>
          <p:cNvSpPr txBox="1"/>
          <p:nvPr/>
        </p:nvSpPr>
        <p:spPr>
          <a:xfrm>
            <a:off x="8415519" y="5674711"/>
            <a:ext cx="2360057" cy="430887"/>
          </a:xfrm>
          <a:prstGeom prst="rect">
            <a:avLst/>
          </a:prstGeom>
          <a:noFill/>
        </p:spPr>
        <p:txBody>
          <a:bodyPr wrap="square" rtlCol="0">
            <a:spAutoFit/>
          </a:bodyPr>
          <a:lstStyle/>
          <a:p>
            <a:r>
              <a:rPr lang="en-US" sz="1100" dirty="0"/>
              <a:t>Gustafson et al., Front. Cardiovasc. Med, 2017</a:t>
            </a:r>
          </a:p>
        </p:txBody>
      </p:sp>
    </p:spTree>
    <p:extLst>
      <p:ext uri="{BB962C8B-B14F-4D97-AF65-F5344CB8AC3E}">
        <p14:creationId xmlns:p14="http://schemas.microsoft.com/office/powerpoint/2010/main" val="772266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3DE0-6DA4-E440-8358-C69EC9D329B5}"/>
              </a:ext>
            </a:extLst>
          </p:cNvPr>
          <p:cNvSpPr>
            <a:spLocks noGrp="1"/>
          </p:cNvSpPr>
          <p:nvPr>
            <p:ph type="title"/>
          </p:nvPr>
        </p:nvSpPr>
        <p:spPr>
          <a:xfrm>
            <a:off x="838200" y="0"/>
            <a:ext cx="10515600" cy="1325563"/>
          </a:xfrm>
        </p:spPr>
        <p:txBody>
          <a:bodyPr/>
          <a:lstStyle/>
          <a:p>
            <a:pPr algn="ctr"/>
            <a:r>
              <a:rPr lang="en-US" dirty="0"/>
              <a:t>Virus Counter</a:t>
            </a:r>
            <a:br>
              <a:rPr lang="en-US" dirty="0"/>
            </a:br>
            <a:r>
              <a:rPr lang="en-US" sz="3200" dirty="0"/>
              <a:t>(Linearity in Monodisperse Samples)</a:t>
            </a:r>
          </a:p>
        </p:txBody>
      </p:sp>
      <p:pic>
        <p:nvPicPr>
          <p:cNvPr id="5" name="Picture 4">
            <a:extLst>
              <a:ext uri="{FF2B5EF4-FFF2-40B4-BE49-F238E27FC236}">
                <a16:creationId xmlns:a16="http://schemas.microsoft.com/office/drawing/2014/main" id="{5A4B0D04-12CE-D648-A700-08EC142C731F}"/>
              </a:ext>
            </a:extLst>
          </p:cNvPr>
          <p:cNvPicPr>
            <a:picLocks noChangeAspect="1"/>
          </p:cNvPicPr>
          <p:nvPr/>
        </p:nvPicPr>
        <p:blipFill>
          <a:blip r:embed="rId2"/>
          <a:stretch>
            <a:fillRect/>
          </a:stretch>
        </p:blipFill>
        <p:spPr>
          <a:xfrm>
            <a:off x="7854114" y="3218180"/>
            <a:ext cx="3932485" cy="2359491"/>
          </a:xfrm>
          <a:prstGeom prst="rect">
            <a:avLst/>
          </a:prstGeom>
        </p:spPr>
      </p:pic>
      <p:pic>
        <p:nvPicPr>
          <p:cNvPr id="7" name="Picture 6">
            <a:extLst>
              <a:ext uri="{FF2B5EF4-FFF2-40B4-BE49-F238E27FC236}">
                <a16:creationId xmlns:a16="http://schemas.microsoft.com/office/drawing/2014/main" id="{D3F2B19C-DB86-9048-B284-AAB88AD25457}"/>
              </a:ext>
            </a:extLst>
          </p:cNvPr>
          <p:cNvPicPr>
            <a:picLocks noChangeAspect="1"/>
          </p:cNvPicPr>
          <p:nvPr/>
        </p:nvPicPr>
        <p:blipFill>
          <a:blip r:embed="rId3"/>
          <a:stretch>
            <a:fillRect/>
          </a:stretch>
        </p:blipFill>
        <p:spPr>
          <a:xfrm>
            <a:off x="3929370" y="3218180"/>
            <a:ext cx="3924744" cy="2359491"/>
          </a:xfrm>
          <a:prstGeom prst="rect">
            <a:avLst/>
          </a:prstGeom>
        </p:spPr>
      </p:pic>
      <p:pic>
        <p:nvPicPr>
          <p:cNvPr id="9" name="Picture 8">
            <a:extLst>
              <a:ext uri="{FF2B5EF4-FFF2-40B4-BE49-F238E27FC236}">
                <a16:creationId xmlns:a16="http://schemas.microsoft.com/office/drawing/2014/main" id="{F7E6172F-30FE-B948-9291-C52741C5C63D}"/>
              </a:ext>
            </a:extLst>
          </p:cNvPr>
          <p:cNvPicPr>
            <a:picLocks noChangeAspect="1"/>
          </p:cNvPicPr>
          <p:nvPr/>
        </p:nvPicPr>
        <p:blipFill>
          <a:blip r:embed="rId4"/>
          <a:stretch>
            <a:fillRect/>
          </a:stretch>
        </p:blipFill>
        <p:spPr>
          <a:xfrm>
            <a:off x="0" y="3218180"/>
            <a:ext cx="3929370" cy="2359491"/>
          </a:xfrm>
          <a:prstGeom prst="rect">
            <a:avLst/>
          </a:prstGeom>
        </p:spPr>
      </p:pic>
      <p:sp>
        <p:nvSpPr>
          <p:cNvPr id="10" name="TextBox 9">
            <a:extLst>
              <a:ext uri="{FF2B5EF4-FFF2-40B4-BE49-F238E27FC236}">
                <a16:creationId xmlns:a16="http://schemas.microsoft.com/office/drawing/2014/main" id="{0020CC2E-DAC7-AA4C-AC20-E72C8C8A3A42}"/>
              </a:ext>
            </a:extLst>
          </p:cNvPr>
          <p:cNvSpPr txBox="1"/>
          <p:nvPr/>
        </p:nvSpPr>
        <p:spPr>
          <a:xfrm>
            <a:off x="393700" y="2020888"/>
            <a:ext cx="8940800" cy="369332"/>
          </a:xfrm>
          <a:prstGeom prst="rect">
            <a:avLst/>
          </a:prstGeom>
          <a:noFill/>
        </p:spPr>
        <p:txBody>
          <a:bodyPr wrap="square" rtlCol="0">
            <a:spAutoFit/>
          </a:bodyPr>
          <a:lstStyle/>
          <a:p>
            <a:r>
              <a:rPr lang="en-US" dirty="0"/>
              <a:t>Measured concentration by VC shows a linear relationship in monodisperse samples</a:t>
            </a:r>
          </a:p>
        </p:txBody>
      </p:sp>
    </p:spTree>
    <p:extLst>
      <p:ext uri="{BB962C8B-B14F-4D97-AF65-F5344CB8AC3E}">
        <p14:creationId xmlns:p14="http://schemas.microsoft.com/office/powerpoint/2010/main" val="2091965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7FFC-97D3-C446-AB21-A891FFCC68A8}"/>
              </a:ext>
            </a:extLst>
          </p:cNvPr>
          <p:cNvSpPr>
            <a:spLocks noGrp="1"/>
          </p:cNvSpPr>
          <p:nvPr>
            <p:ph type="title"/>
          </p:nvPr>
        </p:nvSpPr>
        <p:spPr>
          <a:xfrm>
            <a:off x="838200" y="29369"/>
            <a:ext cx="10515600" cy="1325563"/>
          </a:xfrm>
        </p:spPr>
        <p:txBody>
          <a:bodyPr/>
          <a:lstStyle/>
          <a:p>
            <a:pPr algn="ctr"/>
            <a:r>
              <a:rPr lang="en-US" dirty="0"/>
              <a:t>Virus Counter</a:t>
            </a:r>
            <a:br>
              <a:rPr lang="en-US" dirty="0"/>
            </a:br>
            <a:r>
              <a:rPr lang="en-US" sz="3200" dirty="0"/>
              <a:t>(Polydisperse Samples)</a:t>
            </a:r>
          </a:p>
        </p:txBody>
      </p:sp>
      <p:pic>
        <p:nvPicPr>
          <p:cNvPr id="5" name="Picture 4">
            <a:extLst>
              <a:ext uri="{FF2B5EF4-FFF2-40B4-BE49-F238E27FC236}">
                <a16:creationId xmlns:a16="http://schemas.microsoft.com/office/drawing/2014/main" id="{D527507D-91C2-6847-BBE5-1509EF3CA0A4}"/>
              </a:ext>
            </a:extLst>
          </p:cNvPr>
          <p:cNvPicPr>
            <a:picLocks noChangeAspect="1"/>
          </p:cNvPicPr>
          <p:nvPr/>
        </p:nvPicPr>
        <p:blipFill>
          <a:blip r:embed="rId2"/>
          <a:stretch>
            <a:fillRect/>
          </a:stretch>
        </p:blipFill>
        <p:spPr>
          <a:xfrm>
            <a:off x="1196" y="3608339"/>
            <a:ext cx="4121948" cy="2589261"/>
          </a:xfrm>
          <a:prstGeom prst="rect">
            <a:avLst/>
          </a:prstGeom>
        </p:spPr>
      </p:pic>
      <p:pic>
        <p:nvPicPr>
          <p:cNvPr id="7" name="Picture 6">
            <a:extLst>
              <a:ext uri="{FF2B5EF4-FFF2-40B4-BE49-F238E27FC236}">
                <a16:creationId xmlns:a16="http://schemas.microsoft.com/office/drawing/2014/main" id="{AA21770C-ADEF-F14E-94B5-A0C73B576396}"/>
              </a:ext>
            </a:extLst>
          </p:cNvPr>
          <p:cNvPicPr>
            <a:picLocks noChangeAspect="1"/>
          </p:cNvPicPr>
          <p:nvPr/>
        </p:nvPicPr>
        <p:blipFill>
          <a:blip r:embed="rId3"/>
          <a:stretch>
            <a:fillRect/>
          </a:stretch>
        </p:blipFill>
        <p:spPr>
          <a:xfrm>
            <a:off x="8071250" y="3671837"/>
            <a:ext cx="4120750" cy="2474963"/>
          </a:xfrm>
          <a:prstGeom prst="rect">
            <a:avLst/>
          </a:prstGeom>
        </p:spPr>
      </p:pic>
      <p:pic>
        <p:nvPicPr>
          <p:cNvPr id="9" name="Picture 8">
            <a:extLst>
              <a:ext uri="{FF2B5EF4-FFF2-40B4-BE49-F238E27FC236}">
                <a16:creationId xmlns:a16="http://schemas.microsoft.com/office/drawing/2014/main" id="{1C392FC1-35C3-0E40-A9E9-861116AB39EC}"/>
              </a:ext>
            </a:extLst>
          </p:cNvPr>
          <p:cNvPicPr>
            <a:picLocks noChangeAspect="1"/>
          </p:cNvPicPr>
          <p:nvPr/>
        </p:nvPicPr>
        <p:blipFill>
          <a:blip r:embed="rId4"/>
          <a:stretch>
            <a:fillRect/>
          </a:stretch>
        </p:blipFill>
        <p:spPr>
          <a:xfrm>
            <a:off x="4046944" y="3665488"/>
            <a:ext cx="4124936" cy="2474962"/>
          </a:xfrm>
          <a:prstGeom prst="rect">
            <a:avLst/>
          </a:prstGeom>
        </p:spPr>
      </p:pic>
      <p:sp>
        <p:nvSpPr>
          <p:cNvPr id="11" name="TextBox 10">
            <a:extLst>
              <a:ext uri="{FF2B5EF4-FFF2-40B4-BE49-F238E27FC236}">
                <a16:creationId xmlns:a16="http://schemas.microsoft.com/office/drawing/2014/main" id="{7E6955CA-9E3B-1340-A4B6-3C3F9BE2E7E1}"/>
              </a:ext>
            </a:extLst>
          </p:cNvPr>
          <p:cNvSpPr txBox="1"/>
          <p:nvPr/>
        </p:nvSpPr>
        <p:spPr>
          <a:xfrm>
            <a:off x="393700" y="2020888"/>
            <a:ext cx="8940800" cy="369332"/>
          </a:xfrm>
          <a:prstGeom prst="rect">
            <a:avLst/>
          </a:prstGeom>
          <a:noFill/>
        </p:spPr>
        <p:txBody>
          <a:bodyPr wrap="square" rtlCol="0">
            <a:spAutoFit/>
          </a:bodyPr>
          <a:lstStyle/>
          <a:p>
            <a:r>
              <a:rPr lang="en-US" dirty="0"/>
              <a:t>Measured the true concentration by VC in mixtures of 2 nanoparticles   </a:t>
            </a:r>
          </a:p>
        </p:txBody>
      </p:sp>
    </p:spTree>
    <p:extLst>
      <p:ext uri="{BB962C8B-B14F-4D97-AF65-F5344CB8AC3E}">
        <p14:creationId xmlns:p14="http://schemas.microsoft.com/office/powerpoint/2010/main" val="734215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99731-D33E-554C-8B37-DECD609B250B}"/>
              </a:ext>
            </a:extLst>
          </p:cNvPr>
          <p:cNvSpPr>
            <a:spLocks noGrp="1"/>
          </p:cNvSpPr>
          <p:nvPr>
            <p:ph type="title"/>
          </p:nvPr>
        </p:nvSpPr>
        <p:spPr>
          <a:xfrm>
            <a:off x="838200" y="0"/>
            <a:ext cx="10515600" cy="1325563"/>
          </a:xfrm>
        </p:spPr>
        <p:txBody>
          <a:bodyPr/>
          <a:lstStyle/>
          <a:p>
            <a:pPr algn="ctr"/>
            <a:r>
              <a:rPr lang="en-US" dirty="0"/>
              <a:t>Virus Counter</a:t>
            </a:r>
            <a:br>
              <a:rPr lang="en-US" dirty="0"/>
            </a:br>
            <a:r>
              <a:rPr lang="en-US" sz="3200" dirty="0"/>
              <a:t>(Polydisperse Samples)</a:t>
            </a:r>
          </a:p>
        </p:txBody>
      </p:sp>
      <p:pic>
        <p:nvPicPr>
          <p:cNvPr id="7" name="Picture 6">
            <a:extLst>
              <a:ext uri="{FF2B5EF4-FFF2-40B4-BE49-F238E27FC236}">
                <a16:creationId xmlns:a16="http://schemas.microsoft.com/office/drawing/2014/main" id="{8383018A-77E8-E54B-BB9D-7C8D4245A15D}"/>
              </a:ext>
            </a:extLst>
          </p:cNvPr>
          <p:cNvPicPr>
            <a:picLocks noChangeAspect="1"/>
          </p:cNvPicPr>
          <p:nvPr/>
        </p:nvPicPr>
        <p:blipFill>
          <a:blip r:embed="rId2"/>
          <a:stretch>
            <a:fillRect/>
          </a:stretch>
        </p:blipFill>
        <p:spPr>
          <a:xfrm>
            <a:off x="4045742" y="2019300"/>
            <a:ext cx="7981157" cy="4634220"/>
          </a:xfrm>
          <a:prstGeom prst="rect">
            <a:avLst/>
          </a:prstGeom>
        </p:spPr>
      </p:pic>
      <p:sp>
        <p:nvSpPr>
          <p:cNvPr id="8" name="TextBox 7">
            <a:extLst>
              <a:ext uri="{FF2B5EF4-FFF2-40B4-BE49-F238E27FC236}">
                <a16:creationId xmlns:a16="http://schemas.microsoft.com/office/drawing/2014/main" id="{43A9F8B0-AC1F-A34F-9703-9973D99239A5}"/>
              </a:ext>
            </a:extLst>
          </p:cNvPr>
          <p:cNvSpPr txBox="1"/>
          <p:nvPr/>
        </p:nvSpPr>
        <p:spPr>
          <a:xfrm>
            <a:off x="165101" y="3429000"/>
            <a:ext cx="3652042" cy="646331"/>
          </a:xfrm>
          <a:prstGeom prst="rect">
            <a:avLst/>
          </a:prstGeom>
          <a:noFill/>
        </p:spPr>
        <p:txBody>
          <a:bodyPr wrap="square" rtlCol="0">
            <a:spAutoFit/>
          </a:bodyPr>
          <a:lstStyle/>
          <a:p>
            <a:r>
              <a:rPr lang="en-US" dirty="0"/>
              <a:t>Measured the true concentration by VC in mixtures of 3 nanoparticles   </a:t>
            </a:r>
          </a:p>
        </p:txBody>
      </p:sp>
    </p:spTree>
    <p:extLst>
      <p:ext uri="{BB962C8B-B14F-4D97-AF65-F5344CB8AC3E}">
        <p14:creationId xmlns:p14="http://schemas.microsoft.com/office/powerpoint/2010/main" val="966839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705F-10CA-AA42-950A-413C3311F503}"/>
              </a:ext>
            </a:extLst>
          </p:cNvPr>
          <p:cNvSpPr>
            <a:spLocks noGrp="1"/>
          </p:cNvSpPr>
          <p:nvPr>
            <p:ph type="title"/>
          </p:nvPr>
        </p:nvSpPr>
        <p:spPr>
          <a:xfrm>
            <a:off x="838200" y="0"/>
            <a:ext cx="10515600" cy="1325563"/>
          </a:xfrm>
        </p:spPr>
        <p:txBody>
          <a:bodyPr/>
          <a:lstStyle/>
          <a:p>
            <a:pPr algn="ctr"/>
            <a:r>
              <a:rPr lang="en-US" dirty="0"/>
              <a:t>Virus Counter</a:t>
            </a:r>
            <a:br>
              <a:rPr lang="en-US" dirty="0"/>
            </a:br>
            <a:r>
              <a:rPr lang="en-US" sz="3200" dirty="0"/>
              <a:t>(Polydisperse Samples)</a:t>
            </a:r>
          </a:p>
        </p:txBody>
      </p:sp>
      <p:pic>
        <p:nvPicPr>
          <p:cNvPr id="5" name="Picture 4">
            <a:extLst>
              <a:ext uri="{FF2B5EF4-FFF2-40B4-BE49-F238E27FC236}">
                <a16:creationId xmlns:a16="http://schemas.microsoft.com/office/drawing/2014/main" id="{56455DBE-086F-C74A-9AB0-A991B0E582B2}"/>
              </a:ext>
            </a:extLst>
          </p:cNvPr>
          <p:cNvPicPr>
            <a:picLocks noChangeAspect="1"/>
          </p:cNvPicPr>
          <p:nvPr/>
        </p:nvPicPr>
        <p:blipFill>
          <a:blip r:embed="rId2"/>
          <a:stretch>
            <a:fillRect/>
          </a:stretch>
        </p:blipFill>
        <p:spPr>
          <a:xfrm>
            <a:off x="4828142" y="2057400"/>
            <a:ext cx="7224157" cy="4198938"/>
          </a:xfrm>
          <a:prstGeom prst="rect">
            <a:avLst/>
          </a:prstGeom>
        </p:spPr>
      </p:pic>
      <p:sp>
        <p:nvSpPr>
          <p:cNvPr id="6" name="TextBox 5">
            <a:extLst>
              <a:ext uri="{FF2B5EF4-FFF2-40B4-BE49-F238E27FC236}">
                <a16:creationId xmlns:a16="http://schemas.microsoft.com/office/drawing/2014/main" id="{B52143BB-A072-B94E-92D9-1734C1A58D01}"/>
              </a:ext>
            </a:extLst>
          </p:cNvPr>
          <p:cNvSpPr txBox="1"/>
          <p:nvPr/>
        </p:nvSpPr>
        <p:spPr>
          <a:xfrm>
            <a:off x="165100" y="3429000"/>
            <a:ext cx="3797299" cy="923330"/>
          </a:xfrm>
          <a:prstGeom prst="rect">
            <a:avLst/>
          </a:prstGeom>
          <a:noFill/>
        </p:spPr>
        <p:txBody>
          <a:bodyPr wrap="square" rtlCol="0">
            <a:spAutoFit/>
          </a:bodyPr>
          <a:lstStyle/>
          <a:p>
            <a:r>
              <a:rPr lang="en-US" dirty="0"/>
              <a:t>Measured the true concentration by VC in mixtures of 3 nanoparticles with different ratios</a:t>
            </a:r>
          </a:p>
        </p:txBody>
      </p:sp>
    </p:spTree>
    <p:extLst>
      <p:ext uri="{BB962C8B-B14F-4D97-AF65-F5344CB8AC3E}">
        <p14:creationId xmlns:p14="http://schemas.microsoft.com/office/powerpoint/2010/main" val="1451626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A8A2-6AD9-174E-96BE-550B45505C2A}"/>
              </a:ext>
            </a:extLst>
          </p:cNvPr>
          <p:cNvSpPr>
            <a:spLocks noGrp="1"/>
          </p:cNvSpPr>
          <p:nvPr>
            <p:ph type="title"/>
          </p:nvPr>
        </p:nvSpPr>
        <p:spPr>
          <a:xfrm>
            <a:off x="838200" y="11559"/>
            <a:ext cx="10515600" cy="1325563"/>
          </a:xfrm>
        </p:spPr>
        <p:txBody>
          <a:bodyPr/>
          <a:lstStyle/>
          <a:p>
            <a:pPr algn="ctr"/>
            <a:r>
              <a:rPr lang="en-US" dirty="0"/>
              <a:t>Comparison of NTA and VC</a:t>
            </a:r>
          </a:p>
        </p:txBody>
      </p:sp>
      <p:pic>
        <p:nvPicPr>
          <p:cNvPr id="4" name="Picture 3">
            <a:extLst>
              <a:ext uri="{FF2B5EF4-FFF2-40B4-BE49-F238E27FC236}">
                <a16:creationId xmlns:a16="http://schemas.microsoft.com/office/drawing/2014/main" id="{CC772EDC-9A1E-5645-B7B1-5C9D4263FFB3}"/>
              </a:ext>
            </a:extLst>
          </p:cNvPr>
          <p:cNvPicPr>
            <a:picLocks noChangeAspect="1"/>
          </p:cNvPicPr>
          <p:nvPr/>
        </p:nvPicPr>
        <p:blipFill>
          <a:blip r:embed="rId2"/>
          <a:stretch>
            <a:fillRect/>
          </a:stretch>
        </p:blipFill>
        <p:spPr>
          <a:xfrm>
            <a:off x="5964279" y="2705100"/>
            <a:ext cx="6062619" cy="3520230"/>
          </a:xfrm>
          <a:prstGeom prst="rect">
            <a:avLst/>
          </a:prstGeom>
        </p:spPr>
      </p:pic>
      <p:pic>
        <p:nvPicPr>
          <p:cNvPr id="5" name="Picture 4">
            <a:extLst>
              <a:ext uri="{FF2B5EF4-FFF2-40B4-BE49-F238E27FC236}">
                <a16:creationId xmlns:a16="http://schemas.microsoft.com/office/drawing/2014/main" id="{1E823403-791C-AA47-A275-0006F042F20F}"/>
              </a:ext>
            </a:extLst>
          </p:cNvPr>
          <p:cNvPicPr>
            <a:picLocks noChangeAspect="1"/>
          </p:cNvPicPr>
          <p:nvPr/>
        </p:nvPicPr>
        <p:blipFill>
          <a:blip r:embed="rId3"/>
          <a:stretch>
            <a:fillRect/>
          </a:stretch>
        </p:blipFill>
        <p:spPr>
          <a:xfrm>
            <a:off x="0" y="2692400"/>
            <a:ext cx="5964280" cy="3567420"/>
          </a:xfrm>
          <a:prstGeom prst="rect">
            <a:avLst/>
          </a:prstGeom>
        </p:spPr>
      </p:pic>
      <p:sp>
        <p:nvSpPr>
          <p:cNvPr id="6" name="TextBox 5">
            <a:extLst>
              <a:ext uri="{FF2B5EF4-FFF2-40B4-BE49-F238E27FC236}">
                <a16:creationId xmlns:a16="http://schemas.microsoft.com/office/drawing/2014/main" id="{24721B73-BAC1-A24D-8DB2-AB4B76A50DD7}"/>
              </a:ext>
            </a:extLst>
          </p:cNvPr>
          <p:cNvSpPr txBox="1"/>
          <p:nvPr/>
        </p:nvSpPr>
        <p:spPr>
          <a:xfrm>
            <a:off x="537390" y="2006253"/>
            <a:ext cx="4889500" cy="461665"/>
          </a:xfrm>
          <a:prstGeom prst="rect">
            <a:avLst/>
          </a:prstGeom>
          <a:noFill/>
        </p:spPr>
        <p:txBody>
          <a:bodyPr wrap="square" rtlCol="0">
            <a:spAutoFit/>
          </a:bodyPr>
          <a:lstStyle/>
          <a:p>
            <a:pPr algn="ctr"/>
            <a:r>
              <a:rPr lang="en-US" sz="2400" b="1" dirty="0"/>
              <a:t>Nanoparticle Tracking Analysis</a:t>
            </a:r>
          </a:p>
        </p:txBody>
      </p:sp>
      <p:sp>
        <p:nvSpPr>
          <p:cNvPr id="7" name="TextBox 6">
            <a:extLst>
              <a:ext uri="{FF2B5EF4-FFF2-40B4-BE49-F238E27FC236}">
                <a16:creationId xmlns:a16="http://schemas.microsoft.com/office/drawing/2014/main" id="{570C00DF-2025-3646-BC37-C2DF84084F71}"/>
              </a:ext>
            </a:extLst>
          </p:cNvPr>
          <p:cNvSpPr txBox="1"/>
          <p:nvPr/>
        </p:nvSpPr>
        <p:spPr>
          <a:xfrm>
            <a:off x="6553200" y="2006253"/>
            <a:ext cx="4889500" cy="461665"/>
          </a:xfrm>
          <a:prstGeom prst="rect">
            <a:avLst/>
          </a:prstGeom>
          <a:noFill/>
        </p:spPr>
        <p:txBody>
          <a:bodyPr wrap="square" rtlCol="0">
            <a:spAutoFit/>
          </a:bodyPr>
          <a:lstStyle/>
          <a:p>
            <a:pPr algn="ctr"/>
            <a:r>
              <a:rPr lang="en-US" sz="2400" b="1" dirty="0"/>
              <a:t>Virus Counter</a:t>
            </a:r>
          </a:p>
        </p:txBody>
      </p:sp>
    </p:spTree>
    <p:extLst>
      <p:ext uri="{BB962C8B-B14F-4D97-AF65-F5344CB8AC3E}">
        <p14:creationId xmlns:p14="http://schemas.microsoft.com/office/powerpoint/2010/main" val="1621294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B19E-9701-5A44-A5DA-EF07DFB45AAD}"/>
              </a:ext>
            </a:extLst>
          </p:cNvPr>
          <p:cNvSpPr>
            <a:spLocks noGrp="1"/>
          </p:cNvSpPr>
          <p:nvPr>
            <p:ph type="title"/>
          </p:nvPr>
        </p:nvSpPr>
        <p:spPr>
          <a:xfrm>
            <a:off x="838200" y="0"/>
            <a:ext cx="10515600" cy="1325563"/>
          </a:xfrm>
        </p:spPr>
        <p:txBody>
          <a:bodyPr/>
          <a:lstStyle/>
          <a:p>
            <a:pPr algn="ctr"/>
            <a:r>
              <a:rPr lang="en-US" dirty="0"/>
              <a:t>Comparison Conclusion</a:t>
            </a:r>
          </a:p>
        </p:txBody>
      </p:sp>
      <p:sp>
        <p:nvSpPr>
          <p:cNvPr id="4" name="TextBox 3">
            <a:extLst>
              <a:ext uri="{FF2B5EF4-FFF2-40B4-BE49-F238E27FC236}">
                <a16:creationId xmlns:a16="http://schemas.microsoft.com/office/drawing/2014/main" id="{D22188C2-5701-D54D-AF52-E5A83B62B350}"/>
              </a:ext>
            </a:extLst>
          </p:cNvPr>
          <p:cNvSpPr txBox="1"/>
          <p:nvPr/>
        </p:nvSpPr>
        <p:spPr>
          <a:xfrm>
            <a:off x="342900" y="1587500"/>
            <a:ext cx="4889500" cy="461665"/>
          </a:xfrm>
          <a:prstGeom prst="rect">
            <a:avLst/>
          </a:prstGeom>
          <a:noFill/>
        </p:spPr>
        <p:txBody>
          <a:bodyPr wrap="square" rtlCol="0">
            <a:spAutoFit/>
          </a:bodyPr>
          <a:lstStyle/>
          <a:p>
            <a:pPr algn="ctr"/>
            <a:r>
              <a:rPr lang="en-US" sz="2400" b="1" dirty="0"/>
              <a:t>Nanoparticle Tracking Analysis</a:t>
            </a:r>
          </a:p>
        </p:txBody>
      </p:sp>
      <p:sp>
        <p:nvSpPr>
          <p:cNvPr id="5" name="TextBox 4">
            <a:extLst>
              <a:ext uri="{FF2B5EF4-FFF2-40B4-BE49-F238E27FC236}">
                <a16:creationId xmlns:a16="http://schemas.microsoft.com/office/drawing/2014/main" id="{B1702EFC-EE0B-CE44-B7DC-8DF210B90225}"/>
              </a:ext>
            </a:extLst>
          </p:cNvPr>
          <p:cNvSpPr txBox="1"/>
          <p:nvPr/>
        </p:nvSpPr>
        <p:spPr>
          <a:xfrm>
            <a:off x="6642100" y="1587500"/>
            <a:ext cx="4889500" cy="461665"/>
          </a:xfrm>
          <a:prstGeom prst="rect">
            <a:avLst/>
          </a:prstGeom>
          <a:noFill/>
        </p:spPr>
        <p:txBody>
          <a:bodyPr wrap="square" rtlCol="0">
            <a:spAutoFit/>
          </a:bodyPr>
          <a:lstStyle/>
          <a:p>
            <a:pPr algn="ctr"/>
            <a:r>
              <a:rPr lang="en-US" sz="2400" b="1" dirty="0"/>
              <a:t>Virus Counter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97A78A-4993-3044-BF1B-6C0E73088483}"/>
                  </a:ext>
                </a:extLst>
              </p:cNvPr>
              <p:cNvSpPr txBox="1"/>
              <p:nvPr/>
            </p:nvSpPr>
            <p:spPr>
              <a:xfrm>
                <a:off x="444500" y="2362023"/>
                <a:ext cx="4787900" cy="4524315"/>
              </a:xfrm>
              <a:prstGeom prst="rect">
                <a:avLst/>
              </a:prstGeom>
              <a:noFill/>
            </p:spPr>
            <p:txBody>
              <a:bodyPr wrap="square" rtlCol="0">
                <a:spAutoFit/>
              </a:bodyPr>
              <a:lstStyle/>
              <a:p>
                <a:r>
                  <a:rPr lang="en-US" dirty="0"/>
                  <a:t>Detection Range :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5×10</m:t>
                        </m:r>
                      </m:e>
                      <m:sup>
                        <m:r>
                          <a:rPr lang="en-US" b="0" i="1" smtClean="0">
                            <a:latin typeface="Cambria Math" panose="02040503050406030204" pitchFamily="18" charset="0"/>
                          </a:rPr>
                          <m:t>7</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a:latin typeface="Cambria Math" panose="02040503050406030204" pitchFamily="18" charset="0"/>
                          </a:rPr>
                          <m:t> 10</m:t>
                        </m:r>
                      </m:e>
                      <m:sup>
                        <m:r>
                          <a:rPr lang="en-US" i="1">
                            <a:latin typeface="Cambria Math" panose="02040503050406030204" pitchFamily="18" charset="0"/>
                          </a:rPr>
                          <m:t>9</m:t>
                        </m:r>
                      </m:sup>
                    </m:sSup>
                  </m:oMath>
                </a14:m>
                <a:endParaRPr lang="en-US" dirty="0"/>
              </a:p>
              <a:p>
                <a:endParaRPr lang="en-US" dirty="0"/>
              </a:p>
              <a:p>
                <a:r>
                  <a:rPr lang="en-US" dirty="0"/>
                  <a:t>Operator dependent because both camera level and detection threshold need to be adjusted </a:t>
                </a:r>
              </a:p>
              <a:p>
                <a:endParaRPr lang="en-US" dirty="0"/>
              </a:p>
              <a:p>
                <a:r>
                  <a:rPr lang="en-US" dirty="0"/>
                  <a:t>Scattering based: Not able to distinguish between EVs and non-EV particles </a:t>
                </a:r>
              </a:p>
              <a:p>
                <a:endParaRPr lang="en-US" dirty="0"/>
              </a:p>
              <a:p>
                <a:r>
                  <a:rPr lang="en-US" dirty="0"/>
                  <a:t>Smaller particles are dim compared to larger particles </a:t>
                </a:r>
              </a:p>
              <a:p>
                <a:endParaRPr lang="en-US" dirty="0"/>
              </a:p>
              <a:p>
                <a:r>
                  <a:rPr lang="en-US" dirty="0"/>
                  <a:t>Masking effect </a:t>
                </a:r>
                <a:r>
                  <a:rPr lang="en-US" dirty="0">
                    <a:sym typeface="Wingdings" pitchFamily="2" charset="2"/>
                  </a:rPr>
                  <a:t> Not detecting smaller particles and the concentrations of particles in mixtures don’t add up  False measurments </a:t>
                </a:r>
                <a:endParaRPr lang="en-US" dirty="0"/>
              </a:p>
              <a:p>
                <a:endParaRPr lang="en-US" dirty="0"/>
              </a:p>
              <a:p>
                <a:endParaRPr lang="en-US" dirty="0"/>
              </a:p>
            </p:txBody>
          </p:sp>
        </mc:Choice>
        <mc:Fallback xmlns="">
          <p:sp>
            <p:nvSpPr>
              <p:cNvPr id="6" name="TextBox 5">
                <a:extLst>
                  <a:ext uri="{FF2B5EF4-FFF2-40B4-BE49-F238E27FC236}">
                    <a16:creationId xmlns:a16="http://schemas.microsoft.com/office/drawing/2014/main" id="{3997A78A-4993-3044-BF1B-6C0E73088483}"/>
                  </a:ext>
                </a:extLst>
              </p:cNvPr>
              <p:cNvSpPr txBox="1">
                <a:spLocks noRot="1" noChangeAspect="1" noMove="1" noResize="1" noEditPoints="1" noAdjustHandles="1" noChangeArrowheads="1" noChangeShapeType="1" noTextEdit="1"/>
              </p:cNvSpPr>
              <p:nvPr/>
            </p:nvSpPr>
            <p:spPr>
              <a:xfrm>
                <a:off x="444500" y="2362023"/>
                <a:ext cx="4787900" cy="4524315"/>
              </a:xfrm>
              <a:prstGeom prst="rect">
                <a:avLst/>
              </a:prstGeom>
              <a:blipFill>
                <a:blip r:embed="rId2"/>
                <a:stretch>
                  <a:fillRect l="-794" t="-560" r="-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FF695D6-1581-E541-B268-4D6B451EE1C0}"/>
                  </a:ext>
                </a:extLst>
              </p:cNvPr>
              <p:cNvSpPr txBox="1"/>
              <p:nvPr/>
            </p:nvSpPr>
            <p:spPr>
              <a:xfrm>
                <a:off x="7054850" y="2362023"/>
                <a:ext cx="4787900" cy="3973395"/>
              </a:xfrm>
              <a:prstGeom prst="rect">
                <a:avLst/>
              </a:prstGeom>
              <a:noFill/>
            </p:spPr>
            <p:txBody>
              <a:bodyPr wrap="square" rtlCol="0">
                <a:spAutoFit/>
              </a:bodyPr>
              <a:lstStyle/>
              <a:p>
                <a:r>
                  <a:rPr lang="en-US" dirty="0"/>
                  <a:t>Detection Range :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5×10</m:t>
                        </m:r>
                      </m:e>
                      <m:sup>
                        <m:r>
                          <a:rPr lang="en-US" b="0" i="1" smtClean="0">
                            <a:latin typeface="Cambria Math" panose="02040503050406030204" pitchFamily="18" charset="0"/>
                          </a:rPr>
                          <m:t>5</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smtClean="0">
                            <a:latin typeface="Cambria Math" panose="02040503050406030204" pitchFamily="18" charset="0"/>
                          </a:rPr>
                          <m:t>5×</m:t>
                        </m:r>
                        <m:r>
                          <a:rPr lang="en-US">
                            <a:latin typeface="Cambria Math" panose="02040503050406030204" pitchFamily="18" charset="0"/>
                          </a:rPr>
                          <m:t>10</m:t>
                        </m:r>
                      </m:e>
                      <m:sup>
                        <m:r>
                          <a:rPr lang="en-US" b="0" i="1" smtClean="0">
                            <a:latin typeface="Cambria Math" panose="02040503050406030204" pitchFamily="18" charset="0"/>
                          </a:rPr>
                          <m:t>8</m:t>
                        </m:r>
                      </m:sup>
                    </m:sSup>
                  </m:oMath>
                </a14:m>
                <a:endParaRPr lang="en-US" dirty="0"/>
              </a:p>
              <a:p>
                <a:endParaRPr lang="en-US" dirty="0"/>
              </a:p>
              <a:p>
                <a:r>
                  <a:rPr lang="en-US" dirty="0"/>
                  <a:t>Not operator dependent: Nothing needs to be adjusted by the operator </a:t>
                </a:r>
              </a:p>
              <a:p>
                <a:endParaRPr lang="en-US" dirty="0"/>
              </a:p>
              <a:p>
                <a:r>
                  <a:rPr lang="en-US" dirty="0"/>
                  <a:t>Fluorescent based: can be used to specifically detect EVs or subpopulation of EVs</a:t>
                </a:r>
              </a:p>
              <a:p>
                <a:endParaRPr lang="en-US" dirty="0"/>
              </a:p>
              <a:p>
                <a:r>
                  <a:rPr lang="en-US" dirty="0"/>
                  <a:t>Size doesn’t matter when the fluorescent signal is above the detection threshold</a:t>
                </a:r>
              </a:p>
              <a:p>
                <a:endParaRPr lang="en-US" dirty="0"/>
              </a:p>
              <a:p>
                <a:r>
                  <a:rPr lang="en-US" dirty="0"/>
                  <a:t>Accurate measurement: Concentrations of particles in mixtures perfectly add up which </a:t>
                </a:r>
              </a:p>
              <a:p>
                <a:endParaRPr lang="en-US" dirty="0"/>
              </a:p>
            </p:txBody>
          </p:sp>
        </mc:Choice>
        <mc:Fallback xmlns="">
          <p:sp>
            <p:nvSpPr>
              <p:cNvPr id="11" name="TextBox 10">
                <a:extLst>
                  <a:ext uri="{FF2B5EF4-FFF2-40B4-BE49-F238E27FC236}">
                    <a16:creationId xmlns:a16="http://schemas.microsoft.com/office/drawing/2014/main" id="{AFF695D6-1581-E541-B268-4D6B451EE1C0}"/>
                  </a:ext>
                </a:extLst>
              </p:cNvPr>
              <p:cNvSpPr txBox="1">
                <a:spLocks noRot="1" noChangeAspect="1" noMove="1" noResize="1" noEditPoints="1" noAdjustHandles="1" noChangeArrowheads="1" noChangeShapeType="1" noTextEdit="1"/>
              </p:cNvSpPr>
              <p:nvPr/>
            </p:nvSpPr>
            <p:spPr>
              <a:xfrm>
                <a:off x="7054850" y="2362023"/>
                <a:ext cx="4787900" cy="3973395"/>
              </a:xfrm>
              <a:prstGeom prst="rect">
                <a:avLst/>
              </a:prstGeom>
              <a:blipFill>
                <a:blip r:embed="rId3"/>
                <a:stretch>
                  <a:fillRect l="-1058" t="-637"/>
                </a:stretch>
              </a:blipFill>
            </p:spPr>
            <p:txBody>
              <a:bodyPr/>
              <a:lstStyle/>
              <a:p>
                <a:r>
                  <a:rPr lang="en-US">
                    <a:noFill/>
                  </a:rPr>
                  <a:t> </a:t>
                </a:r>
              </a:p>
            </p:txBody>
          </p:sp>
        </mc:Fallback>
      </mc:AlternateContent>
    </p:spTree>
    <p:extLst>
      <p:ext uri="{BB962C8B-B14F-4D97-AF65-F5344CB8AC3E}">
        <p14:creationId xmlns:p14="http://schemas.microsoft.com/office/powerpoint/2010/main" val="778225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5110-F2FA-5D47-8B79-751AC69579AA}"/>
              </a:ext>
            </a:extLst>
          </p:cNvPr>
          <p:cNvSpPr>
            <a:spLocks noGrp="1"/>
          </p:cNvSpPr>
          <p:nvPr>
            <p:ph type="title"/>
          </p:nvPr>
        </p:nvSpPr>
        <p:spPr>
          <a:xfrm>
            <a:off x="838200" y="96901"/>
            <a:ext cx="10515600" cy="1325563"/>
          </a:xfrm>
        </p:spPr>
        <p:txBody>
          <a:bodyPr/>
          <a:lstStyle/>
          <a:p>
            <a:pPr algn="ctr"/>
            <a:r>
              <a:rPr lang="en-US" dirty="0"/>
              <a:t>Analysis of EVs </a:t>
            </a:r>
          </a:p>
        </p:txBody>
      </p:sp>
      <p:graphicFrame>
        <p:nvGraphicFramePr>
          <p:cNvPr id="4" name="Content Placeholder 3">
            <a:extLst>
              <a:ext uri="{FF2B5EF4-FFF2-40B4-BE49-F238E27FC236}">
                <a16:creationId xmlns:a16="http://schemas.microsoft.com/office/drawing/2014/main" id="{3B1C4532-4261-E743-B040-52C145D43C86}"/>
              </a:ext>
            </a:extLst>
          </p:cNvPr>
          <p:cNvGraphicFramePr>
            <a:graphicFrameLocks noGrp="1" noChangeAspect="1"/>
          </p:cNvGraphicFramePr>
          <p:nvPr>
            <p:ph idx="1"/>
            <p:extLst>
              <p:ext uri="{D42A27DB-BD31-4B8C-83A1-F6EECF244321}">
                <p14:modId xmlns:p14="http://schemas.microsoft.com/office/powerpoint/2010/main" val="2097408259"/>
              </p:ext>
            </p:extLst>
          </p:nvPr>
        </p:nvGraphicFramePr>
        <p:xfrm>
          <a:off x="8392922" y="1559827"/>
          <a:ext cx="2726182" cy="4757096"/>
        </p:xfrm>
        <a:graphic>
          <a:graphicData uri="http://schemas.openxmlformats.org/presentationml/2006/ole">
            <mc:AlternateContent xmlns:mc="http://schemas.openxmlformats.org/markup-compatibility/2006">
              <mc:Choice xmlns:v="urn:schemas-microsoft-com:vml" Requires="v">
                <p:oleObj spid="_x0000_s4097" name="Acrobat Document" r:id="rId3" imgW="1892248" imgH="3301815" progId="AcroExch.Document.DC">
                  <p:embed/>
                </p:oleObj>
              </mc:Choice>
              <mc:Fallback>
                <p:oleObj name="Acrobat Document" r:id="rId3" imgW="1892248" imgH="3301815" progId="AcroExch.Document.DC">
                  <p:embed/>
                  <p:pic>
                    <p:nvPicPr>
                      <p:cNvPr id="11" name="Object 10"/>
                      <p:cNvPicPr/>
                      <p:nvPr/>
                    </p:nvPicPr>
                    <p:blipFill>
                      <a:blip r:embed="rId4"/>
                      <a:stretch>
                        <a:fillRect/>
                      </a:stretch>
                    </p:blipFill>
                    <p:spPr>
                      <a:xfrm>
                        <a:off x="8392922" y="1559827"/>
                        <a:ext cx="2726182" cy="475709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723BC42E-2230-804B-9F24-CB0805B321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785" y="3938375"/>
            <a:ext cx="4814140" cy="2822724"/>
          </a:xfrm>
          <a:prstGeom prst="rect">
            <a:avLst/>
          </a:prstGeom>
        </p:spPr>
      </p:pic>
      <p:sp>
        <p:nvSpPr>
          <p:cNvPr id="6" name="Content Placeholder 2">
            <a:extLst>
              <a:ext uri="{FF2B5EF4-FFF2-40B4-BE49-F238E27FC236}">
                <a16:creationId xmlns:a16="http://schemas.microsoft.com/office/drawing/2014/main" id="{6D158FA8-E4B3-3040-9589-1043A45A7177}"/>
              </a:ext>
            </a:extLst>
          </p:cNvPr>
          <p:cNvSpPr txBox="1">
            <a:spLocks/>
          </p:cNvSpPr>
          <p:nvPr/>
        </p:nvSpPr>
        <p:spPr bwMode="auto">
          <a:xfrm>
            <a:off x="842172" y="1989240"/>
            <a:ext cx="4140459" cy="3168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marL="0" indent="0" algn="l" rtl="0" eaLnBrk="0" fontAlgn="base" hangingPunct="0">
              <a:lnSpc>
                <a:spcPct val="105000"/>
              </a:lnSpc>
              <a:spcBef>
                <a:spcPct val="35000"/>
              </a:spcBef>
              <a:spcAft>
                <a:spcPts val="0"/>
              </a:spcAft>
              <a:buClrTx/>
              <a:buSzPct val="100000"/>
              <a:buFont typeface="Arial"/>
              <a:buChar char=" "/>
              <a:defRPr sz="1350" b="0" i="0" u="none">
                <a:solidFill>
                  <a:srgbClr val="000000"/>
                </a:solidFill>
                <a:latin typeface="SartoriusRotisSans"/>
                <a:ea typeface="+mn-ea"/>
                <a:cs typeface="+mn-cs"/>
              </a:defRPr>
            </a:lvl1pPr>
            <a:lvl2pPr marL="139304" indent="-138113" algn="l" rtl="0" eaLnBrk="0" fontAlgn="base" hangingPunct="0">
              <a:lnSpc>
                <a:spcPct val="105000"/>
              </a:lnSpc>
              <a:spcBef>
                <a:spcPct val="35000"/>
              </a:spcBef>
              <a:spcAft>
                <a:spcPts val="0"/>
              </a:spcAft>
              <a:buClrTx/>
              <a:buSzPct val="85000"/>
              <a:buFont typeface="Wingdings"/>
              <a:buChar char=""/>
              <a:defRPr sz="1350" b="0" i="0" u="none">
                <a:solidFill>
                  <a:srgbClr val="000000"/>
                </a:solidFill>
                <a:latin typeface="SartoriusRotisSans"/>
              </a:defRPr>
            </a:lvl2pPr>
            <a:lvl3pPr marL="139304" indent="0" algn="l" rtl="0" eaLnBrk="0" fontAlgn="base" hangingPunct="0">
              <a:lnSpc>
                <a:spcPct val="105000"/>
              </a:lnSpc>
              <a:spcBef>
                <a:spcPct val="35000"/>
              </a:spcBef>
              <a:spcAft>
                <a:spcPts val="0"/>
              </a:spcAft>
              <a:buClrTx/>
              <a:buSzPct val="100000"/>
              <a:buFont typeface="Arial"/>
              <a:buChar char=" "/>
              <a:defRPr sz="1350" b="0" i="0" u="none">
                <a:solidFill>
                  <a:srgbClr val="000000"/>
                </a:solidFill>
                <a:latin typeface="SartoriusRotisSans"/>
              </a:defRPr>
            </a:lvl3pPr>
            <a:lvl4pPr marL="266700" indent="-125016" algn="l" rtl="0" eaLnBrk="0" fontAlgn="base" hangingPunct="0">
              <a:lnSpc>
                <a:spcPct val="105000"/>
              </a:lnSpc>
              <a:spcBef>
                <a:spcPct val="35000"/>
              </a:spcBef>
              <a:spcAft>
                <a:spcPts val="0"/>
              </a:spcAft>
              <a:buClrTx/>
              <a:buSzPct val="100000"/>
              <a:buFont typeface="SartoriusRotisSans"/>
              <a:buChar char="-"/>
              <a:defRPr sz="1350" b="0" i="0" u="none">
                <a:solidFill>
                  <a:srgbClr val="000000"/>
                </a:solidFill>
                <a:latin typeface="SartoriusRotisSans"/>
              </a:defRPr>
            </a:lvl4pPr>
            <a:lvl5pPr marL="391716" indent="-125016" algn="l" rtl="0" eaLnBrk="0" fontAlgn="base" hangingPunct="0">
              <a:lnSpc>
                <a:spcPct val="105000"/>
              </a:lnSpc>
              <a:spcBef>
                <a:spcPct val="35000"/>
              </a:spcBef>
              <a:spcAft>
                <a:spcPts val="0"/>
              </a:spcAft>
              <a:buClrTx/>
              <a:buSzPct val="100000"/>
              <a:buFont typeface="SartoriusRotisSans"/>
              <a:buChar char="-"/>
              <a:defRPr sz="1350" b="0" i="0" u="none">
                <a:solidFill>
                  <a:srgbClr val="000000"/>
                </a:solidFill>
                <a:latin typeface="SartoriusRotisSans"/>
              </a:defRPr>
            </a:lvl5pPr>
            <a:lvl6pPr marL="723900" indent="-95250" algn="l" rtl="0" eaLnBrk="0" fontAlgn="base" hangingPunct="0">
              <a:lnSpc>
                <a:spcPct val="105000"/>
              </a:lnSpc>
              <a:spcBef>
                <a:spcPct val="35000"/>
              </a:spcBef>
              <a:spcAft>
                <a:spcPct val="0"/>
              </a:spcAft>
              <a:buSzPct val="85000"/>
              <a:buFont typeface="SartoriusRotisSans" pitchFamily="2" charset="0"/>
              <a:buChar char="-"/>
              <a:defRPr>
                <a:solidFill>
                  <a:schemeClr val="tx1"/>
                </a:solidFill>
                <a:latin typeface="+mn-lt"/>
              </a:defRPr>
            </a:lvl6pPr>
            <a:lvl7pPr marL="1066800" indent="-95250" algn="l" rtl="0" eaLnBrk="0" fontAlgn="base" hangingPunct="0">
              <a:lnSpc>
                <a:spcPct val="105000"/>
              </a:lnSpc>
              <a:spcBef>
                <a:spcPct val="35000"/>
              </a:spcBef>
              <a:spcAft>
                <a:spcPct val="0"/>
              </a:spcAft>
              <a:buSzPct val="85000"/>
              <a:buFont typeface="SartoriusRotisSans" pitchFamily="2" charset="0"/>
              <a:buChar char="-"/>
              <a:defRPr>
                <a:solidFill>
                  <a:schemeClr val="tx1"/>
                </a:solidFill>
                <a:latin typeface="+mn-lt"/>
              </a:defRPr>
            </a:lvl7pPr>
            <a:lvl8pPr marL="1409700" indent="-95250" algn="l" rtl="0" eaLnBrk="0" fontAlgn="base" hangingPunct="0">
              <a:lnSpc>
                <a:spcPct val="105000"/>
              </a:lnSpc>
              <a:spcBef>
                <a:spcPct val="35000"/>
              </a:spcBef>
              <a:spcAft>
                <a:spcPct val="0"/>
              </a:spcAft>
              <a:buSzPct val="85000"/>
              <a:buFont typeface="SartoriusRotisSans" pitchFamily="2" charset="0"/>
              <a:buChar char="-"/>
              <a:defRPr>
                <a:solidFill>
                  <a:schemeClr val="tx1"/>
                </a:solidFill>
                <a:latin typeface="+mn-lt"/>
              </a:defRPr>
            </a:lvl8pPr>
            <a:lvl9pPr marL="1752600" indent="-95250" algn="l" rtl="0" eaLnBrk="0" fontAlgn="base" hangingPunct="0">
              <a:lnSpc>
                <a:spcPct val="105000"/>
              </a:lnSpc>
              <a:spcBef>
                <a:spcPct val="35000"/>
              </a:spcBef>
              <a:spcAft>
                <a:spcPct val="0"/>
              </a:spcAft>
              <a:buSzPct val="85000"/>
              <a:buFont typeface="SartoriusRotisSans" pitchFamily="2" charset="0"/>
              <a:buChar char="-"/>
              <a:defRPr>
                <a:solidFill>
                  <a:schemeClr val="tx1"/>
                </a:solidFill>
                <a:latin typeface="+mn-lt"/>
              </a:defRPr>
            </a:lvl9pPr>
          </a:lstStyle>
          <a:p>
            <a:pPr algn="just"/>
            <a:r>
              <a:rPr lang="en-US" sz="1800" kern="0" dirty="0">
                <a:latin typeface="Calibri" panose="020F0502020204030204" pitchFamily="34" charset="0"/>
                <a:cs typeface="Calibri" panose="020F0502020204030204" pitchFamily="34" charset="0"/>
              </a:rPr>
              <a:t>Purified urinary exosomes were purchased from </a:t>
            </a:r>
            <a:r>
              <a:rPr lang="en-US" sz="1800" kern="0" dirty="0" err="1">
                <a:latin typeface="Calibri" panose="020F0502020204030204" pitchFamily="34" charset="0"/>
                <a:cs typeface="Calibri" panose="020F0502020204030204" pitchFamily="34" charset="0"/>
              </a:rPr>
              <a:t>HansaBioMed</a:t>
            </a:r>
            <a:r>
              <a:rPr lang="en-US" sz="1800" kern="0" dirty="0">
                <a:latin typeface="Calibri" panose="020F0502020204030204" pitchFamily="34" charset="0"/>
                <a:cs typeface="Calibri" panose="020F0502020204030204" pitchFamily="34" charset="0"/>
              </a:rPr>
              <a:t> </a:t>
            </a:r>
          </a:p>
          <a:p>
            <a:pPr algn="just"/>
            <a:endParaRPr lang="en-US" sz="1800" kern="0" dirty="0">
              <a:latin typeface="Calibri" panose="020F0502020204030204" pitchFamily="34" charset="0"/>
              <a:cs typeface="Calibri" panose="020F0502020204030204" pitchFamily="34" charset="0"/>
            </a:endParaRPr>
          </a:p>
          <a:p>
            <a:pPr algn="just"/>
            <a:r>
              <a:rPr lang="en-US" sz="1800" kern="0" dirty="0">
                <a:latin typeface="Calibri" panose="020F0502020204030204" pitchFamily="34" charset="0"/>
                <a:cs typeface="Calibri" panose="020F0502020204030204" pitchFamily="34" charset="0"/>
              </a:rPr>
              <a:t>Exosomes were labelled using primary and secondary antibodies</a:t>
            </a:r>
          </a:p>
          <a:p>
            <a:pPr algn="just"/>
            <a:endParaRPr lang="en-US" kern="0" dirty="0"/>
          </a:p>
        </p:txBody>
      </p:sp>
    </p:spTree>
    <p:extLst>
      <p:ext uri="{BB962C8B-B14F-4D97-AF65-F5344CB8AC3E}">
        <p14:creationId xmlns:p14="http://schemas.microsoft.com/office/powerpoint/2010/main" val="1816459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7AD2E14-E3EE-2440-996A-8D00B32EF15C}"/>
              </a:ext>
            </a:extLst>
          </p:cNvPr>
          <p:cNvGraphicFramePr>
            <a:graphicFrameLocks/>
          </p:cNvGraphicFramePr>
          <p:nvPr>
            <p:extLst>
              <p:ext uri="{D42A27DB-BD31-4B8C-83A1-F6EECF244321}">
                <p14:modId xmlns:p14="http://schemas.microsoft.com/office/powerpoint/2010/main" val="1169281223"/>
              </p:ext>
            </p:extLst>
          </p:nvPr>
        </p:nvGraphicFramePr>
        <p:xfrm>
          <a:off x="1128888" y="1173681"/>
          <a:ext cx="9247169" cy="5548302"/>
        </p:xfrm>
        <a:graphic>
          <a:graphicData uri="http://schemas.openxmlformats.org/drawingml/2006/chart">
            <c:chart xmlns:c="http://schemas.openxmlformats.org/drawingml/2006/chart" xmlns:r="http://schemas.openxmlformats.org/officeDocument/2006/relationships" r:id="rId2"/>
          </a:graphicData>
        </a:graphic>
      </p:graphicFrame>
      <p:sp>
        <p:nvSpPr>
          <p:cNvPr id="2" name="Oval 1">
            <a:extLst>
              <a:ext uri="{FF2B5EF4-FFF2-40B4-BE49-F238E27FC236}">
                <a16:creationId xmlns:a16="http://schemas.microsoft.com/office/drawing/2014/main" id="{F985092A-BA84-4249-9FBA-ED923B74520C}"/>
              </a:ext>
            </a:extLst>
          </p:cNvPr>
          <p:cNvSpPr/>
          <p:nvPr/>
        </p:nvSpPr>
        <p:spPr>
          <a:xfrm rot="1173411">
            <a:off x="2869591" y="3022866"/>
            <a:ext cx="626835" cy="2976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D511D32-A253-4545-A779-DB23A9AFEF4D}"/>
              </a:ext>
            </a:extLst>
          </p:cNvPr>
          <p:cNvSpPr txBox="1"/>
          <p:nvPr/>
        </p:nvSpPr>
        <p:spPr>
          <a:xfrm>
            <a:off x="3521380" y="4141797"/>
            <a:ext cx="1877952" cy="369332"/>
          </a:xfrm>
          <a:prstGeom prst="rect">
            <a:avLst/>
          </a:prstGeom>
          <a:noFill/>
        </p:spPr>
        <p:txBody>
          <a:bodyPr wrap="square" rtlCol="0">
            <a:spAutoFit/>
          </a:bodyPr>
          <a:lstStyle/>
          <a:p>
            <a:r>
              <a:rPr lang="en-US" dirty="0">
                <a:solidFill>
                  <a:srgbClr val="FF0000"/>
                </a:solidFill>
              </a:rPr>
              <a:t>Linear Region</a:t>
            </a:r>
          </a:p>
        </p:txBody>
      </p:sp>
      <p:sp>
        <p:nvSpPr>
          <p:cNvPr id="7" name="Oval 6">
            <a:extLst>
              <a:ext uri="{FF2B5EF4-FFF2-40B4-BE49-F238E27FC236}">
                <a16:creationId xmlns:a16="http://schemas.microsoft.com/office/drawing/2014/main" id="{A6936E38-480B-5043-B5EC-C8B64F380A0D}"/>
              </a:ext>
            </a:extLst>
          </p:cNvPr>
          <p:cNvSpPr/>
          <p:nvPr/>
        </p:nvSpPr>
        <p:spPr>
          <a:xfrm rot="3087708">
            <a:off x="3917618" y="1706285"/>
            <a:ext cx="683127" cy="16403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B551BAE-CE85-0347-88AA-89C0C9685FDB}"/>
              </a:ext>
            </a:extLst>
          </p:cNvPr>
          <p:cNvSpPr txBox="1"/>
          <p:nvPr/>
        </p:nvSpPr>
        <p:spPr>
          <a:xfrm>
            <a:off x="3404839" y="1545666"/>
            <a:ext cx="1877952" cy="369332"/>
          </a:xfrm>
          <a:prstGeom prst="rect">
            <a:avLst/>
          </a:prstGeom>
          <a:noFill/>
        </p:spPr>
        <p:txBody>
          <a:bodyPr wrap="square" rtlCol="0">
            <a:spAutoFit/>
          </a:bodyPr>
          <a:lstStyle/>
          <a:p>
            <a:r>
              <a:rPr lang="en-US" dirty="0">
                <a:solidFill>
                  <a:srgbClr val="FF0000"/>
                </a:solidFill>
              </a:rPr>
              <a:t>Coincident Region</a:t>
            </a:r>
          </a:p>
        </p:txBody>
      </p:sp>
      <p:sp>
        <p:nvSpPr>
          <p:cNvPr id="9" name="Oval 8">
            <a:extLst>
              <a:ext uri="{FF2B5EF4-FFF2-40B4-BE49-F238E27FC236}">
                <a16:creationId xmlns:a16="http://schemas.microsoft.com/office/drawing/2014/main" id="{DA8CC178-6C47-6246-9E47-9151B522B694}"/>
              </a:ext>
            </a:extLst>
          </p:cNvPr>
          <p:cNvSpPr/>
          <p:nvPr/>
        </p:nvSpPr>
        <p:spPr>
          <a:xfrm rot="7630299">
            <a:off x="6318965" y="1367504"/>
            <a:ext cx="683127" cy="44693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0174E27-A9C9-E24A-BACB-08733ABDC6BD}"/>
              </a:ext>
            </a:extLst>
          </p:cNvPr>
          <p:cNvSpPr txBox="1"/>
          <p:nvPr/>
        </p:nvSpPr>
        <p:spPr>
          <a:xfrm>
            <a:off x="7060293" y="3059668"/>
            <a:ext cx="1877952" cy="369332"/>
          </a:xfrm>
          <a:prstGeom prst="rect">
            <a:avLst/>
          </a:prstGeom>
          <a:noFill/>
        </p:spPr>
        <p:txBody>
          <a:bodyPr wrap="square" rtlCol="0">
            <a:spAutoFit/>
          </a:bodyPr>
          <a:lstStyle/>
          <a:p>
            <a:r>
              <a:rPr lang="en-US" dirty="0">
                <a:solidFill>
                  <a:srgbClr val="FF0000"/>
                </a:solidFill>
              </a:rPr>
              <a:t>Swarm Region</a:t>
            </a:r>
          </a:p>
        </p:txBody>
      </p:sp>
      <p:sp>
        <p:nvSpPr>
          <p:cNvPr id="11" name="Title 1">
            <a:extLst>
              <a:ext uri="{FF2B5EF4-FFF2-40B4-BE49-F238E27FC236}">
                <a16:creationId xmlns:a16="http://schemas.microsoft.com/office/drawing/2014/main" id="{C88CAD73-1103-A844-B3CB-43B487F0AD53}"/>
              </a:ext>
            </a:extLst>
          </p:cNvPr>
          <p:cNvSpPr>
            <a:spLocks noGrp="1"/>
          </p:cNvSpPr>
          <p:nvPr>
            <p:ph type="title"/>
          </p:nvPr>
        </p:nvSpPr>
        <p:spPr>
          <a:xfrm>
            <a:off x="838200" y="0"/>
            <a:ext cx="10515600" cy="1325563"/>
          </a:xfrm>
        </p:spPr>
        <p:txBody>
          <a:bodyPr/>
          <a:lstStyle/>
          <a:p>
            <a:pPr algn="ctr"/>
            <a:r>
              <a:rPr lang="en-US" dirty="0"/>
              <a:t>Analysis of EVs</a:t>
            </a:r>
          </a:p>
        </p:txBody>
      </p:sp>
    </p:spTree>
    <p:extLst>
      <p:ext uri="{BB962C8B-B14F-4D97-AF65-F5344CB8AC3E}">
        <p14:creationId xmlns:p14="http://schemas.microsoft.com/office/powerpoint/2010/main" val="26120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animBg="1"/>
      <p:bldP spid="3" grpId="0"/>
      <p:bldP spid="7" grpId="0" animBg="1"/>
      <p:bldP spid="8" grpId="0"/>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2CB9C31-D7F6-3E44-8A2A-413A76FF3637}"/>
              </a:ext>
            </a:extLst>
          </p:cNvPr>
          <p:cNvGraphicFramePr>
            <a:graphicFrameLocks/>
          </p:cNvGraphicFramePr>
          <p:nvPr>
            <p:extLst>
              <p:ext uri="{D42A27DB-BD31-4B8C-83A1-F6EECF244321}">
                <p14:modId xmlns:p14="http://schemas.microsoft.com/office/powerpoint/2010/main" val="47238333"/>
              </p:ext>
            </p:extLst>
          </p:nvPr>
        </p:nvGraphicFramePr>
        <p:xfrm>
          <a:off x="1110654" y="950186"/>
          <a:ext cx="9970689" cy="6024942"/>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C1963BDE-9099-884E-BA70-897EC58AAFE8}"/>
              </a:ext>
            </a:extLst>
          </p:cNvPr>
          <p:cNvSpPr/>
          <p:nvPr/>
        </p:nvSpPr>
        <p:spPr>
          <a:xfrm rot="2628384">
            <a:off x="3452373" y="4599916"/>
            <a:ext cx="443398" cy="1643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298B26B-5123-BF4E-BB92-ED56DA17D011}"/>
              </a:ext>
            </a:extLst>
          </p:cNvPr>
          <p:cNvSpPr txBox="1"/>
          <p:nvPr/>
        </p:nvSpPr>
        <p:spPr>
          <a:xfrm>
            <a:off x="4031953" y="5308079"/>
            <a:ext cx="2029529" cy="369332"/>
          </a:xfrm>
          <a:prstGeom prst="rect">
            <a:avLst/>
          </a:prstGeom>
          <a:noFill/>
        </p:spPr>
        <p:txBody>
          <a:bodyPr wrap="square" rtlCol="0">
            <a:spAutoFit/>
          </a:bodyPr>
          <a:lstStyle/>
          <a:p>
            <a:r>
              <a:rPr lang="en-US" dirty="0">
                <a:solidFill>
                  <a:srgbClr val="FF0000"/>
                </a:solidFill>
              </a:rPr>
              <a:t>True Linear Region</a:t>
            </a:r>
          </a:p>
        </p:txBody>
      </p:sp>
      <p:sp>
        <p:nvSpPr>
          <p:cNvPr id="9" name="Oval 8">
            <a:extLst>
              <a:ext uri="{FF2B5EF4-FFF2-40B4-BE49-F238E27FC236}">
                <a16:creationId xmlns:a16="http://schemas.microsoft.com/office/drawing/2014/main" id="{37E07E0F-3664-EF45-BD80-3093AEF68FB9}"/>
              </a:ext>
            </a:extLst>
          </p:cNvPr>
          <p:cNvSpPr/>
          <p:nvPr/>
        </p:nvSpPr>
        <p:spPr>
          <a:xfrm rot="1965398">
            <a:off x="4869348" y="1683832"/>
            <a:ext cx="683127" cy="34506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D16B6AB-2D6D-B64C-B007-3FDB1039CFB0}"/>
              </a:ext>
            </a:extLst>
          </p:cNvPr>
          <p:cNvSpPr txBox="1"/>
          <p:nvPr/>
        </p:nvSpPr>
        <p:spPr>
          <a:xfrm>
            <a:off x="5628935" y="3339205"/>
            <a:ext cx="1877952" cy="646331"/>
          </a:xfrm>
          <a:prstGeom prst="rect">
            <a:avLst/>
          </a:prstGeom>
          <a:noFill/>
        </p:spPr>
        <p:txBody>
          <a:bodyPr wrap="square" rtlCol="0">
            <a:spAutoFit/>
          </a:bodyPr>
          <a:lstStyle/>
          <a:p>
            <a:r>
              <a:rPr lang="en-US" dirty="0">
                <a:solidFill>
                  <a:srgbClr val="FF0000"/>
                </a:solidFill>
              </a:rPr>
              <a:t>False Positive Linear Region</a:t>
            </a:r>
          </a:p>
        </p:txBody>
      </p:sp>
      <p:sp>
        <p:nvSpPr>
          <p:cNvPr id="11" name="Oval 10">
            <a:extLst>
              <a:ext uri="{FF2B5EF4-FFF2-40B4-BE49-F238E27FC236}">
                <a16:creationId xmlns:a16="http://schemas.microsoft.com/office/drawing/2014/main" id="{6BBB25C9-082F-0042-B67A-FADDC49872C8}"/>
              </a:ext>
            </a:extLst>
          </p:cNvPr>
          <p:cNvSpPr/>
          <p:nvPr/>
        </p:nvSpPr>
        <p:spPr>
          <a:xfrm rot="5626573">
            <a:off x="7534367" y="253547"/>
            <a:ext cx="683127" cy="34506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40FC1DC-B424-3341-8EFE-A3A30EFF30F3}"/>
              </a:ext>
            </a:extLst>
          </p:cNvPr>
          <p:cNvSpPr txBox="1"/>
          <p:nvPr/>
        </p:nvSpPr>
        <p:spPr>
          <a:xfrm>
            <a:off x="8953480" y="2349308"/>
            <a:ext cx="1877952" cy="369332"/>
          </a:xfrm>
          <a:prstGeom prst="rect">
            <a:avLst/>
          </a:prstGeom>
          <a:noFill/>
        </p:spPr>
        <p:txBody>
          <a:bodyPr wrap="square" rtlCol="0">
            <a:spAutoFit/>
          </a:bodyPr>
          <a:lstStyle/>
          <a:p>
            <a:r>
              <a:rPr lang="en-US" dirty="0">
                <a:solidFill>
                  <a:srgbClr val="FF0000"/>
                </a:solidFill>
              </a:rPr>
              <a:t>Swarm Region</a:t>
            </a:r>
          </a:p>
        </p:txBody>
      </p:sp>
      <p:sp>
        <p:nvSpPr>
          <p:cNvPr id="14" name="Title 1">
            <a:extLst>
              <a:ext uri="{FF2B5EF4-FFF2-40B4-BE49-F238E27FC236}">
                <a16:creationId xmlns:a16="http://schemas.microsoft.com/office/drawing/2014/main" id="{4DE40631-8D9A-9D4D-8B0E-83E46CDC49F9}"/>
              </a:ext>
            </a:extLst>
          </p:cNvPr>
          <p:cNvSpPr>
            <a:spLocks noGrp="1"/>
          </p:cNvSpPr>
          <p:nvPr>
            <p:ph type="title"/>
          </p:nvPr>
        </p:nvSpPr>
        <p:spPr>
          <a:xfrm>
            <a:off x="838200" y="0"/>
            <a:ext cx="10515600" cy="1325563"/>
          </a:xfrm>
        </p:spPr>
        <p:txBody>
          <a:bodyPr/>
          <a:lstStyle/>
          <a:p>
            <a:pPr algn="ctr"/>
            <a:r>
              <a:rPr lang="en-US" dirty="0"/>
              <a:t>Analysis of EVs</a:t>
            </a:r>
          </a:p>
        </p:txBody>
      </p:sp>
    </p:spTree>
    <p:extLst>
      <p:ext uri="{BB962C8B-B14F-4D97-AF65-F5344CB8AC3E}">
        <p14:creationId xmlns:p14="http://schemas.microsoft.com/office/powerpoint/2010/main" val="17266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8" grpId="0"/>
      <p:bldP spid="9" grpId="0" animBg="1"/>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E278-0FAA-0741-BBF5-526DDB4E26C0}"/>
              </a:ext>
            </a:extLst>
          </p:cNvPr>
          <p:cNvSpPr>
            <a:spLocks noGrp="1"/>
          </p:cNvSpPr>
          <p:nvPr>
            <p:ph type="title"/>
          </p:nvPr>
        </p:nvSpPr>
        <p:spPr>
          <a:xfrm>
            <a:off x="838200" y="60325"/>
            <a:ext cx="10515600" cy="1325563"/>
          </a:xfrm>
        </p:spPr>
        <p:txBody>
          <a:bodyPr/>
          <a:lstStyle/>
          <a:p>
            <a:pPr algn="ctr"/>
            <a:r>
              <a:rPr lang="en-US" dirty="0"/>
              <a:t>A Framework for Studying EVs </a:t>
            </a:r>
            <a:br>
              <a:rPr lang="en-US" dirty="0"/>
            </a:br>
            <a:r>
              <a:rPr lang="en-US" dirty="0"/>
              <a:t>by Flow Cytometry</a:t>
            </a:r>
          </a:p>
        </p:txBody>
      </p:sp>
      <p:pic>
        <p:nvPicPr>
          <p:cNvPr id="9" name="Picture 8">
            <a:extLst>
              <a:ext uri="{FF2B5EF4-FFF2-40B4-BE49-F238E27FC236}">
                <a16:creationId xmlns:a16="http://schemas.microsoft.com/office/drawing/2014/main" id="{92D0441C-7FF9-4F4C-85BD-6F3F70C3CD5B}"/>
              </a:ext>
            </a:extLst>
          </p:cNvPr>
          <p:cNvPicPr>
            <a:picLocks noChangeAspect="1"/>
          </p:cNvPicPr>
          <p:nvPr/>
        </p:nvPicPr>
        <p:blipFill>
          <a:blip r:embed="rId2"/>
          <a:stretch>
            <a:fillRect/>
          </a:stretch>
        </p:blipFill>
        <p:spPr>
          <a:xfrm>
            <a:off x="1060704" y="1468752"/>
            <a:ext cx="4614672" cy="5177919"/>
          </a:xfrm>
          <a:prstGeom prst="rect">
            <a:avLst/>
          </a:prstGeom>
        </p:spPr>
      </p:pic>
      <p:pic>
        <p:nvPicPr>
          <p:cNvPr id="11" name="Picture 10">
            <a:extLst>
              <a:ext uri="{FF2B5EF4-FFF2-40B4-BE49-F238E27FC236}">
                <a16:creationId xmlns:a16="http://schemas.microsoft.com/office/drawing/2014/main" id="{71938520-381A-4448-A3EC-72C60BF6B6D1}"/>
              </a:ext>
            </a:extLst>
          </p:cNvPr>
          <p:cNvPicPr>
            <a:picLocks noChangeAspect="1"/>
          </p:cNvPicPr>
          <p:nvPr/>
        </p:nvPicPr>
        <p:blipFill>
          <a:blip r:embed="rId3"/>
          <a:stretch>
            <a:fillRect/>
          </a:stretch>
        </p:blipFill>
        <p:spPr>
          <a:xfrm>
            <a:off x="6206486" y="1668335"/>
            <a:ext cx="5985514" cy="4978336"/>
          </a:xfrm>
          <a:prstGeom prst="rect">
            <a:avLst/>
          </a:prstGeom>
        </p:spPr>
      </p:pic>
    </p:spTree>
    <p:extLst>
      <p:ext uri="{BB962C8B-B14F-4D97-AF65-F5344CB8AC3E}">
        <p14:creationId xmlns:p14="http://schemas.microsoft.com/office/powerpoint/2010/main" val="192432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6724-3DCB-6B4B-B8AC-97C13B716EF2}"/>
              </a:ext>
            </a:extLst>
          </p:cNvPr>
          <p:cNvSpPr>
            <a:spLocks noGrp="1"/>
          </p:cNvSpPr>
          <p:nvPr>
            <p:ph type="title"/>
          </p:nvPr>
        </p:nvSpPr>
        <p:spPr>
          <a:xfrm>
            <a:off x="838200" y="0"/>
            <a:ext cx="10515600" cy="1325563"/>
          </a:xfrm>
        </p:spPr>
        <p:txBody>
          <a:bodyPr/>
          <a:lstStyle/>
          <a:p>
            <a:pPr algn="ctr"/>
            <a:r>
              <a:rPr lang="en-US" dirty="0"/>
              <a:t>Characterization of EVs</a:t>
            </a:r>
          </a:p>
        </p:txBody>
      </p:sp>
      <p:sp>
        <p:nvSpPr>
          <p:cNvPr id="3" name="Content Placeholder 2">
            <a:extLst>
              <a:ext uri="{FF2B5EF4-FFF2-40B4-BE49-F238E27FC236}">
                <a16:creationId xmlns:a16="http://schemas.microsoft.com/office/drawing/2014/main" id="{F6E2C642-46BC-0A49-95C8-CAEAFD2C5D5E}"/>
              </a:ext>
            </a:extLst>
          </p:cNvPr>
          <p:cNvSpPr>
            <a:spLocks noGrp="1"/>
          </p:cNvSpPr>
          <p:nvPr>
            <p:ph idx="1"/>
          </p:nvPr>
        </p:nvSpPr>
        <p:spPr>
          <a:xfrm>
            <a:off x="838200" y="1825625"/>
            <a:ext cx="5625662" cy="1325563"/>
          </a:xfrm>
        </p:spPr>
        <p:txBody>
          <a:bodyPr>
            <a:normAutofit/>
          </a:bodyPr>
          <a:lstStyle/>
          <a:p>
            <a:r>
              <a:rPr lang="en-US" sz="1800" dirty="0"/>
              <a:t>Bulk Analysis: </a:t>
            </a:r>
          </a:p>
          <a:p>
            <a:pPr lvl="1"/>
            <a:r>
              <a:rPr lang="en-US" sz="1400" dirty="0"/>
              <a:t>Proteomic </a:t>
            </a:r>
          </a:p>
          <a:p>
            <a:pPr lvl="1"/>
            <a:r>
              <a:rPr lang="en-US" sz="1400" dirty="0"/>
              <a:t>Lipidomic </a:t>
            </a:r>
          </a:p>
          <a:p>
            <a:pPr lvl="1"/>
            <a:r>
              <a:rPr lang="en-US" sz="1400" dirty="0"/>
              <a:t>Western Blot</a:t>
            </a:r>
          </a:p>
          <a:p>
            <a:pPr marL="457200" lvl="1" indent="0">
              <a:buNone/>
            </a:pPr>
            <a:endParaRPr lang="en-US" sz="1400" dirty="0"/>
          </a:p>
          <a:p>
            <a:pPr marL="457200" lvl="1" indent="0">
              <a:buNone/>
            </a:pPr>
            <a:endParaRPr lang="en-US" sz="1400" dirty="0"/>
          </a:p>
        </p:txBody>
      </p:sp>
      <p:pic>
        <p:nvPicPr>
          <p:cNvPr id="5" name="Picture 4">
            <a:extLst>
              <a:ext uri="{FF2B5EF4-FFF2-40B4-BE49-F238E27FC236}">
                <a16:creationId xmlns:a16="http://schemas.microsoft.com/office/drawing/2014/main" id="{71BB1CB8-5414-0644-B6E9-81ACDB064F8B}"/>
              </a:ext>
            </a:extLst>
          </p:cNvPr>
          <p:cNvPicPr>
            <a:picLocks noChangeAspect="1"/>
          </p:cNvPicPr>
          <p:nvPr/>
        </p:nvPicPr>
        <p:blipFill>
          <a:blip r:embed="rId2"/>
          <a:stretch>
            <a:fillRect/>
          </a:stretch>
        </p:blipFill>
        <p:spPr>
          <a:xfrm>
            <a:off x="6883180" y="4876252"/>
            <a:ext cx="4903227" cy="1770118"/>
          </a:xfrm>
          <a:prstGeom prst="rect">
            <a:avLst/>
          </a:prstGeom>
        </p:spPr>
      </p:pic>
      <p:sp>
        <p:nvSpPr>
          <p:cNvPr id="6" name="Rectangle 5">
            <a:extLst>
              <a:ext uri="{FF2B5EF4-FFF2-40B4-BE49-F238E27FC236}">
                <a16:creationId xmlns:a16="http://schemas.microsoft.com/office/drawing/2014/main" id="{08CA6102-C534-5940-A6FD-D4D8A86648B8}"/>
              </a:ext>
            </a:extLst>
          </p:cNvPr>
          <p:cNvSpPr/>
          <p:nvPr/>
        </p:nvSpPr>
        <p:spPr>
          <a:xfrm>
            <a:off x="405593" y="3595743"/>
            <a:ext cx="5358713" cy="1815882"/>
          </a:xfrm>
          <a:prstGeom prst="rect">
            <a:avLst/>
          </a:prstGeom>
        </p:spPr>
        <p:txBody>
          <a:bodyPr wrap="square">
            <a:spAutoFit/>
          </a:bodyPr>
          <a:lstStyle/>
          <a:p>
            <a:pPr lvl="1"/>
            <a:r>
              <a:rPr lang="en-US" sz="1600" dirty="0"/>
              <a:t>Small size and heterogeneity</a:t>
            </a:r>
          </a:p>
          <a:p>
            <a:pPr lvl="1"/>
            <a:endParaRPr lang="en-US" sz="1600" dirty="0"/>
          </a:p>
          <a:p>
            <a:pPr lvl="1"/>
            <a:r>
              <a:rPr lang="en-US" sz="1600" dirty="0"/>
              <a:t>﻿Small changes in specific vesicle subsets may be leveled out by bulk-based analysis and will therefore be easily overlooked </a:t>
            </a:r>
            <a:r>
              <a:rPr lang="en-US" sz="1600" dirty="0">
                <a:sym typeface="Wingdings" pitchFamily="2" charset="2"/>
              </a:rPr>
              <a:t> </a:t>
            </a:r>
            <a:r>
              <a:rPr lang="en-US" sz="1600" dirty="0"/>
              <a:t>Masking Biological processes</a:t>
            </a:r>
          </a:p>
          <a:p>
            <a:pPr lvl="1"/>
            <a:endParaRPr lang="en-US" sz="1600" dirty="0"/>
          </a:p>
          <a:p>
            <a:pPr lvl="1"/>
            <a:r>
              <a:rPr lang="en-US" sz="1600" dirty="0"/>
              <a:t>Difficult to determine the origin and function </a:t>
            </a:r>
          </a:p>
        </p:txBody>
      </p:sp>
      <p:pic>
        <p:nvPicPr>
          <p:cNvPr id="8" name="Picture 7">
            <a:extLst>
              <a:ext uri="{FF2B5EF4-FFF2-40B4-BE49-F238E27FC236}">
                <a16:creationId xmlns:a16="http://schemas.microsoft.com/office/drawing/2014/main" id="{39BC5FAF-A901-814C-8251-32E63868B4C4}"/>
              </a:ext>
            </a:extLst>
          </p:cNvPr>
          <p:cNvPicPr>
            <a:picLocks noChangeAspect="1"/>
          </p:cNvPicPr>
          <p:nvPr/>
        </p:nvPicPr>
        <p:blipFill>
          <a:blip r:embed="rId3"/>
          <a:stretch>
            <a:fillRect/>
          </a:stretch>
        </p:blipFill>
        <p:spPr>
          <a:xfrm>
            <a:off x="9334793" y="721354"/>
            <a:ext cx="2528937" cy="3992535"/>
          </a:xfrm>
          <a:prstGeom prst="rect">
            <a:avLst/>
          </a:prstGeom>
        </p:spPr>
      </p:pic>
      <p:sp>
        <p:nvSpPr>
          <p:cNvPr id="9" name="TextBox 8">
            <a:extLst>
              <a:ext uri="{FF2B5EF4-FFF2-40B4-BE49-F238E27FC236}">
                <a16:creationId xmlns:a16="http://schemas.microsoft.com/office/drawing/2014/main" id="{C9341983-BC7F-1248-AAFC-4B5B690AA260}"/>
              </a:ext>
            </a:extLst>
          </p:cNvPr>
          <p:cNvSpPr txBox="1"/>
          <p:nvPr/>
        </p:nvSpPr>
        <p:spPr>
          <a:xfrm>
            <a:off x="9477702" y="6596390"/>
            <a:ext cx="3284483" cy="261610"/>
          </a:xfrm>
          <a:prstGeom prst="rect">
            <a:avLst/>
          </a:prstGeom>
          <a:noFill/>
        </p:spPr>
        <p:txBody>
          <a:bodyPr wrap="square" rtlCol="0">
            <a:spAutoFit/>
          </a:bodyPr>
          <a:lstStyle/>
          <a:p>
            <a:r>
              <a:rPr lang="en-US" sz="1100" dirty="0"/>
              <a:t>Kowal et al., PNAS, 2019</a:t>
            </a:r>
          </a:p>
        </p:txBody>
      </p:sp>
    </p:spTree>
    <p:extLst>
      <p:ext uri="{BB962C8B-B14F-4D97-AF65-F5344CB8AC3E}">
        <p14:creationId xmlns:p14="http://schemas.microsoft.com/office/powerpoint/2010/main" val="3349695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330BB-BAA2-2C49-8D15-496C3A27F58A}"/>
              </a:ext>
            </a:extLst>
          </p:cNvPr>
          <p:cNvSpPr>
            <a:spLocks noGrp="1"/>
          </p:cNvSpPr>
          <p:nvPr>
            <p:ph type="title"/>
          </p:nvPr>
        </p:nvSpPr>
        <p:spPr>
          <a:xfrm>
            <a:off x="838200" y="18255"/>
            <a:ext cx="10515600" cy="1325563"/>
          </a:xfrm>
        </p:spPr>
        <p:txBody>
          <a:bodyPr/>
          <a:lstStyle/>
          <a:p>
            <a:pPr algn="ctr"/>
            <a:r>
              <a:rPr lang="en-US" dirty="0"/>
              <a:t>Progress on the Experimental Plan</a:t>
            </a:r>
          </a:p>
        </p:txBody>
      </p:sp>
      <p:sp>
        <p:nvSpPr>
          <p:cNvPr id="3" name="Content Placeholder 2">
            <a:extLst>
              <a:ext uri="{FF2B5EF4-FFF2-40B4-BE49-F238E27FC236}">
                <a16:creationId xmlns:a16="http://schemas.microsoft.com/office/drawing/2014/main" id="{AE789384-420D-B648-9F50-F0FAF90DE661}"/>
              </a:ext>
            </a:extLst>
          </p:cNvPr>
          <p:cNvSpPr>
            <a:spLocks noGrp="1"/>
          </p:cNvSpPr>
          <p:nvPr>
            <p:ph idx="1"/>
          </p:nvPr>
        </p:nvSpPr>
        <p:spPr>
          <a:xfrm>
            <a:off x="338328" y="2020697"/>
            <a:ext cx="9799320" cy="4351338"/>
          </a:xfrm>
        </p:spPr>
        <p:txBody>
          <a:bodyPr>
            <a:normAutofit/>
          </a:bodyPr>
          <a:lstStyle/>
          <a:p>
            <a:r>
              <a:rPr lang="en-US" sz="1800" dirty="0"/>
              <a:t>Comparing the performance of NTA and VC using fluorescent nanoparticle </a:t>
            </a:r>
            <a:r>
              <a:rPr lang="en-US" sz="1800" dirty="0">
                <a:sym typeface="Wingdings" pitchFamily="2" charset="2"/>
              </a:rPr>
              <a:t> </a:t>
            </a:r>
            <a:r>
              <a:rPr lang="en-US" sz="1800" dirty="0">
                <a:solidFill>
                  <a:srgbClr val="00B050"/>
                </a:solidFill>
              </a:rPr>
              <a:t>(Completed)</a:t>
            </a:r>
          </a:p>
          <a:p>
            <a:r>
              <a:rPr lang="en-US" sz="1800" dirty="0"/>
              <a:t>Showing feasibility of Virus Counter for: </a:t>
            </a:r>
          </a:p>
          <a:p>
            <a:pPr marL="0" indent="0">
              <a:buNone/>
            </a:pPr>
            <a:r>
              <a:rPr lang="en-US" sz="1800" dirty="0"/>
              <a:t>	A. Counting EVs using a generic marker </a:t>
            </a:r>
            <a:r>
              <a:rPr lang="en-US" sz="1800" dirty="0">
                <a:sym typeface="Wingdings" pitchFamily="2" charset="2"/>
              </a:rPr>
              <a:t> </a:t>
            </a:r>
            <a:r>
              <a:rPr lang="en-US" sz="1800" dirty="0">
                <a:solidFill>
                  <a:srgbClr val="00B050"/>
                </a:solidFill>
              </a:rPr>
              <a:t>(Completed)</a:t>
            </a:r>
          </a:p>
          <a:p>
            <a:pPr marL="0" indent="0">
              <a:buNone/>
            </a:pPr>
            <a:r>
              <a:rPr lang="en-US" sz="1800" dirty="0"/>
              <a:t>	B. Detection of subsets of EVs </a:t>
            </a:r>
            <a:r>
              <a:rPr lang="en-US" sz="1800" dirty="0">
                <a:sym typeface="Wingdings" pitchFamily="2" charset="2"/>
              </a:rPr>
              <a:t> </a:t>
            </a:r>
            <a:r>
              <a:rPr lang="en-US" sz="1800" dirty="0">
                <a:solidFill>
                  <a:srgbClr val="00B050"/>
                </a:solidFill>
              </a:rPr>
              <a:t>(Completed)</a:t>
            </a:r>
          </a:p>
          <a:p>
            <a:r>
              <a:rPr lang="en-US" sz="1800" dirty="0"/>
              <a:t>Finding a generic marker to label and count EVs comparable to NTA count </a:t>
            </a:r>
            <a:r>
              <a:rPr lang="en-US" sz="1800" dirty="0">
                <a:sym typeface="Wingdings" pitchFamily="2" charset="2"/>
              </a:rPr>
              <a:t> </a:t>
            </a:r>
            <a:r>
              <a:rPr lang="en-US" sz="1800" dirty="0">
                <a:solidFill>
                  <a:srgbClr val="FF0000"/>
                </a:solidFill>
              </a:rPr>
              <a:t>On Going</a:t>
            </a:r>
          </a:p>
          <a:p>
            <a:r>
              <a:rPr lang="en-US" sz="1800" dirty="0"/>
              <a:t>Proving the detection of single EVs by appropriate control experiments </a:t>
            </a:r>
            <a:r>
              <a:rPr lang="en-US" sz="1800" dirty="0">
                <a:sym typeface="Wingdings" pitchFamily="2" charset="2"/>
              </a:rPr>
              <a:t> </a:t>
            </a:r>
            <a:r>
              <a:rPr lang="en-US" sz="1800" dirty="0">
                <a:solidFill>
                  <a:srgbClr val="FF0000"/>
                </a:solidFill>
              </a:rPr>
              <a:t>On Going</a:t>
            </a:r>
          </a:p>
          <a:p>
            <a:r>
              <a:rPr lang="en-US" sz="1800" dirty="0"/>
              <a:t>Testing EVs from different sources </a:t>
            </a:r>
            <a:r>
              <a:rPr lang="en-US" sz="1800" dirty="0">
                <a:sym typeface="Wingdings" pitchFamily="2" charset="2"/>
              </a:rPr>
              <a:t> </a:t>
            </a:r>
            <a:r>
              <a:rPr lang="en-US" sz="1800" dirty="0">
                <a:solidFill>
                  <a:srgbClr val="FF0000"/>
                </a:solidFill>
              </a:rPr>
              <a:t>On Going</a:t>
            </a:r>
            <a:endParaRPr lang="en-US" sz="1800" dirty="0"/>
          </a:p>
          <a:p>
            <a:r>
              <a:rPr lang="en-US" sz="1800" dirty="0"/>
              <a:t>Identifying the phenotype subsets of EVs by Virus Counter </a:t>
            </a:r>
            <a:r>
              <a:rPr lang="en-US" sz="1800" dirty="0">
                <a:sym typeface="Wingdings" pitchFamily="2" charset="2"/>
              </a:rPr>
              <a:t> </a:t>
            </a:r>
            <a:r>
              <a:rPr lang="en-US" sz="1800" dirty="0">
                <a:solidFill>
                  <a:srgbClr val="FF0000"/>
                </a:solidFill>
              </a:rPr>
              <a:t>On Going</a:t>
            </a:r>
            <a:endParaRPr lang="en-US" sz="1800" dirty="0"/>
          </a:p>
          <a:p>
            <a:endParaRPr lang="en-US" sz="1800" dirty="0"/>
          </a:p>
          <a:p>
            <a:pPr marL="342900" indent="-342900">
              <a:buAutoNum type="arabicPeriod"/>
            </a:pPr>
            <a:endParaRPr lang="en-US" sz="1800" dirty="0"/>
          </a:p>
        </p:txBody>
      </p:sp>
    </p:spTree>
    <p:extLst>
      <p:ext uri="{BB962C8B-B14F-4D97-AF65-F5344CB8AC3E}">
        <p14:creationId xmlns:p14="http://schemas.microsoft.com/office/powerpoint/2010/main" val="2039957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2520-EFDE-6F44-81FB-18C4132F8CEF}"/>
              </a:ext>
            </a:extLst>
          </p:cNvPr>
          <p:cNvSpPr>
            <a:spLocks noGrp="1"/>
          </p:cNvSpPr>
          <p:nvPr>
            <p:ph type="title"/>
          </p:nvPr>
        </p:nvSpPr>
        <p:spPr>
          <a:xfrm>
            <a:off x="838200" y="18255"/>
            <a:ext cx="10515600" cy="1325563"/>
          </a:xfrm>
        </p:spPr>
        <p:txBody>
          <a:bodyPr/>
          <a:lstStyle/>
          <a:p>
            <a:pPr algn="ctr"/>
            <a:r>
              <a:rPr lang="en-US" dirty="0"/>
              <a:t>Aims and Goals</a:t>
            </a:r>
          </a:p>
        </p:txBody>
      </p:sp>
      <p:sp>
        <p:nvSpPr>
          <p:cNvPr id="3" name="Content Placeholder 2">
            <a:extLst>
              <a:ext uri="{FF2B5EF4-FFF2-40B4-BE49-F238E27FC236}">
                <a16:creationId xmlns:a16="http://schemas.microsoft.com/office/drawing/2014/main" id="{3B6FA3C1-EBB3-5846-98DA-BF457CAEB9BB}"/>
              </a:ext>
            </a:extLst>
          </p:cNvPr>
          <p:cNvSpPr>
            <a:spLocks noGrp="1"/>
          </p:cNvSpPr>
          <p:nvPr>
            <p:ph idx="1"/>
          </p:nvPr>
        </p:nvSpPr>
        <p:spPr/>
        <p:txBody>
          <a:bodyPr>
            <a:normAutofit/>
          </a:bodyPr>
          <a:lstStyle/>
          <a:p>
            <a:pPr marL="0" indent="0">
              <a:buNone/>
            </a:pPr>
            <a:r>
              <a:rPr lang="en-US" sz="1800" dirty="0"/>
              <a:t>EVs can be used as </a:t>
            </a:r>
            <a:r>
              <a:rPr lang="en-US" sz="1800" b="1" dirty="0"/>
              <a:t>biomarkers</a:t>
            </a:r>
            <a:r>
              <a:rPr lang="en-US" sz="1800" dirty="0"/>
              <a:t> and for </a:t>
            </a:r>
            <a:r>
              <a:rPr lang="en-US" sz="1800" b="1" dirty="0"/>
              <a:t>clinical applications </a:t>
            </a:r>
          </a:p>
          <a:p>
            <a:pPr marL="0" indent="0">
              <a:buNone/>
            </a:pPr>
            <a:r>
              <a:rPr lang="en-US" sz="1800" dirty="0"/>
              <a:t>Accurate and standardized quantification and detailed phenotypic analysis of EVs is important for biomarker profiling and therapeutic applications</a:t>
            </a:r>
          </a:p>
          <a:p>
            <a:pPr marL="0" indent="0">
              <a:buNone/>
            </a:pPr>
            <a:endParaRPr lang="en-US" sz="1800" dirty="0"/>
          </a:p>
          <a:p>
            <a:pPr marL="0" indent="0">
              <a:buNone/>
            </a:pPr>
            <a:r>
              <a:rPr lang="en-US" sz="1800" b="1" dirty="0"/>
              <a:t>The Big Problem: </a:t>
            </a:r>
            <a:r>
              <a:rPr lang="en-US" sz="1800" dirty="0"/>
              <a:t>A robust and high resolution method for characterization and analysis of EVs </a:t>
            </a:r>
          </a:p>
          <a:p>
            <a:pPr marL="0" indent="0">
              <a:buNone/>
            </a:pPr>
            <a:r>
              <a:rPr lang="en-US" sz="1800" b="1" dirty="0"/>
              <a:t>The narrower problem: </a:t>
            </a:r>
            <a:r>
              <a:rPr lang="en-US" sz="1800" dirty="0"/>
              <a:t>Available methods are bulk measurements and unsuited for precise analysis of single vesicles</a:t>
            </a:r>
          </a:p>
          <a:p>
            <a:pPr marL="0" indent="0">
              <a:buNone/>
            </a:pPr>
            <a:r>
              <a:rPr lang="en-US" sz="1800" b="1" dirty="0"/>
              <a:t>Yet narrower problem: </a:t>
            </a:r>
            <a:r>
              <a:rPr lang="en-US" sz="1800" dirty="0"/>
              <a:t>Available single vesicle analysis methods can not detect large number of EVs to study their heterogeneity and has limited ability to study different parameters</a:t>
            </a:r>
          </a:p>
          <a:p>
            <a:pPr marL="0" indent="0">
              <a:buNone/>
            </a:pPr>
            <a:endParaRPr lang="en-US" sz="1800" dirty="0"/>
          </a:p>
          <a:p>
            <a:pPr marL="0" indent="0">
              <a:buNone/>
            </a:pPr>
            <a:r>
              <a:rPr lang="en-US" sz="1800" dirty="0"/>
              <a:t>We present a an accurate, automated, simultaneous, high throughput, single particle and multiparameter technique </a:t>
            </a:r>
            <a:r>
              <a:rPr lang="en-US" sz="1800" dirty="0">
                <a:sym typeface="Wingdings" pitchFamily="2" charset="2"/>
              </a:rPr>
              <a:t></a:t>
            </a:r>
            <a:r>
              <a:rPr lang="en-US" sz="1800" dirty="0"/>
              <a:t> </a:t>
            </a:r>
            <a:r>
              <a:rPr lang="en-US" sz="1800" b="1" dirty="0"/>
              <a:t>Virus Counter </a:t>
            </a:r>
          </a:p>
          <a:p>
            <a:pPr marL="0" indent="0">
              <a:buNone/>
            </a:pPr>
            <a:endParaRPr lang="en-US" sz="1800" b="1" dirty="0"/>
          </a:p>
          <a:p>
            <a:pPr marL="0" indent="0">
              <a:buNone/>
            </a:pPr>
            <a:endParaRPr lang="en-US" sz="1800" dirty="0"/>
          </a:p>
        </p:txBody>
      </p:sp>
    </p:spTree>
    <p:extLst>
      <p:ext uri="{BB962C8B-B14F-4D97-AF65-F5344CB8AC3E}">
        <p14:creationId xmlns:p14="http://schemas.microsoft.com/office/powerpoint/2010/main" val="4084227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7A3EA7-EDCE-3144-B79B-6ED0B82ABBBD}"/>
              </a:ext>
            </a:extLst>
          </p:cNvPr>
          <p:cNvSpPr>
            <a:spLocks noGrp="1"/>
          </p:cNvSpPr>
          <p:nvPr>
            <p:ph idx="1"/>
          </p:nvPr>
        </p:nvSpPr>
        <p:spPr/>
        <p:txBody>
          <a:bodyPr>
            <a:normAutofit/>
          </a:bodyPr>
          <a:lstStyle/>
          <a:p>
            <a:pPr marL="0" indent="0" algn="ctr">
              <a:buNone/>
            </a:pPr>
            <a:endParaRPr lang="en-US" sz="4600" dirty="0"/>
          </a:p>
          <a:p>
            <a:pPr marL="0" indent="0" algn="ctr">
              <a:buNone/>
            </a:pPr>
            <a:endParaRPr lang="en-US" sz="4600" dirty="0"/>
          </a:p>
          <a:p>
            <a:pPr marL="0" indent="0" algn="ctr">
              <a:buNone/>
            </a:pPr>
            <a:r>
              <a:rPr lang="en-US" sz="4600" dirty="0"/>
              <a:t>THANK YOU !!!!</a:t>
            </a:r>
          </a:p>
        </p:txBody>
      </p:sp>
    </p:spTree>
    <p:extLst>
      <p:ext uri="{BB962C8B-B14F-4D97-AF65-F5344CB8AC3E}">
        <p14:creationId xmlns:p14="http://schemas.microsoft.com/office/powerpoint/2010/main" val="1143946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Gerader Verbinder 14" hidden="1"/>
          <p:cNvCxnSpPr/>
          <p:nvPr>
            <p:custDataLst>
              <p:tags r:id="rId2"/>
            </p:custDataLst>
          </p:nvPr>
        </p:nvCxnSpPr>
        <p:spPr bwMode="auto">
          <a:xfrm>
            <a:off x="1524000" y="1196975"/>
            <a:ext cx="9144000" cy="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14" name="Gerader Verbinder 13" hidden="1"/>
          <p:cNvCxnSpPr/>
          <p:nvPr>
            <p:custDataLst>
              <p:tags r:id="rId3"/>
            </p:custDataLst>
          </p:nvPr>
        </p:nvCxnSpPr>
        <p:spPr bwMode="auto">
          <a:xfrm>
            <a:off x="1919288" y="1593850"/>
            <a:ext cx="8280400" cy="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13" name="Gerader Verbinder 12" hidden="1"/>
          <p:cNvCxnSpPr/>
          <p:nvPr>
            <p:custDataLst>
              <p:tags r:id="rId4"/>
            </p:custDataLst>
          </p:nvPr>
        </p:nvCxnSpPr>
        <p:spPr bwMode="auto">
          <a:xfrm>
            <a:off x="1919288" y="1773238"/>
            <a:ext cx="8280400" cy="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12" name="Gerader Verbinder 11" hidden="1"/>
          <p:cNvCxnSpPr/>
          <p:nvPr>
            <p:custDataLst>
              <p:tags r:id="rId5"/>
            </p:custDataLst>
          </p:nvPr>
        </p:nvCxnSpPr>
        <p:spPr bwMode="auto">
          <a:xfrm>
            <a:off x="1919288" y="4037013"/>
            <a:ext cx="8280400" cy="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11" name="Gerader Verbinder 10" hidden="1"/>
          <p:cNvCxnSpPr/>
          <p:nvPr>
            <p:custDataLst>
              <p:tags r:id="rId6"/>
            </p:custDataLst>
          </p:nvPr>
        </p:nvCxnSpPr>
        <p:spPr bwMode="auto">
          <a:xfrm>
            <a:off x="1919288" y="4189413"/>
            <a:ext cx="8280400" cy="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10" name="Gerader Verbinder 9" hidden="1"/>
          <p:cNvCxnSpPr/>
          <p:nvPr>
            <p:custDataLst>
              <p:tags r:id="rId7"/>
            </p:custDataLst>
          </p:nvPr>
        </p:nvCxnSpPr>
        <p:spPr bwMode="auto">
          <a:xfrm>
            <a:off x="1919288" y="6453188"/>
            <a:ext cx="8280400" cy="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9" name="Gerader Verbinder 8" hidden="1"/>
          <p:cNvCxnSpPr/>
          <p:nvPr>
            <p:custDataLst>
              <p:tags r:id="rId8"/>
            </p:custDataLst>
          </p:nvPr>
        </p:nvCxnSpPr>
        <p:spPr bwMode="auto">
          <a:xfrm>
            <a:off x="1919288" y="944564"/>
            <a:ext cx="0" cy="5913437"/>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8" name="Gerader Verbinder 7" hidden="1"/>
          <p:cNvCxnSpPr/>
          <p:nvPr>
            <p:custDataLst>
              <p:tags r:id="rId9"/>
            </p:custDataLst>
          </p:nvPr>
        </p:nvCxnSpPr>
        <p:spPr bwMode="auto">
          <a:xfrm>
            <a:off x="1524000" y="0"/>
            <a:ext cx="0" cy="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7" name="Gerader Verbinder 6" hidden="1"/>
          <p:cNvCxnSpPr/>
          <p:nvPr>
            <p:custDataLst>
              <p:tags r:id="rId10"/>
            </p:custDataLst>
          </p:nvPr>
        </p:nvCxnSpPr>
        <p:spPr bwMode="auto">
          <a:xfrm>
            <a:off x="5983288" y="1773238"/>
            <a:ext cx="0" cy="467995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6" name="Gerader Verbinder 5" hidden="1"/>
          <p:cNvCxnSpPr/>
          <p:nvPr>
            <p:custDataLst>
              <p:tags r:id="rId11"/>
            </p:custDataLst>
          </p:nvPr>
        </p:nvCxnSpPr>
        <p:spPr bwMode="auto">
          <a:xfrm>
            <a:off x="6135688" y="1773238"/>
            <a:ext cx="0" cy="4679950"/>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cxnSp>
        <p:nvCxnSpPr>
          <p:cNvPr id="5" name="Gerader Verbinder 4" hidden="1"/>
          <p:cNvCxnSpPr/>
          <p:nvPr>
            <p:custDataLst>
              <p:tags r:id="rId12"/>
            </p:custDataLst>
          </p:nvPr>
        </p:nvCxnSpPr>
        <p:spPr bwMode="auto">
          <a:xfrm>
            <a:off x="10191750" y="944564"/>
            <a:ext cx="0" cy="5913437"/>
          </a:xfrm>
          <a:prstGeom prst="line">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cxnSp>
      <p:pic>
        <p:nvPicPr>
          <p:cNvPr id="27" name="Picture 3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21629" y="2288084"/>
            <a:ext cx="5275635" cy="2697832"/>
          </a:xfrm>
          <a:prstGeom prst="rect">
            <a:avLst/>
          </a:prstGeom>
          <a:ln>
            <a:noFill/>
          </a:ln>
        </p:spPr>
      </p:pic>
      <p:sp>
        <p:nvSpPr>
          <p:cNvPr id="28" name="Text Box 2"/>
          <p:cNvSpPr txBox="1">
            <a:spLocks noChangeArrowheads="1"/>
          </p:cNvSpPr>
          <p:nvPr/>
        </p:nvSpPr>
        <p:spPr bwMode="auto">
          <a:xfrm>
            <a:off x="6467232" y="3941628"/>
            <a:ext cx="938899"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a:solidFill>
                  <a:srgbClr val="1F497D"/>
                </a:solidFill>
                <a:latin typeface="Calibri" panose="020F0502020204030204" pitchFamily="34" charset="0"/>
                <a:ea typeface="Times New Roman" panose="02020603050405020304" pitchFamily="18" charset="0"/>
              </a:rPr>
              <a:t>Spatial Filter</a:t>
            </a:r>
            <a:endParaRPr lang="en-US" sz="1600">
              <a:latin typeface="Times New Roman" panose="02020603050405020304" pitchFamily="18" charset="0"/>
              <a:ea typeface="Times New Roman" panose="02020603050405020304" pitchFamily="18" charset="0"/>
            </a:endParaRPr>
          </a:p>
        </p:txBody>
      </p:sp>
      <p:cxnSp>
        <p:nvCxnSpPr>
          <p:cNvPr id="29" name="Straight Arrow Connector 41"/>
          <p:cNvCxnSpPr>
            <a:endCxn id="47" idx="2"/>
          </p:cNvCxnSpPr>
          <p:nvPr/>
        </p:nvCxnSpPr>
        <p:spPr>
          <a:xfrm flipV="1">
            <a:off x="8055084" y="2245776"/>
            <a:ext cx="119446" cy="320616"/>
          </a:xfrm>
          <a:prstGeom prst="straightConnector1">
            <a:avLst/>
          </a:prstGeom>
          <a:noFill/>
          <a:ln w="28575" cap="flat" cmpd="sng" algn="ctr">
            <a:solidFill>
              <a:schemeClr val="bg2"/>
            </a:solidFill>
            <a:prstDash val="solid"/>
            <a:headEnd type="triangle"/>
            <a:tailEnd type="none"/>
          </a:ln>
          <a:effectLst/>
        </p:spPr>
      </p:cxnSp>
      <p:sp>
        <p:nvSpPr>
          <p:cNvPr id="30" name="Text Box 2"/>
          <p:cNvSpPr txBox="1">
            <a:spLocks noChangeArrowheads="1"/>
          </p:cNvSpPr>
          <p:nvPr/>
        </p:nvSpPr>
        <p:spPr bwMode="auto">
          <a:xfrm>
            <a:off x="4485990" y="2173745"/>
            <a:ext cx="1284554" cy="328088"/>
          </a:xfrm>
          <a:prstGeom prst="rect">
            <a:avLst/>
          </a:prstGeom>
          <a:solidFill>
            <a:schemeClr val="bg1"/>
          </a:solidFill>
          <a:ln w="19050">
            <a:noFill/>
            <a:miter lim="800000"/>
            <a:headEnd/>
            <a:tailEnd/>
          </a:ln>
        </p:spPr>
        <p:txBody>
          <a:bodyPr rot="0" vert="horz" wrap="square" lIns="91440" tIns="45720" rIns="91440" bIns="45720" anchor="ctr" anchorCtr="0">
            <a:noAutofit/>
          </a:bodyPr>
          <a:lstStyle/>
          <a:p>
            <a:pPr algn="ctr"/>
            <a:r>
              <a:rPr lang="en-US" sz="1000" dirty="0">
                <a:solidFill>
                  <a:srgbClr val="1F497D"/>
                </a:solidFill>
                <a:latin typeface="Calibri" panose="020F0502020204030204" pitchFamily="34" charset="0"/>
                <a:ea typeface="Times New Roman" panose="02020603050405020304" pitchFamily="18" charset="0"/>
              </a:rPr>
              <a:t>Nucleic Acid / </a:t>
            </a:r>
            <a:r>
              <a:rPr lang="en-US" sz="1000" dirty="0" err="1">
                <a:solidFill>
                  <a:srgbClr val="1F497D"/>
                </a:solidFill>
                <a:latin typeface="Calibri" panose="020F0502020204030204" pitchFamily="34" charset="0"/>
                <a:ea typeface="Times New Roman" panose="02020603050405020304" pitchFamily="18" charset="0"/>
              </a:rPr>
              <a:t>ViroTag</a:t>
            </a:r>
            <a:r>
              <a:rPr lang="en-US" sz="1000" baseline="30000" dirty="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000" dirty="0">
                <a:solidFill>
                  <a:srgbClr val="1F497D"/>
                </a:solidFill>
                <a:latin typeface="Calibri" panose="020F0502020204030204" pitchFamily="34" charset="0"/>
                <a:ea typeface="Times New Roman" panose="02020603050405020304" pitchFamily="18" charset="0"/>
              </a:rPr>
              <a:t> 1 PMT</a:t>
            </a:r>
            <a:endParaRPr lang="en-US" sz="1600" dirty="0">
              <a:latin typeface="Times New Roman" panose="02020603050405020304" pitchFamily="18" charset="0"/>
              <a:ea typeface="Times New Roman" panose="02020603050405020304" pitchFamily="18" charset="0"/>
            </a:endParaRPr>
          </a:p>
        </p:txBody>
      </p:sp>
      <p:cxnSp>
        <p:nvCxnSpPr>
          <p:cNvPr id="31" name="Straight Arrow Connector 43"/>
          <p:cNvCxnSpPr>
            <a:endCxn id="42" idx="2"/>
          </p:cNvCxnSpPr>
          <p:nvPr/>
        </p:nvCxnSpPr>
        <p:spPr>
          <a:xfrm flipH="1" flipV="1">
            <a:off x="3715707" y="3067864"/>
            <a:ext cx="229546" cy="773452"/>
          </a:xfrm>
          <a:prstGeom prst="straightConnector1">
            <a:avLst/>
          </a:prstGeom>
          <a:noFill/>
          <a:ln w="28575" cap="flat" cmpd="sng" algn="ctr">
            <a:solidFill>
              <a:schemeClr val="bg2"/>
            </a:solidFill>
            <a:prstDash val="solid"/>
            <a:headEnd type="triangle"/>
            <a:tailEnd type="none"/>
          </a:ln>
          <a:effectLst/>
        </p:spPr>
      </p:cxnSp>
      <p:cxnSp>
        <p:nvCxnSpPr>
          <p:cNvPr id="32" name="Straight Arrow Connector 44"/>
          <p:cNvCxnSpPr>
            <a:endCxn id="45" idx="1"/>
          </p:cNvCxnSpPr>
          <p:nvPr/>
        </p:nvCxnSpPr>
        <p:spPr>
          <a:xfrm>
            <a:off x="7570456" y="3210808"/>
            <a:ext cx="290491" cy="145264"/>
          </a:xfrm>
          <a:prstGeom prst="straightConnector1">
            <a:avLst/>
          </a:prstGeom>
          <a:noFill/>
          <a:ln w="28575" cap="flat" cmpd="sng" algn="ctr">
            <a:solidFill>
              <a:schemeClr val="bg2"/>
            </a:solidFill>
            <a:prstDash val="solid"/>
            <a:headEnd type="triangle"/>
            <a:tailEnd type="none"/>
          </a:ln>
          <a:effectLst/>
        </p:spPr>
      </p:cxnSp>
      <p:cxnSp>
        <p:nvCxnSpPr>
          <p:cNvPr id="33" name="Straight Arrow Connector 45"/>
          <p:cNvCxnSpPr>
            <a:endCxn id="39" idx="0"/>
          </p:cNvCxnSpPr>
          <p:nvPr/>
        </p:nvCxnSpPr>
        <p:spPr>
          <a:xfrm>
            <a:off x="7259922" y="3401145"/>
            <a:ext cx="892924" cy="362133"/>
          </a:xfrm>
          <a:prstGeom prst="straightConnector1">
            <a:avLst/>
          </a:prstGeom>
          <a:noFill/>
          <a:ln w="28575" cap="flat" cmpd="sng" algn="ctr">
            <a:solidFill>
              <a:schemeClr val="bg2"/>
            </a:solidFill>
            <a:prstDash val="solid"/>
            <a:headEnd type="triangle"/>
            <a:tailEnd type="none"/>
          </a:ln>
          <a:effectLst/>
        </p:spPr>
      </p:cxnSp>
      <p:cxnSp>
        <p:nvCxnSpPr>
          <p:cNvPr id="34" name="Straight Arrow Connector 46"/>
          <p:cNvCxnSpPr>
            <a:endCxn id="28" idx="0"/>
          </p:cNvCxnSpPr>
          <p:nvPr/>
        </p:nvCxnSpPr>
        <p:spPr>
          <a:xfrm>
            <a:off x="6858958" y="3539507"/>
            <a:ext cx="77722" cy="402121"/>
          </a:xfrm>
          <a:prstGeom prst="straightConnector1">
            <a:avLst/>
          </a:prstGeom>
          <a:noFill/>
          <a:ln w="28575" cap="flat" cmpd="sng" algn="ctr">
            <a:solidFill>
              <a:schemeClr val="bg2"/>
            </a:solidFill>
            <a:prstDash val="solid"/>
            <a:headEnd type="triangle"/>
            <a:tailEnd type="none"/>
          </a:ln>
          <a:effectLst/>
        </p:spPr>
      </p:cxnSp>
      <p:cxnSp>
        <p:nvCxnSpPr>
          <p:cNvPr id="35" name="Straight Arrow Connector 47"/>
          <p:cNvCxnSpPr>
            <a:endCxn id="40" idx="1"/>
          </p:cNvCxnSpPr>
          <p:nvPr/>
        </p:nvCxnSpPr>
        <p:spPr>
          <a:xfrm flipV="1">
            <a:off x="4737993" y="4509526"/>
            <a:ext cx="614668" cy="71248"/>
          </a:xfrm>
          <a:prstGeom prst="straightConnector1">
            <a:avLst/>
          </a:prstGeom>
          <a:noFill/>
          <a:ln w="28575" cap="flat" cmpd="sng" algn="ctr">
            <a:solidFill>
              <a:schemeClr val="bg2"/>
            </a:solidFill>
            <a:prstDash val="solid"/>
            <a:headEnd type="triangle"/>
            <a:tailEnd type="none"/>
          </a:ln>
          <a:effectLst/>
        </p:spPr>
      </p:cxnSp>
      <p:cxnSp>
        <p:nvCxnSpPr>
          <p:cNvPr id="36" name="Straight Arrow Connector 48"/>
          <p:cNvCxnSpPr>
            <a:endCxn id="41" idx="1"/>
          </p:cNvCxnSpPr>
          <p:nvPr/>
        </p:nvCxnSpPr>
        <p:spPr>
          <a:xfrm>
            <a:off x="4485991" y="4764735"/>
            <a:ext cx="871419" cy="145264"/>
          </a:xfrm>
          <a:prstGeom prst="straightConnector1">
            <a:avLst/>
          </a:prstGeom>
          <a:noFill/>
          <a:ln w="28575" cap="flat" cmpd="sng" algn="ctr">
            <a:solidFill>
              <a:schemeClr val="bg2"/>
            </a:solidFill>
            <a:prstDash val="solid"/>
            <a:headEnd type="triangle"/>
            <a:tailEnd type="none"/>
          </a:ln>
          <a:effectLst/>
        </p:spPr>
      </p:cxnSp>
      <p:cxnSp>
        <p:nvCxnSpPr>
          <p:cNvPr id="37" name="Straight Arrow Connector 49"/>
          <p:cNvCxnSpPr/>
          <p:nvPr/>
        </p:nvCxnSpPr>
        <p:spPr>
          <a:xfrm flipH="1">
            <a:off x="3519580" y="4449363"/>
            <a:ext cx="0" cy="646076"/>
          </a:xfrm>
          <a:prstGeom prst="straightConnector1">
            <a:avLst/>
          </a:prstGeom>
          <a:noFill/>
          <a:ln w="28575" cap="flat" cmpd="sng" algn="ctr">
            <a:solidFill>
              <a:schemeClr val="bg2"/>
            </a:solidFill>
            <a:prstDash val="solid"/>
            <a:headEnd type="triangle"/>
            <a:tailEnd type="none"/>
          </a:ln>
          <a:effectLst/>
        </p:spPr>
      </p:cxnSp>
      <p:cxnSp>
        <p:nvCxnSpPr>
          <p:cNvPr id="38" name="Straight Arrow Connector 50"/>
          <p:cNvCxnSpPr/>
          <p:nvPr/>
        </p:nvCxnSpPr>
        <p:spPr>
          <a:xfrm>
            <a:off x="4266059" y="4751742"/>
            <a:ext cx="0" cy="290529"/>
          </a:xfrm>
          <a:prstGeom prst="straightConnector1">
            <a:avLst/>
          </a:prstGeom>
          <a:noFill/>
          <a:ln w="28575" cap="flat" cmpd="sng" algn="ctr">
            <a:solidFill>
              <a:schemeClr val="bg2"/>
            </a:solidFill>
            <a:prstDash val="solid"/>
            <a:headEnd type="triangle"/>
            <a:tailEnd type="none"/>
          </a:ln>
          <a:effectLst/>
        </p:spPr>
      </p:cxnSp>
      <p:sp>
        <p:nvSpPr>
          <p:cNvPr id="39" name="Text Box 2"/>
          <p:cNvSpPr txBox="1">
            <a:spLocks noChangeArrowheads="1"/>
          </p:cNvSpPr>
          <p:nvPr/>
        </p:nvSpPr>
        <p:spPr bwMode="auto">
          <a:xfrm>
            <a:off x="7570456" y="3763277"/>
            <a:ext cx="1164781"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dirty="0">
                <a:solidFill>
                  <a:srgbClr val="1F497D"/>
                </a:solidFill>
                <a:latin typeface="Calibri" panose="020F0502020204030204" pitchFamily="34" charset="0"/>
                <a:ea typeface="Times New Roman" panose="02020603050405020304" pitchFamily="18" charset="0"/>
              </a:rPr>
              <a:t>Dichroic Mirror</a:t>
            </a:r>
            <a:endParaRPr lang="en-US" sz="1600" dirty="0">
              <a:latin typeface="Times New Roman" panose="02020603050405020304" pitchFamily="18" charset="0"/>
              <a:ea typeface="Times New Roman" panose="02020603050405020304" pitchFamily="18" charset="0"/>
            </a:endParaRPr>
          </a:p>
        </p:txBody>
      </p:sp>
      <p:sp>
        <p:nvSpPr>
          <p:cNvPr id="40" name="Text Box 2"/>
          <p:cNvSpPr txBox="1">
            <a:spLocks noChangeArrowheads="1"/>
          </p:cNvSpPr>
          <p:nvPr/>
        </p:nvSpPr>
        <p:spPr bwMode="auto">
          <a:xfrm>
            <a:off x="5352662" y="4364262"/>
            <a:ext cx="1134235"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dirty="0">
                <a:solidFill>
                  <a:srgbClr val="1F497D"/>
                </a:solidFill>
                <a:latin typeface="Calibri" panose="020F0502020204030204" pitchFamily="34" charset="0"/>
                <a:ea typeface="Times New Roman" panose="02020603050405020304" pitchFamily="18" charset="0"/>
              </a:rPr>
              <a:t>Collection Optic</a:t>
            </a:r>
            <a:endParaRPr lang="en-US" sz="1600" dirty="0">
              <a:latin typeface="Times New Roman" panose="02020603050405020304" pitchFamily="18" charset="0"/>
              <a:ea typeface="Times New Roman" panose="02020603050405020304" pitchFamily="18" charset="0"/>
            </a:endParaRPr>
          </a:p>
        </p:txBody>
      </p:sp>
      <p:sp>
        <p:nvSpPr>
          <p:cNvPr id="41" name="Text Box 2"/>
          <p:cNvSpPr txBox="1">
            <a:spLocks noChangeArrowheads="1"/>
          </p:cNvSpPr>
          <p:nvPr/>
        </p:nvSpPr>
        <p:spPr bwMode="auto">
          <a:xfrm>
            <a:off x="5357409" y="4764736"/>
            <a:ext cx="781344"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dirty="0">
                <a:solidFill>
                  <a:srgbClr val="1F497D"/>
                </a:solidFill>
                <a:latin typeface="Calibri" panose="020F0502020204030204" pitchFamily="34" charset="0"/>
                <a:ea typeface="Times New Roman" panose="02020603050405020304" pitchFamily="18" charset="0"/>
              </a:rPr>
              <a:t>Flow Cell</a:t>
            </a:r>
            <a:endParaRPr lang="en-US" sz="1600" dirty="0">
              <a:latin typeface="Times New Roman" panose="02020603050405020304" pitchFamily="18" charset="0"/>
              <a:ea typeface="Times New Roman" panose="02020603050405020304" pitchFamily="18" charset="0"/>
            </a:endParaRPr>
          </a:p>
        </p:txBody>
      </p:sp>
      <p:sp>
        <p:nvSpPr>
          <p:cNvPr id="42" name="Text Box 2"/>
          <p:cNvSpPr txBox="1">
            <a:spLocks noChangeArrowheads="1"/>
          </p:cNvSpPr>
          <p:nvPr/>
        </p:nvSpPr>
        <p:spPr bwMode="auto">
          <a:xfrm>
            <a:off x="3382907" y="2777337"/>
            <a:ext cx="665601"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a:solidFill>
                  <a:srgbClr val="1F497D"/>
                </a:solidFill>
                <a:latin typeface="Calibri" panose="020F0502020204030204" pitchFamily="34" charset="0"/>
                <a:ea typeface="Times New Roman" panose="02020603050405020304" pitchFamily="18" charset="0"/>
              </a:rPr>
              <a:t>Laser</a:t>
            </a:r>
            <a:endParaRPr lang="en-US" sz="1600">
              <a:latin typeface="Times New Roman" panose="02020603050405020304" pitchFamily="18" charset="0"/>
              <a:ea typeface="Times New Roman" panose="02020603050405020304" pitchFamily="18" charset="0"/>
            </a:endParaRPr>
          </a:p>
        </p:txBody>
      </p:sp>
      <p:sp>
        <p:nvSpPr>
          <p:cNvPr id="43" name="Text Box 2"/>
          <p:cNvSpPr txBox="1">
            <a:spLocks noChangeArrowheads="1"/>
          </p:cNvSpPr>
          <p:nvPr/>
        </p:nvSpPr>
        <p:spPr bwMode="auto">
          <a:xfrm>
            <a:off x="4049266" y="5014495"/>
            <a:ext cx="1134235"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dirty="0">
                <a:solidFill>
                  <a:srgbClr val="1F497D"/>
                </a:solidFill>
                <a:latin typeface="Calibri" panose="020F0502020204030204" pitchFamily="34" charset="0"/>
                <a:ea typeface="Times New Roman" panose="02020603050405020304" pitchFamily="18" charset="0"/>
              </a:rPr>
              <a:t>Excitation Optic</a:t>
            </a:r>
            <a:endParaRPr lang="en-US" sz="1600" dirty="0">
              <a:latin typeface="Times New Roman" panose="02020603050405020304" pitchFamily="18" charset="0"/>
              <a:ea typeface="Times New Roman" panose="02020603050405020304" pitchFamily="18" charset="0"/>
            </a:endParaRPr>
          </a:p>
        </p:txBody>
      </p:sp>
      <p:sp>
        <p:nvSpPr>
          <p:cNvPr id="44" name="Text Box 2"/>
          <p:cNvSpPr txBox="1">
            <a:spLocks noChangeArrowheads="1"/>
          </p:cNvSpPr>
          <p:nvPr/>
        </p:nvSpPr>
        <p:spPr bwMode="auto">
          <a:xfrm>
            <a:off x="3208925" y="5064551"/>
            <a:ext cx="736328"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a:solidFill>
                  <a:srgbClr val="1F497D"/>
                </a:solidFill>
                <a:latin typeface="Calibri" panose="020F0502020204030204" pitchFamily="34" charset="0"/>
                <a:ea typeface="Times New Roman" panose="02020603050405020304" pitchFamily="18" charset="0"/>
              </a:rPr>
              <a:t>Mirror</a:t>
            </a:r>
            <a:endParaRPr lang="en-US" sz="1600">
              <a:latin typeface="Times New Roman" panose="02020603050405020304" pitchFamily="18" charset="0"/>
              <a:ea typeface="Times New Roman" panose="02020603050405020304" pitchFamily="18" charset="0"/>
            </a:endParaRPr>
          </a:p>
        </p:txBody>
      </p:sp>
      <p:sp>
        <p:nvSpPr>
          <p:cNvPr id="45" name="Text Box 2"/>
          <p:cNvSpPr txBox="1">
            <a:spLocks noChangeArrowheads="1"/>
          </p:cNvSpPr>
          <p:nvPr/>
        </p:nvSpPr>
        <p:spPr bwMode="auto">
          <a:xfrm>
            <a:off x="7860946" y="3210809"/>
            <a:ext cx="1081985"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dirty="0" err="1">
                <a:solidFill>
                  <a:srgbClr val="1F497D"/>
                </a:solidFill>
                <a:latin typeface="Calibri" panose="020F0502020204030204" pitchFamily="34" charset="0"/>
                <a:ea typeface="Times New Roman" panose="02020603050405020304" pitchFamily="18" charset="0"/>
              </a:rPr>
              <a:t>Bandpass</a:t>
            </a:r>
            <a:r>
              <a:rPr lang="en-US" sz="1000" dirty="0">
                <a:solidFill>
                  <a:srgbClr val="1F497D"/>
                </a:solidFill>
                <a:latin typeface="Calibri" panose="020F0502020204030204" pitchFamily="34" charset="0"/>
                <a:ea typeface="Times New Roman" panose="02020603050405020304" pitchFamily="18" charset="0"/>
              </a:rPr>
              <a:t> Filter</a:t>
            </a:r>
            <a:endParaRPr lang="en-US" sz="1600" dirty="0">
              <a:latin typeface="Times New Roman" panose="02020603050405020304" pitchFamily="18" charset="0"/>
              <a:ea typeface="Times New Roman" panose="02020603050405020304" pitchFamily="18" charset="0"/>
            </a:endParaRPr>
          </a:p>
        </p:txBody>
      </p:sp>
      <p:cxnSp>
        <p:nvCxnSpPr>
          <p:cNvPr id="46" name="Straight Arrow Connector 58"/>
          <p:cNvCxnSpPr>
            <a:endCxn id="30" idx="2"/>
          </p:cNvCxnSpPr>
          <p:nvPr/>
        </p:nvCxnSpPr>
        <p:spPr>
          <a:xfrm flipH="1" flipV="1">
            <a:off x="5128269" y="2501836"/>
            <a:ext cx="744199" cy="192049"/>
          </a:xfrm>
          <a:prstGeom prst="straightConnector1">
            <a:avLst/>
          </a:prstGeom>
          <a:noFill/>
          <a:ln w="28575" cap="flat" cmpd="sng" algn="ctr">
            <a:solidFill>
              <a:schemeClr val="bg2"/>
            </a:solidFill>
            <a:prstDash val="solid"/>
            <a:headEnd type="triangle"/>
            <a:tailEnd type="none"/>
          </a:ln>
          <a:effectLst/>
        </p:spPr>
      </p:cxnSp>
      <p:sp>
        <p:nvSpPr>
          <p:cNvPr id="47" name="Text Box 2"/>
          <p:cNvSpPr txBox="1">
            <a:spLocks noChangeArrowheads="1"/>
          </p:cNvSpPr>
          <p:nvPr/>
        </p:nvSpPr>
        <p:spPr bwMode="auto">
          <a:xfrm>
            <a:off x="7406130" y="1954426"/>
            <a:ext cx="1536800" cy="291350"/>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dirty="0">
                <a:solidFill>
                  <a:srgbClr val="1F497D"/>
                </a:solidFill>
                <a:latin typeface="Calibri" panose="020F0502020204030204" pitchFamily="34" charset="0"/>
                <a:ea typeface="Times New Roman" panose="02020603050405020304" pitchFamily="18" charset="0"/>
              </a:rPr>
              <a:t>Protein / </a:t>
            </a:r>
            <a:r>
              <a:rPr lang="en-US" sz="1000" dirty="0" err="1">
                <a:solidFill>
                  <a:srgbClr val="1F497D"/>
                </a:solidFill>
                <a:latin typeface="Calibri" panose="020F0502020204030204" pitchFamily="34" charset="0"/>
                <a:ea typeface="Times New Roman" panose="02020603050405020304" pitchFamily="18" charset="0"/>
              </a:rPr>
              <a:t>ViroTag</a:t>
            </a:r>
            <a:r>
              <a:rPr lang="en-US" sz="1000" baseline="30000" dirty="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000" dirty="0">
                <a:solidFill>
                  <a:srgbClr val="1F497D"/>
                </a:solidFill>
                <a:latin typeface="Calibri" panose="020F0502020204030204" pitchFamily="34" charset="0"/>
                <a:ea typeface="Times New Roman" panose="02020603050405020304" pitchFamily="18" charset="0"/>
              </a:rPr>
              <a:t> 2 PMT</a:t>
            </a:r>
            <a:endParaRPr lang="en-US" sz="1600" dirty="0">
              <a:latin typeface="Times New Roman" panose="02020603050405020304" pitchFamily="18" charset="0"/>
              <a:ea typeface="Times New Roman" panose="02020603050405020304" pitchFamily="18" charset="0"/>
            </a:endParaRPr>
          </a:p>
        </p:txBody>
      </p:sp>
      <p:sp>
        <p:nvSpPr>
          <p:cNvPr id="48" name="Text Box 2"/>
          <p:cNvSpPr txBox="1">
            <a:spLocks noChangeArrowheads="1"/>
          </p:cNvSpPr>
          <p:nvPr/>
        </p:nvSpPr>
        <p:spPr bwMode="auto">
          <a:xfrm>
            <a:off x="6138754" y="1997556"/>
            <a:ext cx="1081181" cy="290529"/>
          </a:xfrm>
          <a:prstGeom prst="rect">
            <a:avLst/>
          </a:prstGeom>
          <a:solidFill>
            <a:schemeClr val="bg1"/>
          </a:solidFill>
          <a:ln w="19050">
            <a:noFill/>
            <a:miter lim="800000"/>
            <a:headEnd/>
            <a:tailEnd/>
          </a:ln>
        </p:spPr>
        <p:txBody>
          <a:bodyPr rot="0" vert="horz" wrap="square" lIns="91440" tIns="45720" rIns="91440" bIns="45720" anchor="t" anchorCtr="0">
            <a:noAutofit/>
          </a:bodyPr>
          <a:lstStyle/>
          <a:p>
            <a:pPr algn="ctr"/>
            <a:r>
              <a:rPr lang="en-US" sz="1000" dirty="0" err="1">
                <a:solidFill>
                  <a:srgbClr val="1F497D"/>
                </a:solidFill>
                <a:latin typeface="Calibri" panose="020F0502020204030204" pitchFamily="34" charset="0"/>
                <a:ea typeface="Times New Roman" panose="02020603050405020304" pitchFamily="18" charset="0"/>
              </a:rPr>
              <a:t>Bandpass</a:t>
            </a:r>
            <a:r>
              <a:rPr lang="en-US" sz="1000" dirty="0">
                <a:solidFill>
                  <a:srgbClr val="1F497D"/>
                </a:solidFill>
                <a:latin typeface="Calibri" panose="020F0502020204030204" pitchFamily="34" charset="0"/>
                <a:ea typeface="Times New Roman" panose="02020603050405020304" pitchFamily="18" charset="0"/>
              </a:rPr>
              <a:t> Filter</a:t>
            </a:r>
            <a:endParaRPr lang="en-US" sz="1600" dirty="0">
              <a:latin typeface="Times New Roman" panose="02020603050405020304" pitchFamily="18" charset="0"/>
              <a:ea typeface="Times New Roman" panose="02020603050405020304" pitchFamily="18" charset="0"/>
            </a:endParaRPr>
          </a:p>
        </p:txBody>
      </p:sp>
      <p:cxnSp>
        <p:nvCxnSpPr>
          <p:cNvPr id="49" name="Straight Arrow Connector 61"/>
          <p:cNvCxnSpPr>
            <a:endCxn id="48" idx="2"/>
          </p:cNvCxnSpPr>
          <p:nvPr/>
        </p:nvCxnSpPr>
        <p:spPr>
          <a:xfrm flipH="1" flipV="1">
            <a:off x="6679345" y="2288085"/>
            <a:ext cx="179615" cy="600439"/>
          </a:xfrm>
          <a:prstGeom prst="straightConnector1">
            <a:avLst/>
          </a:prstGeom>
          <a:noFill/>
          <a:ln w="28575" cap="flat" cmpd="sng" algn="ctr">
            <a:solidFill>
              <a:schemeClr val="bg2"/>
            </a:solidFill>
            <a:prstDash val="solid"/>
            <a:headEnd type="triangle"/>
            <a:tailEnd type="none"/>
          </a:ln>
          <a:effectLst/>
        </p:spPr>
      </p:cxnSp>
      <p:cxnSp>
        <p:nvCxnSpPr>
          <p:cNvPr id="19" name="Straight Connector 3"/>
          <p:cNvCxnSpPr/>
          <p:nvPr/>
        </p:nvCxnSpPr>
        <p:spPr>
          <a:xfrm>
            <a:off x="3568460" y="4198876"/>
            <a:ext cx="666386" cy="38189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 name="Straight Connector 72"/>
          <p:cNvCxnSpPr/>
          <p:nvPr/>
        </p:nvCxnSpPr>
        <p:spPr>
          <a:xfrm flipV="1">
            <a:off x="3577090" y="3919951"/>
            <a:ext cx="471419" cy="27892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1" name="Straight Connector 74"/>
          <p:cNvCxnSpPr/>
          <p:nvPr/>
        </p:nvCxnSpPr>
        <p:spPr>
          <a:xfrm flipH="1" flipV="1">
            <a:off x="6880420" y="3067866"/>
            <a:ext cx="241530" cy="1429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2" name="Straight Connector 78"/>
          <p:cNvCxnSpPr/>
          <p:nvPr/>
        </p:nvCxnSpPr>
        <p:spPr>
          <a:xfrm flipH="1" flipV="1">
            <a:off x="6695152" y="2962316"/>
            <a:ext cx="47296" cy="362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3" name="Straight Connector 79"/>
          <p:cNvCxnSpPr/>
          <p:nvPr/>
        </p:nvCxnSpPr>
        <p:spPr>
          <a:xfrm flipH="1">
            <a:off x="7207864" y="3070779"/>
            <a:ext cx="241528" cy="13251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4" name="Straight Connector 81"/>
          <p:cNvCxnSpPr/>
          <p:nvPr/>
        </p:nvCxnSpPr>
        <p:spPr>
          <a:xfrm flipH="1">
            <a:off x="7561111" y="2936682"/>
            <a:ext cx="126471" cy="701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5" name="Straight Connector 91"/>
          <p:cNvCxnSpPr/>
          <p:nvPr/>
        </p:nvCxnSpPr>
        <p:spPr>
          <a:xfrm flipH="1">
            <a:off x="6894232" y="3248978"/>
            <a:ext cx="227719" cy="12617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6" name="Isosceles Triangle 30"/>
          <p:cNvSpPr/>
          <p:nvPr/>
        </p:nvSpPr>
        <p:spPr>
          <a:xfrm rot="3664484">
            <a:off x="5893476" y="2923675"/>
            <a:ext cx="141119" cy="1909401"/>
          </a:xfrm>
          <a:prstGeom prst="triangle">
            <a:avLst>
              <a:gd name="adj" fmla="val 68802"/>
            </a:avLst>
          </a:prstGeom>
          <a:solidFill>
            <a:srgbClr val="FF660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2"/>
          <p:cNvSpPr txBox="1">
            <a:spLocks noGrp="1" noChangeArrowheads="1"/>
          </p:cNvSpPr>
          <p:nvPr>
            <p:ph type="title"/>
            <p:custDataLst>
              <p:tags r:id="rId13"/>
            </p:custDataLst>
          </p:nvPr>
        </p:nvSpPr>
        <p:spPr>
          <a:xfrm>
            <a:off x="1884000" y="932401"/>
            <a:ext cx="8280400" cy="649287"/>
          </a:xfrm>
          <a:prstGeom prst="rect">
            <a:avLst/>
          </a:prstGeom>
        </p:spPr>
        <p:txBody>
          <a:bodyPr anchor="t">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2000" dirty="0">
                <a:latin typeface="SartoriusRotisSans" panose="00000400000000000000" pitchFamily="2" charset="0"/>
                <a:ea typeface="+mn-ea"/>
                <a:cs typeface="+mn-cs"/>
              </a:rPr>
              <a:t>Optical Sub-System</a:t>
            </a:r>
            <a:br>
              <a:rPr lang="en-US" altLang="en-US" sz="2400" dirty="0">
                <a:solidFill>
                  <a:schemeClr val="tx2"/>
                </a:solidFill>
              </a:rPr>
            </a:br>
            <a:br>
              <a:rPr lang="en-US" altLang="en-US" sz="2400" dirty="0">
                <a:solidFill>
                  <a:schemeClr val="tx2"/>
                </a:solidFill>
              </a:rPr>
            </a:br>
            <a:br>
              <a:rPr lang="en-US" altLang="en-US" sz="2400" dirty="0">
                <a:solidFill>
                  <a:schemeClr val="tx2"/>
                </a:solidFill>
              </a:rPr>
            </a:br>
            <a:br>
              <a:rPr lang="en-US" altLang="en-US" sz="2400" dirty="0">
                <a:solidFill>
                  <a:schemeClr val="tx2"/>
                </a:solidFill>
              </a:rPr>
            </a:br>
            <a:endParaRPr lang="en-US" altLang="en-US" sz="2400" dirty="0">
              <a:solidFill>
                <a:schemeClr val="tx2"/>
              </a:solidFill>
            </a:endParaRPr>
          </a:p>
        </p:txBody>
      </p:sp>
      <p:sp>
        <p:nvSpPr>
          <p:cNvPr id="2" name="Textfeld 1"/>
          <p:cNvSpPr txBox="1">
            <a:spLocks/>
          </p:cNvSpPr>
          <p:nvPr>
            <p:custDataLst>
              <p:tags r:id="rId14"/>
            </p:custDataLst>
          </p:nvPr>
        </p:nvSpPr>
        <p:spPr>
          <a:xfrm>
            <a:off x="1919289" y="6524626"/>
            <a:ext cx="1019175" cy="14446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a:spcBef>
                <a:spcPct val="0"/>
              </a:spcBef>
              <a:spcAft>
                <a:spcPct val="0"/>
              </a:spcAft>
            </a:pPr>
            <a:r>
              <a:rPr lang="de-DE" sz="900">
                <a:solidFill>
                  <a:srgbClr val="9D9DA1"/>
                </a:solidFill>
              </a:rPr>
              <a:t>19. Oktober 2017</a:t>
            </a:r>
          </a:p>
        </p:txBody>
      </p:sp>
      <p:sp>
        <p:nvSpPr>
          <p:cNvPr id="3" name="Textfeld 2"/>
          <p:cNvSpPr txBox="1">
            <a:spLocks/>
          </p:cNvSpPr>
          <p:nvPr>
            <p:custDataLst>
              <p:tags r:id="rId15"/>
            </p:custDataLst>
          </p:nvPr>
        </p:nvSpPr>
        <p:spPr>
          <a:xfrm>
            <a:off x="8075613" y="6524626"/>
            <a:ext cx="2133600" cy="207963"/>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gn="r">
              <a:spcBef>
                <a:spcPct val="0"/>
              </a:spcBef>
              <a:spcAft>
                <a:spcPct val="0"/>
              </a:spcAft>
            </a:pPr>
            <a:r>
              <a:rPr lang="de-DE" sz="900">
                <a:solidFill>
                  <a:srgbClr val="9D9DA1"/>
                </a:solidFill>
              </a:rPr>
              <a:t>Seite   50</a:t>
            </a:r>
          </a:p>
        </p:txBody>
      </p:sp>
    </p:spTree>
    <p:custDataLst>
      <p:tags r:id="rId1"/>
    </p:custDataLst>
    <p:extLst>
      <p:ext uri="{BB962C8B-B14F-4D97-AF65-F5344CB8AC3E}">
        <p14:creationId xmlns:p14="http://schemas.microsoft.com/office/powerpoint/2010/main" val="2381997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custDataLst>
              <p:tags r:id="rId1"/>
            </p:custDataLst>
          </p:nvPr>
        </p:nvGraphicFramePr>
        <p:xfrm>
          <a:off x="4331804" y="709146"/>
          <a:ext cx="3852428" cy="203577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el 1"/>
          <p:cNvSpPr>
            <a:spLocks noGrp="1"/>
          </p:cNvSpPr>
          <p:nvPr>
            <p:ph type="title"/>
          </p:nvPr>
        </p:nvSpPr>
        <p:spPr>
          <a:xfrm>
            <a:off x="1919287" y="480343"/>
            <a:ext cx="8389937" cy="676800"/>
          </a:xfrm>
        </p:spPr>
        <p:txBody>
          <a:bodyPr>
            <a:normAutofit/>
          </a:bodyPr>
          <a:lstStyle/>
          <a:p>
            <a:pPr defTabSz="457200"/>
            <a:r>
              <a:rPr lang="de-DE" sz="2000" dirty="0">
                <a:ea typeface="+mn-ea"/>
                <a:cs typeface="+mn-cs"/>
              </a:rPr>
              <a:t>How Are Peaks Found?</a:t>
            </a:r>
          </a:p>
        </p:txBody>
      </p:sp>
      <p:pic>
        <p:nvPicPr>
          <p:cNvPr id="55" name="Picture 1" descr="C:\Users\rowlen\AppData\Local\Microsoft\Windows\Temporary Internet Files\Content.Outlook\HOEYFP67\Virus Counter Software 1 3 Screen Shot.BMP">
            <a:extLst>
              <a:ext uri="{FF2B5EF4-FFF2-40B4-BE49-F238E27FC236}">
                <a16:creationId xmlns:a16="http://schemas.microsoft.com/office/drawing/2014/main" id="{8D848654-A40C-4A00-955E-DB5E8E4310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55" t="46844" r="1078" b="5199"/>
          <a:stretch/>
        </p:blipFill>
        <p:spPr bwMode="auto">
          <a:xfrm>
            <a:off x="2728030" y="2772669"/>
            <a:ext cx="6910362" cy="252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85763" y="5471272"/>
            <a:ext cx="8856984" cy="646331"/>
          </a:xfrm>
          <a:prstGeom prst="rect">
            <a:avLst/>
          </a:prstGeom>
          <a:noFill/>
        </p:spPr>
        <p:txBody>
          <a:bodyPr wrap="square" rtlCol="0">
            <a:spAutoFit/>
          </a:bodyPr>
          <a:lstStyle/>
          <a:p>
            <a:pPr algn="ctr"/>
            <a:r>
              <a:rPr lang="en-US" dirty="0"/>
              <a:t>Events: 211068	Total volume: 600 </a:t>
            </a:r>
            <a:r>
              <a:rPr lang="en-US" dirty="0" err="1"/>
              <a:t>nL</a:t>
            </a:r>
            <a:r>
              <a:rPr lang="en-US" dirty="0"/>
              <a:t> = 0.0006 mL	</a:t>
            </a:r>
          </a:p>
          <a:p>
            <a:pPr algn="ctr"/>
            <a:r>
              <a:rPr lang="en-US" dirty="0"/>
              <a:t>1 </a:t>
            </a:r>
            <a:r>
              <a:rPr lang="en-US" dirty="0" err="1"/>
              <a:t>vp</a:t>
            </a:r>
            <a:r>
              <a:rPr lang="en-US" dirty="0"/>
              <a:t>/event * 211068 events / 0.0006 mL = 3.52 x 10</a:t>
            </a:r>
            <a:r>
              <a:rPr lang="en-US" baseline="30000" dirty="0"/>
              <a:t>8  </a:t>
            </a:r>
            <a:r>
              <a:rPr lang="en-US" dirty="0" err="1"/>
              <a:t>vp</a:t>
            </a:r>
            <a:r>
              <a:rPr lang="en-US" dirty="0"/>
              <a:t>/mL</a:t>
            </a:r>
          </a:p>
        </p:txBody>
      </p:sp>
      <p:sp>
        <p:nvSpPr>
          <p:cNvPr id="11" name="Freeform 10"/>
          <p:cNvSpPr/>
          <p:nvPr/>
        </p:nvSpPr>
        <p:spPr>
          <a:xfrm>
            <a:off x="5231904" y="1277019"/>
            <a:ext cx="1256306" cy="1008361"/>
          </a:xfrm>
          <a:custGeom>
            <a:avLst/>
            <a:gdLst>
              <a:gd name="connsiteX0" fmla="*/ 0 w 1256306"/>
              <a:gd name="connsiteY0" fmla="*/ 1002022 h 1016619"/>
              <a:gd name="connsiteX1" fmla="*/ 437322 w 1256306"/>
              <a:gd name="connsiteY1" fmla="*/ 819142 h 1016619"/>
              <a:gd name="connsiteX2" fmla="*/ 795131 w 1256306"/>
              <a:gd name="connsiteY2" fmla="*/ 158 h 1016619"/>
              <a:gd name="connsiteX3" fmla="*/ 1176793 w 1256306"/>
              <a:gd name="connsiteY3" fmla="*/ 890704 h 1016619"/>
              <a:gd name="connsiteX4" fmla="*/ 1256306 w 1256306"/>
              <a:gd name="connsiteY4" fmla="*/ 1009973 h 1016619"/>
              <a:gd name="connsiteX5" fmla="*/ 1256306 w 1256306"/>
              <a:gd name="connsiteY5" fmla="*/ 1009973 h 1016619"/>
              <a:gd name="connsiteX6" fmla="*/ 1256306 w 1256306"/>
              <a:gd name="connsiteY6" fmla="*/ 1009973 h 101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306" h="1016619">
                <a:moveTo>
                  <a:pt x="0" y="1002022"/>
                </a:moveTo>
                <a:cubicBezTo>
                  <a:pt x="152400" y="994070"/>
                  <a:pt x="304800" y="986119"/>
                  <a:pt x="437322" y="819142"/>
                </a:cubicBezTo>
                <a:cubicBezTo>
                  <a:pt x="569844" y="652165"/>
                  <a:pt x="671886" y="-11769"/>
                  <a:pt x="795131" y="158"/>
                </a:cubicBezTo>
                <a:cubicBezTo>
                  <a:pt x="918376" y="12085"/>
                  <a:pt x="1099930" y="722401"/>
                  <a:pt x="1176793" y="890704"/>
                </a:cubicBezTo>
                <a:cubicBezTo>
                  <a:pt x="1253656" y="1059007"/>
                  <a:pt x="1256306" y="1009973"/>
                  <a:pt x="1256306" y="1009973"/>
                </a:cubicBezTo>
                <a:lnTo>
                  <a:pt x="1256306" y="1009973"/>
                </a:lnTo>
                <a:lnTo>
                  <a:pt x="1256306" y="1009973"/>
                </a:lnTo>
              </a:path>
            </a:pathLst>
          </a:custGeom>
          <a:noFill/>
          <a:ln>
            <a:solidFill>
              <a:srgbClr val="1B1B9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Freeform 11"/>
          <p:cNvSpPr/>
          <p:nvPr/>
        </p:nvSpPr>
        <p:spPr>
          <a:xfrm>
            <a:off x="5375920" y="1448781"/>
            <a:ext cx="1256306" cy="846125"/>
          </a:xfrm>
          <a:custGeom>
            <a:avLst/>
            <a:gdLst>
              <a:gd name="connsiteX0" fmla="*/ 0 w 1256306"/>
              <a:gd name="connsiteY0" fmla="*/ 1002022 h 1016619"/>
              <a:gd name="connsiteX1" fmla="*/ 437322 w 1256306"/>
              <a:gd name="connsiteY1" fmla="*/ 819142 h 1016619"/>
              <a:gd name="connsiteX2" fmla="*/ 795131 w 1256306"/>
              <a:gd name="connsiteY2" fmla="*/ 158 h 1016619"/>
              <a:gd name="connsiteX3" fmla="*/ 1176793 w 1256306"/>
              <a:gd name="connsiteY3" fmla="*/ 890704 h 1016619"/>
              <a:gd name="connsiteX4" fmla="*/ 1256306 w 1256306"/>
              <a:gd name="connsiteY4" fmla="*/ 1009973 h 1016619"/>
              <a:gd name="connsiteX5" fmla="*/ 1256306 w 1256306"/>
              <a:gd name="connsiteY5" fmla="*/ 1009973 h 1016619"/>
              <a:gd name="connsiteX6" fmla="*/ 1256306 w 1256306"/>
              <a:gd name="connsiteY6" fmla="*/ 1009973 h 101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306" h="1016619">
                <a:moveTo>
                  <a:pt x="0" y="1002022"/>
                </a:moveTo>
                <a:cubicBezTo>
                  <a:pt x="152400" y="994070"/>
                  <a:pt x="304800" y="986119"/>
                  <a:pt x="437322" y="819142"/>
                </a:cubicBezTo>
                <a:cubicBezTo>
                  <a:pt x="569844" y="652165"/>
                  <a:pt x="671886" y="-11769"/>
                  <a:pt x="795131" y="158"/>
                </a:cubicBezTo>
                <a:cubicBezTo>
                  <a:pt x="918376" y="12085"/>
                  <a:pt x="1099930" y="722401"/>
                  <a:pt x="1176793" y="890704"/>
                </a:cubicBezTo>
                <a:cubicBezTo>
                  <a:pt x="1253656" y="1059007"/>
                  <a:pt x="1256306" y="1009973"/>
                  <a:pt x="1256306" y="1009973"/>
                </a:cubicBezTo>
                <a:lnTo>
                  <a:pt x="1256306" y="1009973"/>
                </a:lnTo>
                <a:lnTo>
                  <a:pt x="1256306" y="1009973"/>
                </a:lnTo>
              </a:path>
            </a:pathLst>
          </a:custGeom>
          <a:noFill/>
          <a:ln>
            <a:solidFill>
              <a:srgbClr val="B8363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98408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7E14-FDD6-F848-BB63-5FAF6BE14168}"/>
              </a:ext>
            </a:extLst>
          </p:cNvPr>
          <p:cNvSpPr>
            <a:spLocks noGrp="1"/>
          </p:cNvSpPr>
          <p:nvPr>
            <p:ph type="title"/>
          </p:nvPr>
        </p:nvSpPr>
        <p:spPr/>
        <p:txBody>
          <a:bodyPr/>
          <a:lstStyle/>
          <a:p>
            <a:pPr algn="ctr"/>
            <a:r>
              <a:rPr lang="en-US" dirty="0"/>
              <a:t>Characterization of EVs</a:t>
            </a:r>
            <a:br>
              <a:rPr lang="en-US" dirty="0"/>
            </a:br>
            <a:r>
              <a:rPr lang="en-US" sz="3600" dirty="0"/>
              <a:t>(Flow Cytometry)</a:t>
            </a:r>
            <a:endParaRPr lang="en-US" dirty="0"/>
          </a:p>
        </p:txBody>
      </p:sp>
      <p:sp>
        <p:nvSpPr>
          <p:cNvPr id="3" name="Content Placeholder 2">
            <a:extLst>
              <a:ext uri="{FF2B5EF4-FFF2-40B4-BE49-F238E27FC236}">
                <a16:creationId xmlns:a16="http://schemas.microsoft.com/office/drawing/2014/main" id="{E7371F89-CB32-F040-A32D-CAA650E43E12}"/>
              </a:ext>
            </a:extLst>
          </p:cNvPr>
          <p:cNvSpPr>
            <a:spLocks noGrp="1"/>
          </p:cNvSpPr>
          <p:nvPr>
            <p:ph idx="1"/>
          </p:nvPr>
        </p:nvSpPr>
        <p:spPr>
          <a:xfrm>
            <a:off x="838200" y="2653315"/>
            <a:ext cx="4261945" cy="4351338"/>
          </a:xfrm>
        </p:spPr>
        <p:txBody>
          <a:bodyPr/>
          <a:lstStyle/>
          <a:p>
            <a:r>
              <a:rPr lang="en-US" sz="1800" b="1" dirty="0"/>
              <a:t>Imaging Flow Cytometry: </a:t>
            </a:r>
          </a:p>
          <a:p>
            <a:pPr lvl="1">
              <a:buFontTx/>
              <a:buChar char="-"/>
            </a:pPr>
            <a:r>
              <a:rPr lang="en-US" sz="1400" dirty="0"/>
              <a:t>Flow cytometry + Imaging</a:t>
            </a:r>
          </a:p>
          <a:p>
            <a:pPr lvl="1">
              <a:buFontTx/>
              <a:buChar char="-"/>
            </a:pPr>
            <a:r>
              <a:rPr lang="en-US" sz="1400" dirty="0"/>
              <a:t>Individual visualization and quantification</a:t>
            </a:r>
          </a:p>
          <a:p>
            <a:pPr lvl="1">
              <a:buFontTx/>
              <a:buChar char="-"/>
            </a:pPr>
            <a:r>
              <a:rPr lang="en-US" sz="1400" dirty="0"/>
              <a:t>Analyzed 24 nm fluorescent polystyrene beads</a:t>
            </a:r>
          </a:p>
          <a:p>
            <a:pPr lvl="1">
              <a:buFontTx/>
              <a:buChar char="-"/>
            </a:pPr>
            <a:endParaRPr lang="en-US" sz="1400" dirty="0"/>
          </a:p>
          <a:p>
            <a:pPr marL="457200" lvl="1" indent="0">
              <a:buNone/>
            </a:pPr>
            <a:r>
              <a:rPr lang="en-US" sz="1400" dirty="0"/>
              <a:t> </a:t>
            </a:r>
          </a:p>
          <a:p>
            <a:endParaRPr lang="en-US" sz="1400" dirty="0"/>
          </a:p>
          <a:p>
            <a:pPr lvl="1">
              <a:buFontTx/>
              <a:buChar char="-"/>
            </a:pPr>
            <a:endParaRPr lang="en-US" sz="1400" dirty="0"/>
          </a:p>
          <a:p>
            <a:pPr lvl="1">
              <a:buFontTx/>
              <a:buChar char="-"/>
            </a:pPr>
            <a:endParaRPr lang="en-US" sz="1400" dirty="0"/>
          </a:p>
          <a:p>
            <a:pPr lvl="1">
              <a:buFontTx/>
              <a:buChar char="-"/>
            </a:pPr>
            <a:endParaRPr lang="en-US" sz="1400" dirty="0"/>
          </a:p>
          <a:p>
            <a:endParaRPr lang="en-US" sz="1400" dirty="0"/>
          </a:p>
          <a:p>
            <a:endParaRPr lang="en-US" dirty="0"/>
          </a:p>
        </p:txBody>
      </p:sp>
      <p:pic>
        <p:nvPicPr>
          <p:cNvPr id="5" name="Picture 4">
            <a:extLst>
              <a:ext uri="{FF2B5EF4-FFF2-40B4-BE49-F238E27FC236}">
                <a16:creationId xmlns:a16="http://schemas.microsoft.com/office/drawing/2014/main" id="{BAF1A019-5241-4146-83D8-BDB506D352BF}"/>
              </a:ext>
            </a:extLst>
          </p:cNvPr>
          <p:cNvPicPr>
            <a:picLocks noChangeAspect="1"/>
          </p:cNvPicPr>
          <p:nvPr/>
        </p:nvPicPr>
        <p:blipFill>
          <a:blip r:embed="rId2"/>
          <a:stretch>
            <a:fillRect/>
          </a:stretch>
        </p:blipFill>
        <p:spPr>
          <a:xfrm>
            <a:off x="7888530" y="1715923"/>
            <a:ext cx="4067422" cy="4776952"/>
          </a:xfrm>
          <a:prstGeom prst="rect">
            <a:avLst/>
          </a:prstGeom>
        </p:spPr>
      </p:pic>
    </p:spTree>
    <p:extLst>
      <p:ext uri="{BB962C8B-B14F-4D97-AF65-F5344CB8AC3E}">
        <p14:creationId xmlns:p14="http://schemas.microsoft.com/office/powerpoint/2010/main" val="1134983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C10FA-C51C-7840-8190-E35804F4E9AD}"/>
              </a:ext>
            </a:extLst>
          </p:cNvPr>
          <p:cNvSpPr>
            <a:spLocks noGrp="1"/>
          </p:cNvSpPr>
          <p:nvPr>
            <p:ph type="title"/>
          </p:nvPr>
        </p:nvSpPr>
        <p:spPr/>
        <p:txBody>
          <a:bodyPr/>
          <a:lstStyle/>
          <a:p>
            <a:pPr algn="ctr"/>
            <a:r>
              <a:rPr lang="en-US" dirty="0"/>
              <a:t>Background</a:t>
            </a:r>
          </a:p>
        </p:txBody>
      </p:sp>
      <p:sp>
        <p:nvSpPr>
          <p:cNvPr id="3" name="Content Placeholder 2">
            <a:extLst>
              <a:ext uri="{FF2B5EF4-FFF2-40B4-BE49-F238E27FC236}">
                <a16:creationId xmlns:a16="http://schemas.microsoft.com/office/drawing/2014/main" id="{444EBF2C-F5D1-8643-8926-A936DE68BAFA}"/>
              </a:ext>
            </a:extLst>
          </p:cNvPr>
          <p:cNvSpPr>
            <a:spLocks noGrp="1"/>
          </p:cNvSpPr>
          <p:nvPr>
            <p:ph idx="1"/>
          </p:nvPr>
        </p:nvSpPr>
        <p:spPr/>
        <p:txBody>
          <a:bodyPr>
            <a:normAutofit/>
          </a:bodyPr>
          <a:lstStyle/>
          <a:p>
            <a:r>
              <a:rPr lang="en-US" sz="1600" dirty="0"/>
              <a:t>It is a major aim of the field to set up and define methods in order to facilitate robust detection of such heterogeneity within given EV samples, especially in EV fractions containing EVs smaller than 200 nm (</a:t>
            </a:r>
            <a:r>
              <a:rPr lang="en-US" sz="1600" dirty="0" err="1"/>
              <a:t>sEVs</a:t>
            </a:r>
            <a:r>
              <a:rPr lang="en-US" sz="1600" dirty="0"/>
              <a:t>), which very likely are highly enriched for exosomes [5,8]. </a:t>
            </a:r>
          </a:p>
          <a:p>
            <a:endParaRPr lang="en-US" sz="1600" dirty="0"/>
          </a:p>
          <a:p>
            <a:endParaRPr lang="en-US" sz="1600" dirty="0"/>
          </a:p>
          <a:p>
            <a:r>
              <a:rPr lang="en-US" sz="1600" dirty="0"/>
              <a:t>Cell-derived EVs are attracting wide attention as media- tors and indicators for a range of physiological and </a:t>
            </a:r>
            <a:r>
              <a:rPr lang="en-US" sz="1600" dirty="0" err="1"/>
              <a:t>pathologi</a:t>
            </a:r>
            <a:r>
              <a:rPr lang="en-US" sz="1600" dirty="0"/>
              <a:t>- </a:t>
            </a:r>
            <a:r>
              <a:rPr lang="en-US" sz="1600" dirty="0" err="1"/>
              <a:t>cal</a:t>
            </a:r>
            <a:r>
              <a:rPr lang="en-US" sz="1600" dirty="0"/>
              <a:t> processes, making them attractive therapeutic or diagnostic targets. However, their small size presents </a:t>
            </a:r>
            <a:r>
              <a:rPr lang="en-US" sz="1600" dirty="0" err="1"/>
              <a:t>chal</a:t>
            </a:r>
            <a:r>
              <a:rPr lang="en-US" sz="1600" dirty="0"/>
              <a:t>- </a:t>
            </a:r>
            <a:r>
              <a:rPr lang="en-US" sz="1600" dirty="0" err="1"/>
              <a:t>lenges</a:t>
            </a:r>
            <a:r>
              <a:rPr lang="en-US" sz="1600" dirty="0"/>
              <a:t> to the quantitative analyses required to realize their potential use. EVs present in blood or other bodily fluids are likely to be heterogeneous with respect to the cell of origin, their composition, and the physiological effects they mediate, which makes the analysis of bulk properties less meaningful. A better alternative would be to have a system that can perform single EV analysis and characterization. </a:t>
            </a:r>
          </a:p>
          <a:p>
            <a:endParaRPr lang="en-US" sz="1600" dirty="0"/>
          </a:p>
        </p:txBody>
      </p:sp>
    </p:spTree>
    <p:extLst>
      <p:ext uri="{BB962C8B-B14F-4D97-AF65-F5344CB8AC3E}">
        <p14:creationId xmlns:p14="http://schemas.microsoft.com/office/powerpoint/2010/main" val="346080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01862-6AF5-D940-A8F4-FAE01733C9B8}"/>
              </a:ext>
            </a:extLst>
          </p:cNvPr>
          <p:cNvSpPr>
            <a:spLocks noGrp="1"/>
          </p:cNvSpPr>
          <p:nvPr>
            <p:ph type="title"/>
          </p:nvPr>
        </p:nvSpPr>
        <p:spPr>
          <a:xfrm>
            <a:off x="838200" y="0"/>
            <a:ext cx="10515600" cy="1325563"/>
          </a:xfrm>
        </p:spPr>
        <p:txBody>
          <a:bodyPr/>
          <a:lstStyle/>
          <a:p>
            <a:pPr algn="ctr"/>
            <a:r>
              <a:rPr lang="en-US" dirty="0"/>
              <a:t>Characterization of EVs</a:t>
            </a:r>
          </a:p>
        </p:txBody>
      </p:sp>
      <p:sp>
        <p:nvSpPr>
          <p:cNvPr id="3" name="Content Placeholder 2">
            <a:extLst>
              <a:ext uri="{FF2B5EF4-FFF2-40B4-BE49-F238E27FC236}">
                <a16:creationId xmlns:a16="http://schemas.microsoft.com/office/drawing/2014/main" id="{C8E8CAD9-DE88-A94D-A919-2A2581DD9EB8}"/>
              </a:ext>
            </a:extLst>
          </p:cNvPr>
          <p:cNvSpPr>
            <a:spLocks noGrp="1"/>
          </p:cNvSpPr>
          <p:nvPr>
            <p:ph idx="1"/>
          </p:nvPr>
        </p:nvSpPr>
        <p:spPr>
          <a:xfrm>
            <a:off x="838200" y="1825625"/>
            <a:ext cx="3520966" cy="1325563"/>
          </a:xfrm>
        </p:spPr>
        <p:txBody>
          <a:bodyPr>
            <a:normAutofit/>
          </a:bodyPr>
          <a:lstStyle/>
          <a:p>
            <a:r>
              <a:rPr lang="en-US" sz="1800" dirty="0"/>
              <a:t>Single Particle Analysis:</a:t>
            </a:r>
          </a:p>
          <a:p>
            <a:pPr lvl="1"/>
            <a:r>
              <a:rPr lang="en-US" sz="1400" dirty="0"/>
              <a:t>Electron Microscopy</a:t>
            </a:r>
          </a:p>
          <a:p>
            <a:pPr lvl="1"/>
            <a:r>
              <a:rPr lang="en-US" sz="1400" dirty="0"/>
              <a:t>Atomic Force Microscopy</a:t>
            </a:r>
          </a:p>
          <a:p>
            <a:pPr lvl="1"/>
            <a:endParaRPr lang="en-US" sz="1600" dirty="0"/>
          </a:p>
        </p:txBody>
      </p:sp>
      <p:sp>
        <p:nvSpPr>
          <p:cNvPr id="4" name="Rectangle 3">
            <a:extLst>
              <a:ext uri="{FF2B5EF4-FFF2-40B4-BE49-F238E27FC236}">
                <a16:creationId xmlns:a16="http://schemas.microsoft.com/office/drawing/2014/main" id="{DF359225-8F5F-7147-89E7-1592F82B80FD}"/>
              </a:ext>
            </a:extLst>
          </p:cNvPr>
          <p:cNvSpPr/>
          <p:nvPr/>
        </p:nvSpPr>
        <p:spPr>
          <a:xfrm>
            <a:off x="838200" y="3636262"/>
            <a:ext cx="6096000" cy="1200329"/>
          </a:xfrm>
          <a:prstGeom prst="rect">
            <a:avLst/>
          </a:prstGeom>
        </p:spPr>
        <p:txBody>
          <a:bodyPr>
            <a:spAutoFit/>
          </a:bodyPr>
          <a:lstStyle/>
          <a:p>
            <a:r>
              <a:rPr lang="en-US" dirty="0"/>
              <a:t>- Analysis of the large numbers of vesicles needed to study  their quantity and heterogeneity</a:t>
            </a:r>
          </a:p>
          <a:p>
            <a:endParaRPr lang="en-US" dirty="0"/>
          </a:p>
          <a:p>
            <a:r>
              <a:rPr lang="en-US" dirty="0"/>
              <a:t>- Time consuming</a:t>
            </a:r>
          </a:p>
        </p:txBody>
      </p:sp>
      <p:pic>
        <p:nvPicPr>
          <p:cNvPr id="6" name="Picture 5">
            <a:extLst>
              <a:ext uri="{FF2B5EF4-FFF2-40B4-BE49-F238E27FC236}">
                <a16:creationId xmlns:a16="http://schemas.microsoft.com/office/drawing/2014/main" id="{1BCFE745-A6C4-204E-A420-26B7CA3ACCF2}"/>
              </a:ext>
            </a:extLst>
          </p:cNvPr>
          <p:cNvPicPr>
            <a:picLocks noChangeAspect="1"/>
          </p:cNvPicPr>
          <p:nvPr/>
        </p:nvPicPr>
        <p:blipFill rotWithShape="1">
          <a:blip r:embed="rId2"/>
          <a:srcRect b="12399"/>
          <a:stretch/>
        </p:blipFill>
        <p:spPr>
          <a:xfrm>
            <a:off x="8427937" y="3739630"/>
            <a:ext cx="3627588" cy="2987565"/>
          </a:xfrm>
          <a:prstGeom prst="rect">
            <a:avLst/>
          </a:prstGeom>
        </p:spPr>
      </p:pic>
      <p:sp>
        <p:nvSpPr>
          <p:cNvPr id="7" name="TextBox 6">
            <a:extLst>
              <a:ext uri="{FF2B5EF4-FFF2-40B4-BE49-F238E27FC236}">
                <a16:creationId xmlns:a16="http://schemas.microsoft.com/office/drawing/2014/main" id="{9F80FAD7-864B-8147-BD1C-BB25658EA2B7}"/>
              </a:ext>
            </a:extLst>
          </p:cNvPr>
          <p:cNvSpPr txBox="1"/>
          <p:nvPr/>
        </p:nvSpPr>
        <p:spPr>
          <a:xfrm>
            <a:off x="9477702" y="6596390"/>
            <a:ext cx="3284483" cy="261610"/>
          </a:xfrm>
          <a:prstGeom prst="rect">
            <a:avLst/>
          </a:prstGeom>
          <a:noFill/>
        </p:spPr>
        <p:txBody>
          <a:bodyPr wrap="square" rtlCol="0">
            <a:spAutoFit/>
          </a:bodyPr>
          <a:lstStyle/>
          <a:p>
            <a:r>
              <a:rPr lang="en-US" sz="1100" dirty="0"/>
              <a:t>Chiang et al., J Biomed Sci, 2019</a:t>
            </a:r>
          </a:p>
        </p:txBody>
      </p:sp>
      <p:pic>
        <p:nvPicPr>
          <p:cNvPr id="9" name="Picture 8">
            <a:extLst>
              <a:ext uri="{FF2B5EF4-FFF2-40B4-BE49-F238E27FC236}">
                <a16:creationId xmlns:a16="http://schemas.microsoft.com/office/drawing/2014/main" id="{6F3821FB-2C5E-F943-A645-7AA0C8EAB980}"/>
              </a:ext>
            </a:extLst>
          </p:cNvPr>
          <p:cNvPicPr>
            <a:picLocks noChangeAspect="1"/>
          </p:cNvPicPr>
          <p:nvPr/>
        </p:nvPicPr>
        <p:blipFill>
          <a:blip r:embed="rId3"/>
          <a:stretch>
            <a:fillRect/>
          </a:stretch>
        </p:blipFill>
        <p:spPr>
          <a:xfrm>
            <a:off x="8997131" y="1027906"/>
            <a:ext cx="2489200" cy="2489200"/>
          </a:xfrm>
          <a:prstGeom prst="rect">
            <a:avLst/>
          </a:prstGeom>
        </p:spPr>
      </p:pic>
      <p:sp>
        <p:nvSpPr>
          <p:cNvPr id="10" name="TextBox 9">
            <a:extLst>
              <a:ext uri="{FF2B5EF4-FFF2-40B4-BE49-F238E27FC236}">
                <a16:creationId xmlns:a16="http://schemas.microsoft.com/office/drawing/2014/main" id="{3797EFF5-56E8-3F4A-AB53-C2B276E24E95}"/>
              </a:ext>
            </a:extLst>
          </p:cNvPr>
          <p:cNvSpPr txBox="1"/>
          <p:nvPr/>
        </p:nvSpPr>
        <p:spPr>
          <a:xfrm>
            <a:off x="8907517" y="3478020"/>
            <a:ext cx="3284483" cy="261610"/>
          </a:xfrm>
          <a:prstGeom prst="rect">
            <a:avLst/>
          </a:prstGeom>
          <a:noFill/>
        </p:spPr>
        <p:txBody>
          <a:bodyPr wrap="square" rtlCol="0">
            <a:spAutoFit/>
          </a:bodyPr>
          <a:lstStyle/>
          <a:p>
            <a:r>
              <a:rPr lang="en-US" sz="1100" dirty="0" err="1"/>
              <a:t>Osteikoetxea</a:t>
            </a:r>
            <a:r>
              <a:rPr lang="en-US" sz="1100" dirty="0"/>
              <a:t> et al., Org </a:t>
            </a:r>
            <a:r>
              <a:rPr lang="en-US" sz="1100" dirty="0" err="1"/>
              <a:t>Biomol</a:t>
            </a:r>
            <a:r>
              <a:rPr lang="en-US" sz="1100" dirty="0"/>
              <a:t> Chem, 2015</a:t>
            </a:r>
          </a:p>
        </p:txBody>
      </p:sp>
    </p:spTree>
    <p:extLst>
      <p:ext uri="{BB962C8B-B14F-4D97-AF65-F5344CB8AC3E}">
        <p14:creationId xmlns:p14="http://schemas.microsoft.com/office/powerpoint/2010/main" val="336467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8817-29CD-A544-85C7-AF4C83A6D3EF}"/>
              </a:ext>
            </a:extLst>
          </p:cNvPr>
          <p:cNvSpPr>
            <a:spLocks noGrp="1"/>
          </p:cNvSpPr>
          <p:nvPr>
            <p:ph type="title"/>
          </p:nvPr>
        </p:nvSpPr>
        <p:spPr>
          <a:xfrm>
            <a:off x="838200" y="18255"/>
            <a:ext cx="10515600" cy="1325563"/>
          </a:xfrm>
        </p:spPr>
        <p:txBody>
          <a:bodyPr/>
          <a:lstStyle/>
          <a:p>
            <a:pPr algn="ctr"/>
            <a:r>
              <a:rPr lang="en-US" dirty="0"/>
              <a:t>Characterization of EVs</a:t>
            </a:r>
          </a:p>
        </p:txBody>
      </p:sp>
      <p:sp>
        <p:nvSpPr>
          <p:cNvPr id="3" name="Content Placeholder 2">
            <a:extLst>
              <a:ext uri="{FF2B5EF4-FFF2-40B4-BE49-F238E27FC236}">
                <a16:creationId xmlns:a16="http://schemas.microsoft.com/office/drawing/2014/main" id="{41818CD9-9A5E-4346-84E6-78D73454BE3A}"/>
              </a:ext>
            </a:extLst>
          </p:cNvPr>
          <p:cNvSpPr>
            <a:spLocks noGrp="1"/>
          </p:cNvSpPr>
          <p:nvPr>
            <p:ph idx="1"/>
          </p:nvPr>
        </p:nvSpPr>
        <p:spPr>
          <a:xfrm>
            <a:off x="628286" y="1383918"/>
            <a:ext cx="4576638" cy="4351338"/>
          </a:xfrm>
        </p:spPr>
        <p:txBody>
          <a:bodyPr>
            <a:normAutofit lnSpcReduction="10000"/>
          </a:bodyPr>
          <a:lstStyle/>
          <a:p>
            <a:pPr marL="0" indent="0" algn="just">
              <a:buNone/>
            </a:pPr>
            <a:r>
              <a:rPr lang="en-US" sz="1600" dirty="0"/>
              <a:t>NTA is a technique for measuring the size and concentration of nanoparticles in suspension in real time</a:t>
            </a:r>
            <a:r>
              <a:rPr lang="en-US" sz="1600" baseline="30000" dirty="0"/>
              <a:t> </a:t>
            </a:r>
          </a:p>
          <a:p>
            <a:pPr marL="0" indent="0" algn="just">
              <a:buNone/>
            </a:pPr>
            <a:endParaRPr lang="en-US" sz="1600" baseline="30000" dirty="0"/>
          </a:p>
          <a:p>
            <a:pPr marL="0" indent="0" algn="just">
              <a:buNone/>
            </a:pPr>
            <a:endParaRPr lang="en-US" sz="1600" baseline="30000" dirty="0"/>
          </a:p>
          <a:p>
            <a:pPr marL="0" indent="0" algn="just">
              <a:buNone/>
            </a:pPr>
            <a:r>
              <a:rPr lang="en-US" sz="1600" dirty="0"/>
              <a:t>Based on tracking the light scattered from suspended particles undergoing Brownian motion;</a:t>
            </a:r>
            <a:endParaRPr lang="en-US" sz="1600" dirty="0">
              <a:effectLst/>
            </a:endParaRPr>
          </a:p>
          <a:p>
            <a:pPr algn="just"/>
            <a:r>
              <a:rPr lang="en-US" sz="1600" dirty="0"/>
              <a:t>Tracking </a:t>
            </a:r>
          </a:p>
          <a:p>
            <a:pPr algn="just"/>
            <a:r>
              <a:rPr lang="en-US" sz="1600" dirty="0"/>
              <a:t>Displacement</a:t>
            </a:r>
          </a:p>
          <a:p>
            <a:pPr algn="just"/>
            <a:r>
              <a:rPr lang="en-US" sz="1600" dirty="0"/>
              <a:t>Diffusion Coefficient </a:t>
            </a:r>
          </a:p>
          <a:p>
            <a:pPr algn="just"/>
            <a:r>
              <a:rPr lang="en-US" sz="1600" dirty="0"/>
              <a:t>Size and Concentration</a:t>
            </a:r>
          </a:p>
          <a:p>
            <a:pPr marL="0" indent="0" algn="just">
              <a:buNone/>
            </a:pPr>
            <a:endParaRPr lang="en-US" sz="1600" dirty="0"/>
          </a:p>
          <a:p>
            <a:pPr algn="just">
              <a:buFontTx/>
              <a:buChar char="-"/>
            </a:pPr>
            <a:r>
              <a:rPr lang="en-US" sz="1700" dirty="0"/>
              <a:t>Less accurate in heterogeneous samples </a:t>
            </a:r>
          </a:p>
          <a:p>
            <a:pPr algn="just">
              <a:buFontTx/>
              <a:buChar char="-"/>
            </a:pPr>
            <a:r>
              <a:rPr lang="en-US" sz="1700" dirty="0"/>
              <a:t>Has limited ability to characterize different parameters simultaneously </a:t>
            </a:r>
          </a:p>
          <a:p>
            <a:pPr algn="just">
              <a:buFontTx/>
              <a:buChar char="-"/>
            </a:pPr>
            <a:endParaRPr lang="en-US" sz="1600" dirty="0"/>
          </a:p>
          <a:p>
            <a:pPr marL="342900" indent="-342900" algn="just">
              <a:buAutoNum type="arabicPeriod"/>
            </a:pPr>
            <a:endParaRPr lang="en-US" sz="1600" dirty="0"/>
          </a:p>
        </p:txBody>
      </p:sp>
      <p:pic>
        <p:nvPicPr>
          <p:cNvPr id="4" name="Online Media 3" descr="C3' PKH in SCW 2018-08-07 10-34-38 (Converted)">
            <a:hlinkClick r:id="" action="ppaction://media"/>
            <a:extLst>
              <a:ext uri="{FF2B5EF4-FFF2-40B4-BE49-F238E27FC236}">
                <a16:creationId xmlns:a16="http://schemas.microsoft.com/office/drawing/2014/main" id="{C6AF4B86-3F6E-9042-85F8-05164BA269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45718" y="1383918"/>
            <a:ext cx="3160571" cy="2370428"/>
          </a:xfrm>
          <a:prstGeom prst="rect">
            <a:avLst/>
          </a:prstGeom>
        </p:spPr>
      </p:pic>
      <p:pic>
        <p:nvPicPr>
          <p:cNvPr id="6" name="Picture 5">
            <a:extLst>
              <a:ext uri="{FF2B5EF4-FFF2-40B4-BE49-F238E27FC236}">
                <a16:creationId xmlns:a16="http://schemas.microsoft.com/office/drawing/2014/main" id="{E56B03FE-33AA-0744-A043-15096C034F62}"/>
              </a:ext>
            </a:extLst>
          </p:cNvPr>
          <p:cNvPicPr>
            <a:picLocks noChangeAspect="1"/>
          </p:cNvPicPr>
          <p:nvPr/>
        </p:nvPicPr>
        <p:blipFill>
          <a:blip r:embed="rId5"/>
          <a:stretch>
            <a:fillRect/>
          </a:stretch>
        </p:blipFill>
        <p:spPr>
          <a:xfrm>
            <a:off x="7745718" y="3988731"/>
            <a:ext cx="3292790" cy="2450625"/>
          </a:xfrm>
          <a:prstGeom prst="rect">
            <a:avLst/>
          </a:prstGeom>
        </p:spPr>
      </p:pic>
      <p:sp>
        <p:nvSpPr>
          <p:cNvPr id="8" name="Slide Number Placeholder 7">
            <a:extLst>
              <a:ext uri="{FF2B5EF4-FFF2-40B4-BE49-F238E27FC236}">
                <a16:creationId xmlns:a16="http://schemas.microsoft.com/office/drawing/2014/main" id="{5DCBF762-DF8F-E449-8E81-71DF8C90EE71}"/>
              </a:ext>
            </a:extLst>
          </p:cNvPr>
          <p:cNvSpPr>
            <a:spLocks noGrp="1"/>
          </p:cNvSpPr>
          <p:nvPr>
            <p:ph type="sldNum" sz="quarter" idx="12"/>
          </p:nvPr>
        </p:nvSpPr>
        <p:spPr/>
        <p:txBody>
          <a:bodyPr/>
          <a:lstStyle/>
          <a:p>
            <a:fld id="{0BAD86DE-4752-A34F-829B-1DD2ED4E7BA1}" type="slidenum">
              <a:rPr lang="en-US" smtClean="0"/>
              <a:t>5</a:t>
            </a:fld>
            <a:endParaRPr lang="en-US"/>
          </a:p>
        </p:txBody>
      </p:sp>
    </p:spTree>
    <p:extLst>
      <p:ext uri="{BB962C8B-B14F-4D97-AF65-F5344CB8AC3E}">
        <p14:creationId xmlns:p14="http://schemas.microsoft.com/office/powerpoint/2010/main" val="28531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ABA6-5AED-784C-A973-8295B42ED4D1}"/>
              </a:ext>
            </a:extLst>
          </p:cNvPr>
          <p:cNvSpPr>
            <a:spLocks noGrp="1"/>
          </p:cNvSpPr>
          <p:nvPr>
            <p:ph type="title"/>
          </p:nvPr>
        </p:nvSpPr>
        <p:spPr>
          <a:xfrm>
            <a:off x="838200" y="18255"/>
            <a:ext cx="10515600" cy="1325563"/>
          </a:xfrm>
        </p:spPr>
        <p:txBody>
          <a:bodyPr/>
          <a:lstStyle/>
          <a:p>
            <a:pPr algn="ctr"/>
            <a:r>
              <a:rPr lang="en-US" dirty="0"/>
              <a:t>Characterization of EVs</a:t>
            </a:r>
            <a:br>
              <a:rPr lang="en-US" dirty="0"/>
            </a:br>
            <a:r>
              <a:rPr lang="en-US" sz="3600" dirty="0"/>
              <a:t>(Flow Cytometry)</a:t>
            </a:r>
          </a:p>
        </p:txBody>
      </p:sp>
      <p:sp>
        <p:nvSpPr>
          <p:cNvPr id="3" name="Content Placeholder 2">
            <a:extLst>
              <a:ext uri="{FF2B5EF4-FFF2-40B4-BE49-F238E27FC236}">
                <a16:creationId xmlns:a16="http://schemas.microsoft.com/office/drawing/2014/main" id="{6E4D774C-A6AC-0540-8C75-EDC9E72F1BBC}"/>
              </a:ext>
            </a:extLst>
          </p:cNvPr>
          <p:cNvSpPr>
            <a:spLocks noGrp="1"/>
          </p:cNvSpPr>
          <p:nvPr>
            <p:ph idx="1"/>
          </p:nvPr>
        </p:nvSpPr>
        <p:spPr>
          <a:xfrm>
            <a:off x="838200" y="1825625"/>
            <a:ext cx="3654972" cy="1090996"/>
          </a:xfrm>
        </p:spPr>
        <p:txBody>
          <a:bodyPr>
            <a:normAutofit/>
          </a:bodyPr>
          <a:lstStyle/>
          <a:p>
            <a:r>
              <a:rPr lang="en-US" sz="1800" dirty="0"/>
              <a:t>Conventional Flow Cytometry: </a:t>
            </a:r>
          </a:p>
          <a:p>
            <a:pPr lvl="1">
              <a:buFontTx/>
              <a:buChar char="-"/>
            </a:pPr>
            <a:r>
              <a:rPr lang="en-US" sz="1400" dirty="0"/>
              <a:t>Low resolution (not below 300 nm)</a:t>
            </a:r>
          </a:p>
          <a:p>
            <a:pPr marL="457200" lvl="1" indent="0">
              <a:buNone/>
            </a:pPr>
            <a:endParaRPr lang="en-US" sz="1400" dirty="0"/>
          </a:p>
          <a:p>
            <a:endParaRPr lang="en-US" sz="1800" dirty="0"/>
          </a:p>
        </p:txBody>
      </p:sp>
      <p:sp>
        <p:nvSpPr>
          <p:cNvPr id="4" name="Content Placeholder 2">
            <a:extLst>
              <a:ext uri="{FF2B5EF4-FFF2-40B4-BE49-F238E27FC236}">
                <a16:creationId xmlns:a16="http://schemas.microsoft.com/office/drawing/2014/main" id="{B2E10026-425B-3649-8D51-77BC95814713}"/>
              </a:ext>
            </a:extLst>
          </p:cNvPr>
          <p:cNvSpPr txBox="1">
            <a:spLocks/>
          </p:cNvSpPr>
          <p:nvPr/>
        </p:nvSpPr>
        <p:spPr>
          <a:xfrm>
            <a:off x="838200" y="3312838"/>
            <a:ext cx="5412828" cy="1458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Optimized Flow Cytometry -&gt; High resolution FC</a:t>
            </a:r>
          </a:p>
          <a:p>
            <a:pPr lvl="1">
              <a:buFontTx/>
              <a:buChar char="-"/>
            </a:pPr>
            <a:r>
              <a:rPr lang="en-US" sz="1400" dirty="0"/>
              <a:t>Custom electronics </a:t>
            </a:r>
          </a:p>
          <a:p>
            <a:pPr lvl="1">
              <a:buFontTx/>
              <a:buChar char="-"/>
            </a:pPr>
            <a:r>
              <a:rPr lang="en-US" sz="1400" dirty="0"/>
              <a:t>Higher laser power</a:t>
            </a:r>
          </a:p>
          <a:p>
            <a:pPr lvl="1">
              <a:buFontTx/>
              <a:buChar char="-"/>
            </a:pPr>
            <a:r>
              <a:rPr lang="en-US" sz="1400" dirty="0"/>
              <a:t>Slower flow rates</a:t>
            </a:r>
          </a:p>
          <a:p>
            <a:pPr lvl="1">
              <a:buFontTx/>
              <a:buChar char="-"/>
            </a:pPr>
            <a:r>
              <a:rPr lang="en-US" sz="1400" dirty="0"/>
              <a:t>Longer signal integration time </a:t>
            </a:r>
          </a:p>
          <a:p>
            <a:pPr lvl="1">
              <a:buFontTx/>
              <a:buChar char="-"/>
            </a:pPr>
            <a:endParaRPr lang="en-US" sz="1400" dirty="0"/>
          </a:p>
          <a:p>
            <a:pPr lvl="1">
              <a:buFontTx/>
              <a:buChar char="-"/>
            </a:pPr>
            <a:endParaRPr lang="en-US" sz="1400" dirty="0"/>
          </a:p>
          <a:p>
            <a:endParaRPr lang="en-US" sz="1800" dirty="0"/>
          </a:p>
        </p:txBody>
      </p:sp>
      <p:sp>
        <p:nvSpPr>
          <p:cNvPr id="6" name="TextBox 5">
            <a:extLst>
              <a:ext uri="{FF2B5EF4-FFF2-40B4-BE49-F238E27FC236}">
                <a16:creationId xmlns:a16="http://schemas.microsoft.com/office/drawing/2014/main" id="{B40A2F17-1766-5F4F-9C9A-6E150C39376D}"/>
              </a:ext>
            </a:extLst>
          </p:cNvPr>
          <p:cNvSpPr txBox="1"/>
          <p:nvPr/>
        </p:nvSpPr>
        <p:spPr>
          <a:xfrm>
            <a:off x="8069317" y="6202855"/>
            <a:ext cx="3284483" cy="261610"/>
          </a:xfrm>
          <a:prstGeom prst="rect">
            <a:avLst/>
          </a:prstGeom>
          <a:noFill/>
        </p:spPr>
        <p:txBody>
          <a:bodyPr wrap="square" rtlCol="0">
            <a:spAutoFit/>
          </a:bodyPr>
          <a:lstStyle/>
          <a:p>
            <a:r>
              <a:rPr lang="en-US" sz="1100" dirty="0"/>
              <a:t>Morales et al., JEV, 2019</a:t>
            </a:r>
          </a:p>
        </p:txBody>
      </p:sp>
      <p:pic>
        <p:nvPicPr>
          <p:cNvPr id="11" name="Picture 10">
            <a:extLst>
              <a:ext uri="{FF2B5EF4-FFF2-40B4-BE49-F238E27FC236}">
                <a16:creationId xmlns:a16="http://schemas.microsoft.com/office/drawing/2014/main" id="{996BEA8C-3158-C049-9B9B-53CC823B79BB}"/>
              </a:ext>
            </a:extLst>
          </p:cNvPr>
          <p:cNvPicPr>
            <a:picLocks noChangeAspect="1"/>
          </p:cNvPicPr>
          <p:nvPr/>
        </p:nvPicPr>
        <p:blipFill>
          <a:blip r:embed="rId2"/>
          <a:stretch>
            <a:fillRect/>
          </a:stretch>
        </p:blipFill>
        <p:spPr>
          <a:xfrm>
            <a:off x="7049932" y="1590031"/>
            <a:ext cx="5056671" cy="4366611"/>
          </a:xfrm>
          <a:prstGeom prst="rect">
            <a:avLst/>
          </a:prstGeom>
        </p:spPr>
      </p:pic>
    </p:spTree>
    <p:extLst>
      <p:ext uri="{BB962C8B-B14F-4D97-AF65-F5344CB8AC3E}">
        <p14:creationId xmlns:p14="http://schemas.microsoft.com/office/powerpoint/2010/main" val="97567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81A3-4D36-C548-8F13-4333869322E3}"/>
              </a:ext>
            </a:extLst>
          </p:cNvPr>
          <p:cNvSpPr>
            <a:spLocks noGrp="1"/>
          </p:cNvSpPr>
          <p:nvPr>
            <p:ph type="title"/>
          </p:nvPr>
        </p:nvSpPr>
        <p:spPr>
          <a:xfrm>
            <a:off x="838200" y="18255"/>
            <a:ext cx="10515600" cy="1325563"/>
          </a:xfrm>
        </p:spPr>
        <p:txBody>
          <a:bodyPr/>
          <a:lstStyle/>
          <a:p>
            <a:pPr algn="ctr"/>
            <a:r>
              <a:rPr lang="en-US" dirty="0"/>
              <a:t>Characterization of EVs</a:t>
            </a:r>
            <a:br>
              <a:rPr lang="en-US" dirty="0"/>
            </a:br>
            <a:r>
              <a:rPr lang="en-US" sz="3600" dirty="0"/>
              <a:t>(Flow Cytometry)</a:t>
            </a:r>
            <a:endParaRPr lang="en-US" dirty="0"/>
          </a:p>
        </p:txBody>
      </p:sp>
      <p:pic>
        <p:nvPicPr>
          <p:cNvPr id="5" name="Content Placeholder 4">
            <a:extLst>
              <a:ext uri="{FF2B5EF4-FFF2-40B4-BE49-F238E27FC236}">
                <a16:creationId xmlns:a16="http://schemas.microsoft.com/office/drawing/2014/main" id="{BD75BEB5-0E45-894C-80D1-AE2355A14111}"/>
              </a:ext>
            </a:extLst>
          </p:cNvPr>
          <p:cNvPicPr>
            <a:picLocks noGrp="1" noChangeAspect="1"/>
          </p:cNvPicPr>
          <p:nvPr>
            <p:ph idx="1"/>
          </p:nvPr>
        </p:nvPicPr>
        <p:blipFill>
          <a:blip r:embed="rId2"/>
          <a:stretch>
            <a:fillRect/>
          </a:stretch>
        </p:blipFill>
        <p:spPr>
          <a:xfrm>
            <a:off x="7756136" y="1526080"/>
            <a:ext cx="4057989" cy="4351338"/>
          </a:xfrm>
        </p:spPr>
      </p:pic>
      <p:sp>
        <p:nvSpPr>
          <p:cNvPr id="6" name="TextBox 5">
            <a:extLst>
              <a:ext uri="{FF2B5EF4-FFF2-40B4-BE49-F238E27FC236}">
                <a16:creationId xmlns:a16="http://schemas.microsoft.com/office/drawing/2014/main" id="{CC5C553C-F783-D244-9D6F-034C4C5AADC4}"/>
              </a:ext>
            </a:extLst>
          </p:cNvPr>
          <p:cNvSpPr txBox="1"/>
          <p:nvPr/>
        </p:nvSpPr>
        <p:spPr>
          <a:xfrm>
            <a:off x="9306910" y="5877418"/>
            <a:ext cx="3284483" cy="261610"/>
          </a:xfrm>
          <a:prstGeom prst="rect">
            <a:avLst/>
          </a:prstGeom>
          <a:noFill/>
        </p:spPr>
        <p:txBody>
          <a:bodyPr wrap="square" rtlCol="0">
            <a:spAutoFit/>
          </a:bodyPr>
          <a:lstStyle/>
          <a:p>
            <a:r>
              <a:rPr lang="en-US" sz="1100" dirty="0"/>
              <a:t>Morales et al., JEV, 2019</a:t>
            </a:r>
          </a:p>
        </p:txBody>
      </p:sp>
      <p:sp>
        <p:nvSpPr>
          <p:cNvPr id="7" name="Content Placeholder 2">
            <a:extLst>
              <a:ext uri="{FF2B5EF4-FFF2-40B4-BE49-F238E27FC236}">
                <a16:creationId xmlns:a16="http://schemas.microsoft.com/office/drawing/2014/main" id="{1D7E8666-76A1-A143-87C4-AB0F0B472F4B}"/>
              </a:ext>
            </a:extLst>
          </p:cNvPr>
          <p:cNvSpPr txBox="1">
            <a:spLocks/>
          </p:cNvSpPr>
          <p:nvPr/>
        </p:nvSpPr>
        <p:spPr>
          <a:xfrm>
            <a:off x="735724" y="1817714"/>
            <a:ext cx="4057988" cy="4321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Scattering Based: </a:t>
            </a:r>
          </a:p>
          <a:p>
            <a:pPr lvl="1">
              <a:buFontTx/>
              <a:buChar char="-"/>
            </a:pPr>
            <a:r>
              <a:rPr lang="en-US" sz="1400" dirty="0"/>
              <a:t>Coincidence and swarm </a:t>
            </a:r>
          </a:p>
          <a:p>
            <a:pPr lvl="1">
              <a:buFontTx/>
              <a:buChar char="-"/>
            </a:pPr>
            <a:r>
              <a:rPr lang="en-US" sz="1400" dirty="0"/>
              <a:t>False positive events </a:t>
            </a:r>
          </a:p>
          <a:p>
            <a:pPr lvl="1">
              <a:buFontTx/>
              <a:buChar char="-"/>
            </a:pPr>
            <a:r>
              <a:rPr lang="en-US" sz="1400" dirty="0"/>
              <a:t>Low RI of EVs</a:t>
            </a:r>
          </a:p>
          <a:p>
            <a:pPr lvl="1">
              <a:buFontTx/>
              <a:buChar char="-"/>
            </a:pPr>
            <a:r>
              <a:rPr lang="en-US" sz="1400" dirty="0"/>
              <a:t>Reference materials with higher RI</a:t>
            </a:r>
          </a:p>
          <a:p>
            <a:pPr lvl="1">
              <a:buFontTx/>
              <a:buChar char="-"/>
            </a:pPr>
            <a:r>
              <a:rPr lang="en-US" sz="1400" dirty="0"/>
              <a:t>High background noise</a:t>
            </a:r>
          </a:p>
          <a:p>
            <a:pPr lvl="1">
              <a:buFontTx/>
              <a:buChar char="-"/>
            </a:pPr>
            <a:r>
              <a:rPr lang="en-US" sz="1400" dirty="0"/>
              <a:t>Unclear resolution</a:t>
            </a:r>
          </a:p>
          <a:p>
            <a:pPr lvl="1">
              <a:buFontTx/>
              <a:buChar char="-"/>
            </a:pPr>
            <a:r>
              <a:rPr lang="en-US" sz="1400" dirty="0"/>
              <a:t>Variations between instruments</a:t>
            </a:r>
          </a:p>
          <a:p>
            <a:endParaRPr lang="en-US" sz="1400" dirty="0"/>
          </a:p>
          <a:p>
            <a:r>
              <a:rPr lang="en-US" sz="1800" b="1" dirty="0"/>
              <a:t>Fluorescent Based: </a:t>
            </a:r>
          </a:p>
          <a:p>
            <a:pPr lvl="1">
              <a:buFontTx/>
              <a:buChar char="-"/>
            </a:pPr>
            <a:r>
              <a:rPr lang="en-US" sz="1400" dirty="0"/>
              <a:t>Lack of a generic marker</a:t>
            </a:r>
          </a:p>
          <a:p>
            <a:pPr lvl="1">
              <a:buFontTx/>
              <a:buChar char="-"/>
            </a:pPr>
            <a:r>
              <a:rPr lang="en-US" sz="1400" dirty="0"/>
              <a:t>Swarm and coincident </a:t>
            </a:r>
          </a:p>
          <a:p>
            <a:pPr lvl="1">
              <a:buFontTx/>
              <a:buChar char="-"/>
            </a:pPr>
            <a:r>
              <a:rPr lang="en-US" sz="1400" dirty="0"/>
              <a:t>Unclear about resolution (smallest size?)</a:t>
            </a:r>
          </a:p>
          <a:p>
            <a:pPr lvl="1">
              <a:buFontTx/>
              <a:buChar char="-"/>
            </a:pPr>
            <a:r>
              <a:rPr lang="en-US" sz="1400" dirty="0"/>
              <a:t>Detection of labelled contaminants</a:t>
            </a:r>
          </a:p>
          <a:p>
            <a:pPr lvl="1">
              <a:buFontTx/>
              <a:buChar char="-"/>
            </a:pPr>
            <a:r>
              <a:rPr lang="en-US" sz="1400" dirty="0"/>
              <a:t>Fluorescent intensity of EVs</a:t>
            </a:r>
          </a:p>
          <a:p>
            <a:pPr lvl="1">
              <a:buFontTx/>
              <a:buChar char="-"/>
            </a:pPr>
            <a:endParaRPr lang="en-US" sz="1400" dirty="0"/>
          </a:p>
          <a:p>
            <a:pPr lvl="1">
              <a:buFontTx/>
              <a:buChar char="-"/>
            </a:pPr>
            <a:endParaRPr lang="en-US" sz="1400" dirty="0"/>
          </a:p>
          <a:p>
            <a:pPr lvl="1">
              <a:buFontTx/>
              <a:buChar char="-"/>
            </a:pPr>
            <a:endParaRPr lang="en-US" sz="1400" dirty="0"/>
          </a:p>
          <a:p>
            <a:endParaRPr lang="en-US" sz="1400" dirty="0"/>
          </a:p>
        </p:txBody>
      </p:sp>
    </p:spTree>
    <p:extLst>
      <p:ext uri="{BB962C8B-B14F-4D97-AF65-F5344CB8AC3E}">
        <p14:creationId xmlns:p14="http://schemas.microsoft.com/office/powerpoint/2010/main" val="2042983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A9D2-BF69-934F-ADD2-B594ADF59857}"/>
              </a:ext>
            </a:extLst>
          </p:cNvPr>
          <p:cNvSpPr>
            <a:spLocks noGrp="1"/>
          </p:cNvSpPr>
          <p:nvPr>
            <p:ph type="title"/>
          </p:nvPr>
        </p:nvSpPr>
        <p:spPr/>
        <p:txBody>
          <a:bodyPr/>
          <a:lstStyle/>
          <a:p>
            <a:pPr algn="ctr"/>
            <a:r>
              <a:rPr lang="en-US" dirty="0"/>
              <a:t>Virus Counter</a:t>
            </a:r>
          </a:p>
        </p:txBody>
      </p:sp>
      <p:sp>
        <p:nvSpPr>
          <p:cNvPr id="3" name="Content Placeholder 2">
            <a:extLst>
              <a:ext uri="{FF2B5EF4-FFF2-40B4-BE49-F238E27FC236}">
                <a16:creationId xmlns:a16="http://schemas.microsoft.com/office/drawing/2014/main" id="{29FF65B4-00B5-F245-98A1-34F676549C4B}"/>
              </a:ext>
            </a:extLst>
          </p:cNvPr>
          <p:cNvSpPr>
            <a:spLocks noGrp="1"/>
          </p:cNvSpPr>
          <p:nvPr>
            <p:ph idx="1"/>
          </p:nvPr>
        </p:nvSpPr>
        <p:spPr>
          <a:xfrm>
            <a:off x="275064" y="2910467"/>
            <a:ext cx="5105400" cy="1661532"/>
          </a:xfrm>
        </p:spPr>
        <p:txBody>
          <a:bodyPr>
            <a:normAutofit/>
          </a:bodyPr>
          <a:lstStyle/>
          <a:p>
            <a:r>
              <a:rPr lang="en-US" sz="1800" dirty="0"/>
              <a:t>Automated technology specifically developed to quantify virus particles</a:t>
            </a:r>
          </a:p>
          <a:p>
            <a:r>
              <a:rPr lang="en-US" sz="1800" dirty="0"/>
              <a:t>Fluorescent based</a:t>
            </a:r>
          </a:p>
          <a:p>
            <a:r>
              <a:rPr lang="en-US" sz="1800" dirty="0"/>
              <a:t>Reagents for labelling viruses</a:t>
            </a:r>
          </a:p>
        </p:txBody>
      </p:sp>
      <p:pic>
        <p:nvPicPr>
          <p:cNvPr id="1025" name="Picture 1" descr="page1image1032">
            <a:extLst>
              <a:ext uri="{FF2B5EF4-FFF2-40B4-BE49-F238E27FC236}">
                <a16:creationId xmlns:a16="http://schemas.microsoft.com/office/drawing/2014/main" id="{4FA55976-F09A-6E4C-94A4-D0BE09BE2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07219"/>
            <a:ext cx="5689600"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5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324F-B0E2-AE4A-91C1-9A3CE7310559}"/>
              </a:ext>
            </a:extLst>
          </p:cNvPr>
          <p:cNvSpPr>
            <a:spLocks noGrp="1"/>
          </p:cNvSpPr>
          <p:nvPr>
            <p:ph type="title"/>
          </p:nvPr>
        </p:nvSpPr>
        <p:spPr>
          <a:xfrm>
            <a:off x="838200" y="69618"/>
            <a:ext cx="10515600" cy="1325563"/>
          </a:xfrm>
        </p:spPr>
        <p:txBody>
          <a:bodyPr/>
          <a:lstStyle/>
          <a:p>
            <a:pPr algn="ctr"/>
            <a:r>
              <a:rPr lang="en-US" dirty="0"/>
              <a:t>Virus Counter</a:t>
            </a:r>
          </a:p>
        </p:txBody>
      </p:sp>
      <p:pic>
        <p:nvPicPr>
          <p:cNvPr id="5" name="Content Placeholder 4">
            <a:extLst>
              <a:ext uri="{FF2B5EF4-FFF2-40B4-BE49-F238E27FC236}">
                <a16:creationId xmlns:a16="http://schemas.microsoft.com/office/drawing/2014/main" id="{940B6090-B357-444C-B7E5-CE045D296C4C}"/>
              </a:ext>
            </a:extLst>
          </p:cNvPr>
          <p:cNvPicPr>
            <a:picLocks noGrp="1" noChangeAspect="1"/>
          </p:cNvPicPr>
          <p:nvPr>
            <p:ph idx="1"/>
          </p:nvPr>
        </p:nvPicPr>
        <p:blipFill>
          <a:blip r:embed="rId2"/>
          <a:stretch>
            <a:fillRect/>
          </a:stretch>
        </p:blipFill>
        <p:spPr>
          <a:xfrm>
            <a:off x="5333609" y="1505443"/>
            <a:ext cx="6637032" cy="4304091"/>
          </a:xfrm>
        </p:spPr>
      </p:pic>
      <p:sp>
        <p:nvSpPr>
          <p:cNvPr id="3" name="Rectangle 2">
            <a:extLst>
              <a:ext uri="{FF2B5EF4-FFF2-40B4-BE49-F238E27FC236}">
                <a16:creationId xmlns:a16="http://schemas.microsoft.com/office/drawing/2014/main" id="{F2D95074-8215-6145-8E84-D3996484FCEB}"/>
              </a:ext>
            </a:extLst>
          </p:cNvPr>
          <p:cNvSpPr/>
          <p:nvPr/>
        </p:nvSpPr>
        <p:spPr>
          <a:xfrm>
            <a:off x="139261" y="1903163"/>
            <a:ext cx="4401207" cy="2230739"/>
          </a:xfrm>
          <a:prstGeom prst="rect">
            <a:avLst/>
          </a:prstGeom>
        </p:spPr>
        <p:txBody>
          <a:bodyPr wrap="square">
            <a:spAutoFit/>
          </a:bodyPr>
          <a:lstStyle/>
          <a:p>
            <a:pPr>
              <a:lnSpc>
                <a:spcPct val="200000"/>
              </a:lnSpc>
            </a:pPr>
            <a:r>
              <a:rPr lang="en-US" b="1" dirty="0"/>
              <a:t>Hypothesis: </a:t>
            </a:r>
          </a:p>
          <a:p>
            <a:pPr>
              <a:lnSpc>
                <a:spcPct val="200000"/>
              </a:lnSpc>
            </a:pPr>
            <a:r>
              <a:rPr lang="en-US" dirty="0"/>
              <a:t>Virus Counter can be used to </a:t>
            </a:r>
          </a:p>
          <a:p>
            <a:pPr>
              <a:lnSpc>
                <a:spcPct val="200000"/>
              </a:lnSpc>
            </a:pPr>
            <a:r>
              <a:rPr lang="en-US" dirty="0"/>
              <a:t>1. Count nanoparticles such as EVs accurately</a:t>
            </a:r>
          </a:p>
          <a:p>
            <a:pPr>
              <a:lnSpc>
                <a:spcPct val="200000"/>
              </a:lnSpc>
            </a:pPr>
            <a:r>
              <a:rPr lang="en-US" dirty="0"/>
              <a:t>2. Identify Subpopulation of EVs</a:t>
            </a:r>
          </a:p>
        </p:txBody>
      </p:sp>
    </p:spTree>
    <p:extLst>
      <p:ext uri="{BB962C8B-B14F-4D97-AF65-F5344CB8AC3E}">
        <p14:creationId xmlns:p14="http://schemas.microsoft.com/office/powerpoint/2010/main" val="480595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L_1" val="Group08"/>
  <p:tag name="ML_2" val="SRTBIO.MCR"/>
  <p:tag name="FIELDS.INITIALIZED" val="1"/>
  <p:tag name="SHAPESETGROUPCLASSNAME" val="ShapeSetGroup"/>
  <p:tag name="SHAPESETCLASSNAME" val="ShapeSet2_TitleOnly"/>
  <p:tag name="COLORSETGROUPCLASSNAME" val="ColorSetGroup3"/>
  <p:tag name="COLORSETCLASSNAME" val="ColorSet1"/>
  <p:tag name="FONTSETGROUPCLASSNAME" val="FontSetGroup1"/>
  <p:tag name="STYLESETGROUPCLASSNAME" val="StyleSetGroup1"/>
  <p:tag name="MAPNAME" val="Map1"/>
  <p:tag name="CFG.LAYOUT" val="SRTPPT"/>
  <p:tag name="MLI" val="1"/>
  <p:tag name="TEXTBOX 2_SHAPECLASSPROTECTIONTYPE" val="63"/>
  <p:tag name="TEXTBOX 3_SHAPECLASSPROTECTIONTYPE" val="63"/>
  <p:tag name="TITLE 1_SHAPECLASSPROTECTIONTYPE" val="0"/>
  <p:tag name="STRAIGHT CONNECTOR 4_SHAPECLASSPROTECTIONTYPE" val="15"/>
  <p:tag name="STRAIGHT CONNECTOR 5_SHAPECLASSPROTECTIONTYPE" val="15"/>
  <p:tag name="STRAIGHT CONNECTOR 6_SHAPECLASSPROTECTIONTYPE" val="15"/>
  <p:tag name="STRAIGHT CONNECTOR 7_SHAPECLASSPROTECTIONTYPE" val="15"/>
  <p:tag name="STRAIGHT CONNECTOR 8_SHAPECLASSPROTECTIONTYPE" val="15"/>
  <p:tag name="STRAIGHT CONNECTOR 9_SHAPECLASSPROTECTIONTYPE" val="15"/>
  <p:tag name="STRAIGHT CONNECTOR 10_SHAPECLASSPROTECTIONTYPE" val="15"/>
  <p:tag name="STRAIGHT CONNECTOR 11_SHAPECLASSPROTECTIONTYPE" val="15"/>
  <p:tag name="STRAIGHT CONNECTOR 12_SHAPECLASSPROTECTIONTYPE" val="15"/>
  <p:tag name="STRAIGHT CONNECTOR 13_SHAPECLASSPROTECTIONTYPE" val="15"/>
  <p:tag name="STRAIGHT CONNECTOR 14_SHAPECLASSPROTECTIONTYPE" val="15"/>
  <p:tag name="TEXTBOX 1_SHAPECLASSPROTECTIONTYPE" val="63"/>
</p:tagLst>
</file>

<file path=ppt/tags/tag10.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3Vertikal"/>
  <p:tag name="SHAPECLASSPROTECTIONTYPE" val="15"/>
</p:tagLst>
</file>

<file path=ppt/tags/tag11.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4Vertikal"/>
  <p:tag name="SHAPECLASSPROTECTIONTYPE" val="15"/>
</p:tagLst>
</file>

<file path=ppt/tags/tag12.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5Vertikal"/>
  <p:tag name="SHAPECLASSPROTECTIONTYPE" val="15"/>
</p:tagLst>
</file>

<file path=ppt/tags/tag1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xml><?xml version="1.0" encoding="utf-8"?>
<p:tagLst xmlns:a="http://schemas.openxmlformats.org/drawingml/2006/main" xmlns:r="http://schemas.openxmlformats.org/officeDocument/2006/relationships" xmlns:p="http://schemas.openxmlformats.org/presentationml/2006/main">
  <p:tag name="FONT" val="FieldsFont"/>
  <p:tag name="FONTSETCLASSNAME" val="FontSet1"/>
  <p:tag name="COLORS" val="-2;-2;-2;-2;SRTColor5;-2"/>
  <p:tag name="COLORSETCLASSNAME" val="ColorSet1"/>
  <p:tag name="SCRIPT" val="1"/>
  <p:tag name="FIELDS" val="DATE;"/>
  <p:tag name="MLI" val="1"/>
  <p:tag name="SHAPESETGROUPCLASSNAME" val="ShapeSetGroup"/>
  <p:tag name="SHAPESETCLASSNAME" val="ShapeSet2_TitleOnly"/>
  <p:tag name="COLORSETGROUPCLASSNAME" val="ColorSetGroup3"/>
  <p:tag name="FONTSETGROUPCLASSNAME" val="FontSetGroup1"/>
  <p:tag name="SHAPECLASSNAME" val="Datum"/>
  <p:tag name="SHAPECLASSPROTECTIONTYPE" val="63"/>
</p:tagLst>
</file>

<file path=ppt/tags/tag15.xml><?xml version="1.0" encoding="utf-8"?>
<p:tagLst xmlns:a="http://schemas.openxmlformats.org/drawingml/2006/main" xmlns:r="http://schemas.openxmlformats.org/officeDocument/2006/relationships" xmlns:p="http://schemas.openxmlformats.org/presentationml/2006/main">
  <p:tag name="FONT" val="PageFont"/>
  <p:tag name="FONTSETCLASSNAME" val="FontSet1"/>
  <p:tag name="COLORS" val="-2;-2;-2;-2;SRTColor5;-2"/>
  <p:tag name="COLORSETCLASSNAME" val="ColorSet1"/>
  <p:tag name="SCRIPT" val="1"/>
  <p:tag name="MLI" val="1"/>
  <p:tag name="SHAPESETGROUPCLASSNAME" val="ShapeSetGroup"/>
  <p:tag name="SHAPESETCLASSNAME" val="ShapeSet2_TitleOnly"/>
  <p:tag name="COLORSETGROUPCLASSNAME" val="ColorSetGroup3"/>
  <p:tag name="FONTSETGROUPCLASSNAME" val="FontSetGroup1"/>
  <p:tag name="SHAPECLASSNAME" val="Pagenumber"/>
  <p:tag name="SHAPECLASSPROTECTIONTYPE" val="63"/>
</p:tagLst>
</file>

<file path=ppt/tags/tag16.xml><?xml version="1.0" encoding="utf-8"?>
<p:tagLst xmlns:a="http://schemas.openxmlformats.org/drawingml/2006/main" xmlns:r="http://schemas.openxmlformats.org/officeDocument/2006/relationships" xmlns:p="http://schemas.openxmlformats.org/presentationml/2006/main">
  <p:tag name="ML_CHART_SERIES_COUNT_PREVIOUS" val="2"/>
  <p:tag name="ML_CHART_SERIES_COUNT_CURRENT" val="2"/>
</p:tagLst>
</file>

<file path=ppt/tags/tag2.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0Horizontal"/>
  <p:tag name="SHAPECLASSPROTECTIONTYPE" val="15"/>
</p:tagLst>
</file>

<file path=ppt/tags/tag3.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1Horizontal"/>
  <p:tag name="SHAPECLASSPROTECTIONTYPE" val="15"/>
</p:tagLst>
</file>

<file path=ppt/tags/tag4.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2Horizontal"/>
  <p:tag name="SHAPECLASSPROTECTIONTYPE" val="15"/>
</p:tagLst>
</file>

<file path=ppt/tags/tag5.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3Horizontal"/>
  <p:tag name="SHAPECLASSPROTECTIONTYPE" val="15"/>
</p:tagLst>
</file>

<file path=ppt/tags/tag6.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4Horizontal"/>
  <p:tag name="SHAPECLASSPROTECTIONTYPE" val="15"/>
</p:tagLst>
</file>

<file path=ppt/tags/tag7.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5Horizontal"/>
  <p:tag name="SHAPECLASSPROTECTIONTYPE" val="15"/>
</p:tagLst>
</file>

<file path=ppt/tags/tag8.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1Vertikal"/>
  <p:tag name="SHAPECLASSPROTECTIONTYPE" val="15"/>
</p:tagLst>
</file>

<file path=ppt/tags/tag9.xml><?xml version="1.0" encoding="utf-8"?>
<p:tagLst xmlns:a="http://schemas.openxmlformats.org/drawingml/2006/main" xmlns:r="http://schemas.openxmlformats.org/officeDocument/2006/relationships" xmlns:p="http://schemas.openxmlformats.org/presentationml/2006/main">
  <p:tag name="COLORS" val="-2;-2;RasterColor;RasterColor;-2;-2"/>
  <p:tag name="COLORSETCLASSNAME" val="ColorSet1"/>
  <p:tag name="MLI" val="1"/>
  <p:tag name="SHAPESETGROUPCLASSNAME" val="ShapeSetGroup"/>
  <p:tag name="SHAPESETCLASSNAME" val="ShapeSet2_TitleOnly"/>
  <p:tag name="COLORSETGROUPCLASSNAME" val="ColorSetGroup3"/>
  <p:tag name="FONTSETGROUPCLASSNAME" val="FontSetGroup1"/>
  <p:tag name="SHAPECLASSNAME" val="RasterLine2Vertikal"/>
  <p:tag name="SHAPECLASSPROTECTIONTYP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2387</TotalTime>
  <Words>1765</Words>
  <Application>Microsoft Macintosh PowerPoint</Application>
  <PresentationFormat>Widescreen</PresentationFormat>
  <Paragraphs>249</Paragraphs>
  <Slides>36</Slides>
  <Notes>2</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4" baseType="lpstr">
      <vt:lpstr>Arial</vt:lpstr>
      <vt:lpstr>Calibri</vt:lpstr>
      <vt:lpstr>Calibri Light</vt:lpstr>
      <vt:lpstr>Cambria Math</vt:lpstr>
      <vt:lpstr>SartoriusRotisSans</vt:lpstr>
      <vt:lpstr>Times New Roman</vt:lpstr>
      <vt:lpstr>Office Theme</vt:lpstr>
      <vt:lpstr>Acrobat Document</vt:lpstr>
      <vt:lpstr>Quantitative Analysis of Extracellular Vesicles and Their Subpopulations </vt:lpstr>
      <vt:lpstr>Extracellular Vesicles (EVs)</vt:lpstr>
      <vt:lpstr>Characterization of EVs</vt:lpstr>
      <vt:lpstr>Characterization of EVs</vt:lpstr>
      <vt:lpstr>Characterization of EVs</vt:lpstr>
      <vt:lpstr>Characterization of EVs (Flow Cytometry)</vt:lpstr>
      <vt:lpstr>Characterization of EVs (Flow Cytometry)</vt:lpstr>
      <vt:lpstr>Virus Counter</vt:lpstr>
      <vt:lpstr>Virus Counter</vt:lpstr>
      <vt:lpstr>Experimental Plan</vt:lpstr>
      <vt:lpstr>Nanoparticles Tracking Analysis</vt:lpstr>
      <vt:lpstr>Nanoparticle Tracking Analysis (Size Determination)</vt:lpstr>
      <vt:lpstr>Nanoparticle Tracking Analysis (Camera Level Effect)</vt:lpstr>
      <vt:lpstr>Nanoparticle Tracking Analysis (Linearity in Monodisperse Samples)</vt:lpstr>
      <vt:lpstr>Nanoparticle Tracking Analysis  (Polydisperse Samples)</vt:lpstr>
      <vt:lpstr>Nanoparticle Tracking Analysis (Polydisperse Samples)</vt:lpstr>
      <vt:lpstr>Nanoparticle Tracking Analysis (Polydisperse Samples)</vt:lpstr>
      <vt:lpstr>Nanoparticle Tracking Analysis (Polydisperse Samples)</vt:lpstr>
      <vt:lpstr>Nanoparticle Tracking Analysis (Concentration Analysis of Polydisperse Samples)</vt:lpstr>
      <vt:lpstr>Virus Counter (Linearity in Monodisperse Samples)</vt:lpstr>
      <vt:lpstr>Virus Counter (Polydisperse Samples)</vt:lpstr>
      <vt:lpstr>Virus Counter (Polydisperse Samples)</vt:lpstr>
      <vt:lpstr>Virus Counter (Polydisperse Samples)</vt:lpstr>
      <vt:lpstr>Comparison of NTA and VC</vt:lpstr>
      <vt:lpstr>Comparison Conclusion</vt:lpstr>
      <vt:lpstr>Analysis of EVs </vt:lpstr>
      <vt:lpstr>Analysis of EVs</vt:lpstr>
      <vt:lpstr>Analysis of EVs</vt:lpstr>
      <vt:lpstr>A Framework for Studying EVs  by Flow Cytometry</vt:lpstr>
      <vt:lpstr>Progress on the Experimental Plan</vt:lpstr>
      <vt:lpstr>Aims and Goals</vt:lpstr>
      <vt:lpstr>PowerPoint Presentation</vt:lpstr>
      <vt:lpstr>Optical Sub-System    </vt:lpstr>
      <vt:lpstr>How Are Peaks Found?</vt:lpstr>
      <vt:lpstr>Characterization of EVs (Flow Cytometry)</vt:lpstr>
      <vt:lpstr>Background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cp:revision>
  <dcterms:created xsi:type="dcterms:W3CDTF">2020-02-23T22:49:13Z</dcterms:created>
  <dcterms:modified xsi:type="dcterms:W3CDTF">2020-02-25T14:36:43Z</dcterms:modified>
</cp:coreProperties>
</file>