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6" r:id="rId2"/>
    <p:sldId id="308" r:id="rId3"/>
    <p:sldId id="280" r:id="rId4"/>
    <p:sldId id="282" r:id="rId5"/>
    <p:sldId id="283" r:id="rId6"/>
    <p:sldId id="284" r:id="rId7"/>
    <p:sldId id="289" r:id="rId8"/>
    <p:sldId id="256" r:id="rId9"/>
    <p:sldId id="290" r:id="rId10"/>
    <p:sldId id="291" r:id="rId11"/>
    <p:sldId id="312" r:id="rId12"/>
    <p:sldId id="292" r:id="rId13"/>
    <p:sldId id="294" r:id="rId14"/>
    <p:sldId id="293" r:id="rId15"/>
    <p:sldId id="309" r:id="rId16"/>
    <p:sldId id="300" r:id="rId17"/>
    <p:sldId id="296" r:id="rId18"/>
    <p:sldId id="299" r:id="rId19"/>
    <p:sldId id="302" r:id="rId20"/>
    <p:sldId id="301" r:id="rId21"/>
    <p:sldId id="298" r:id="rId22"/>
    <p:sldId id="303" r:id="rId23"/>
    <p:sldId id="304" r:id="rId24"/>
    <p:sldId id="310" r:id="rId25"/>
    <p:sldId id="305" r:id="rId26"/>
    <p:sldId id="311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204"/>
    <p:restoredTop sz="78970"/>
  </p:normalViewPr>
  <p:slideViewPr>
    <p:cSldViewPr snapToGrid="0" snapToObjects="1">
      <p:cViewPr>
        <p:scale>
          <a:sx n="80" d="100"/>
          <a:sy n="80" d="100"/>
        </p:scale>
        <p:origin x="856" y="56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4D1D7-0215-8F49-AA38-8F65278EB7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A0C8E-D5F0-C340-A679-D88B60094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://www.sciencedirect.com/science/article/pii/S0092867416306493?via=ihub#bib11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://www.sciencedirect.com/science/article/pii/S0092867416306493?via=ihub#sec4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://www.sciencedirect.com/science/article/pii/S0092867416306493?via=ihub#sec4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Relationship Id="rId3" Type="http://schemas.openxmlformats.org/officeDocument/2006/relationships/hyperlink" Target="http://www.sciencedirect.com/science/article/pii/S0092867416306493?via=ihub#sec4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92867416306493?via=ihub#sec4" TargetMode="External"/><Relationship Id="rId4" Type="http://schemas.openxmlformats.org/officeDocument/2006/relationships/hyperlink" Target="http://www.sciencedirect.com/science/article/pii/S0092867416306493?via=ihub#bib11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92867416306493?via=ihub#sec4" TargetMode="External"/><Relationship Id="rId4" Type="http://schemas.openxmlformats.org/officeDocument/2006/relationships/hyperlink" Target="http://www.sciencedirect.com/science/article/pii/S0092867416306493?via=ihub#bib11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://www.sciencedirect.com/science/article/pii/S0092867416306493?via=ihub#fig4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://www.sciencedirect.com/science/article/pii/S0092867416306493?via=ihub#fig4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://www.sciencedirect.com/science/article/pii/S0092867416306493?via=ihub#bib1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4. Post-Transcriptional Consequences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Upregulation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A hallmark of ribosome profiling libraries is a 3-nt periodicity. As an example, we have included the coverage of the 5′-end of reads along the coding sequence with respect to the start (left) or stop codon (right). In comparison, the total RNA library (fragmented RNA) did not exhibit this periodicity.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Given the footprint of ribosomes on mRNAs, ribosome protected fragments (RPF) of ∼30-nt are expected. Here, as an example, we have shown the RPF length distribution for our control samples.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Genes with higher GAR and CGG contents exhibited significant enrichment among transcripts with increased ribosomal occupancy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cells, respectively.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Genes with a high abundance of GAG and GAA (GAR) codons were significantly enriched among proteins significantly upregulated (corrected for their transcript changes)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overexpression cells. Similarly, genes with higher CGG content exhibited a significant enrichment among the proteins upregulated (after correction for transcript changes) upon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statistical significance of these enrichments was assessed using mutual-information calculations and associated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score (based on randomized input vectors). Also included is the χ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 value for the associated contingency table.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generated using the –log of the hypergeometric p value for enrichment and log of p value for depletion (collectively termed the enrichment score). The red and dark-blue borders indicate the statistical significance of the calculated hypergeometric p values (for details, see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Goodarzi et al., 2009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 Whole-genome transcript stability measurements reveal significant enrichment for genes with higher GAR content among those strongly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stablized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line. Similarly, stability of transcripts with higher CGG content is also significantly enhanced in the context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overexpression.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(F) ERH, AP1S1, and SBDS were chosen to validate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-PCR the impact overexpressing or knocking down corresponding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on mRNA stability as a function of decay 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5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5. Variations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Levels Post-Transcriptionally Modulate Expression of Breast Cancer Metastasis Promoters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EXOSC2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GRIPAP1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Endogenous EXSOC2 and GRIPAP1 protein levels as measured by quantitative western blotting (see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Experimental Procedures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overexpressing or control lines.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Bioluminescence imaging plot of lung colonization by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EXOSC2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GRIPAP1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knocked-down cells in MDA-parental overexpressing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relative to control cells expressing a control hairpin,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shControl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 = 5 in each cohort. Two-way ANOVA was used to measure statistical significance.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Knockdown of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EXOSC2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GRIPAP1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abrogated the enhanced invasion capacity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overexpressing line. Also included are representative fields from the invasion inserts along with the median number of cells observed in each cohort. Error bars indicate SEM.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 and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0.01 by one-tailed Student’s t test.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69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6. Codon-Specific Modulation of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EXOSC2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Its Clinical Association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Relative transcript stability measured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-PCR (see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Experimental Procedures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exogenous wild-type, GGG-to-GCG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codon mutated, and GAA-to-GAG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codon mutated transcript in control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overexpressing backgrounds. While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significantly stabilized wild-type and GGG-to-GCG (negative control) transcripts, such an effect was absent when the specific cognate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codons were mutated.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Quantitative western blot demonstrated similar loss of translational enhancement brought about by overexpressing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when its cognate codons were mutated. Error bars indicate SEM.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 by one-tailed Student’s t test.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Stacked bars representing the fraction of tissue samples from TMA with respectively low, medium, and high intensity of EXOSC2 in normal breast tissues and invasive breast cancer tissues (n = 46 and 160, respectively). Also shown are fractions of tissues of different EXOSC2 intensity in breast cancer from patients without metastasis and those with detected metastasis in distant organs (n = 107 and 53, respectively). Hypergeometric p values were calculated to assess the significance of the increase in the frequency of samples with higher intensities;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Shown are representative tissue-microarray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immunohistochemical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of stained tissues of median score from normal breast, non-metastatic invasive breast cancer, and metastatic breast cancer tissues. Higher EXOSC2 intensity positively correlated with disease progression stage.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3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6. Codon-Specific Modulation of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EXOSC2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Its Clinical Association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Relative transcript stability measured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-PCR (see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Experimental Procedures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exogenous wild-type, GGG-to-GCG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codon mutated, and GAA-to-GAG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codon mutated transcript in control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overexpressing backgrounds. While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significantly stabilized wild-type and GGG-to-GCG (negative control) transcripts, such an effect was absent when the specific cognate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codons were mutated.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Quantitative western blot demonstrated similar loss of translational enhancement brought about by overexpressing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when its cognate codons were mutated. Error bars indicate SEM.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 by one-tailed Student’s t test.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Stacked bars representing the fraction of tissue samples from TMA with respectively low, medium, and high intensity of EXOSC2 in normal breast tissues and invasive breast cancer tissues (n = 46 and 160, respectively). Also shown are fractions of tissues of different EXOSC2 intensity in breast cancer from patients without metastasis and those with detected metastasis in distant organs (n = 107 and 53, respectively). Hypergeometric p values were calculated to assess the significance of the increase in the frequency of samples with higher intensities;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Shown are representative tissue-microarray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immunohistochemical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of stained tissues of median score from normal breast, non-metastatic invasive breast cancer, and metastatic breast cancer tissues. Higher EXOSC2 intensity positively correlated with disease progression stage.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7.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Preference Scores Were Informative of Differential Ribosome Occupancy and Protein Expression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As an example, we have shown the linear regression of MDA-parental and MDA-LM2 ribosome protected fragment to total RNA ratio (RPF/TT). RPF reads were normalized to TT reads to correct for variation in transcript expression in each cell line.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Genes with positive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preference score (based on derivative versus parental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profiling results) were significantly enriched among transcripts with higher corrected ribosome occupancy values in both MDA-LM2 and CN-LM1a relative to MDA-par and CN34-par, respectively (see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Experimental Procedures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In other words, coding sequences with more favorable codon content, based on changes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abundance between parental cells and their highly metastatic derivatives, exhibited a more active translation.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Genes with positive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preference score were significantly enriched among the proteins upregulated in MDA-LM2 cells and CN-LM1a compared to MDA-par and CN34-par, respectively. The significance of these enrichments was determined by calculating mutual-information values and their associated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scores (based on randomized input values). Also included is the χ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 value for the associated contingency table. The enrichment score, based on which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generated, is defined as the –log of hypergeometric p value for enrichment (gold) and log of p value for depletion (blue). The red and dark-blue borders indicate the statistical significance of the calculated hypergeometric p values 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Goodarzi et al., 2009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Normalized relative luciferase activity for CN-optimized and LM2-optimized luciferase constructs.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29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7.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Preference Scores Were Informative of Differential Ribosome Occupancy and Protein Expression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As an example, we have shown the linear regression of MDA-parental and MDA-LM2 ribosome protected fragment to total RNA ratio (RPF/TT). RPF reads were normalized to TT reads to correct for variation in transcript expression in each cell line.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Genes with positive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preference score (based on derivative versus parental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profiling results) were significantly enriched among transcripts with higher corrected ribosome occupancy values in both MDA-LM2 and CN-LM1a relative to MDA-par and CN34-par, respectively (see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Experimental Procedures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In other words, coding sequences with more favorable codon content, based on changes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abundance between parental cells and their highly metastatic derivatives, exhibited a more active translation.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Genes with positive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preference score were significantly enriched among the proteins upregulated in MDA-LM2 cells and CN-LM1a compared to MDA-par and CN34-par, respectively. The significance of these enrichments was determined by calculating mutual-information values and their associated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scores (based on randomized input values). Also included is the χ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 value for the associated contingency table. The enrichment score, based on which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generated, is defined as the –log of hypergeometric p value for enrichment (gold) and log of p value for depletion (blue). The red and dark-blue borders indicate the statistical significance of the calculated hypergeometric p values 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Goodarzi et al., 2009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Normalized relative luciferase activity for CN-optimized and LM2-optimized luciferase constructs.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55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Pro-metastatic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Pathway</a:t>
            </a:r>
          </a:p>
          <a:p>
            <a:endParaRPr lang="en-US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Repertoire Affects Specific Protein Expression in Cells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Metastatic breast cancer cells have higher levels of specific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results in higher translation efficiency of the genes enriched in the corresponding codons (EXOSC2 and GRIPAP1).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1. Transfer RNA Profiling of Metastatic and Non-metastatic Breast Cancer Lines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Whole-genome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profiling was performed for MCF10a, MDA-par, MDA-LM2, CN34-par, and CN-LM1a cell lines. Hierarchical clustering was used to cluster the resulting profiles.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labeled based on their cognate amino acid: A, G: light green; C: green; D, E, N, Q: dark green; I, L, M, V: blue; F, W, Y: lilac; H: dark blue; K, R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arginene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orange; P: pink; S, T: red.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Correlation plot for changes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 between MDA-LM2 and CN-LM1a cells. Strong positive correlation suggests these two distinct metastatic derivatives employ similar approach in modulating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 to attain metastatic phenotypes.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among the most highly upregulated in both MDA-LM2 and CN-LM1a.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Quantitative PCR-based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quantification validated the changes in the abundance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metastatic MDA-LM2 and CN-LM1a cells relative to their respective parental lines.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Relative pre-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abundances for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across multiple genetic loci as determined by quantitative RT-PCR.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which deregulated expression was not observed, were also included for comparison.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successfully overexpressed and knocked down as revealed by quantitative PCR. Note that manipulation of the levels of these two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occurs within the physiological boundaries of the parental or metastatic backgrounds. One-tailed Student’s t test was used to measure statistical significance between the two samples in each experiment. Error bars indicate SEM.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 and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0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1. Transfer RNA Profiling of Metastatic and Non-metastatic Breast Cancer Lines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Whole-genome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profiling was performed for MCF10a, MDA-par, MDA-LM2, CN34-par, and CN-LM1a cell lines. Hierarchical clustering was used to cluster the resulting profiles. The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labeled based on their cognate amino acid: A, G: light green; C: green; D, E, N, Q: dark green; I, L, M, V: blue; F, W, Y: lilac; H: dark blue; K, R: orange; P: pink; S, T: red.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Correlation plot for changes in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 between MDA-LM2 and CN-LM1a cells. Strong positive correlation suggests these two distinct metastatic derivatives employ similar approach in modulating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 to attain metastatic phenotypes.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among the most highly upregulated in both MDA-LM2 and CN-LM1a.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Quantitative PCR-based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quantification validated the changes in the abundance of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metastatic MDA-LM2 and CN-LM1a cells relative to their respective parental lines.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Relative pre-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abundances for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across multiple genetic loci as determined by quantitative RT-PCR.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CUC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pre-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which deregulated expression was not observed, were also included for comparison.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successfully overexpressed and knocked down as revealed by quantitative PCR. Note that manipulation of the levels of these two </a:t>
            </a:r>
            <a:r>
              <a:rPr lang="en-US" sz="1200" b="0" i="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occurs within the physiological boundaries of the parental or metastatic backgrounds. One-tailed Student’s t test was used to measure statistical significance between the two samples in each experiment. Error bars indicate SEM. </a:t>
            </a:r>
            <a:r>
              <a:rPr lang="en-US" sz="1200" b="0" i="0" kern="1200" baseline="300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 and </a:t>
            </a:r>
            <a:r>
              <a:rPr lang="en-US" sz="1200" b="0" i="0" kern="1200" baseline="300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0.01.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9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2.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Promote Metastatic Breast Cancer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Bioluminescence imaging plot of lung colonization by MDA-LM2 cells expressing short hairpins targeting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a control hairpin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shControl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n = 5 in each cohort. Area-under-the-curve was also calculated for each mouse.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Bioluminescence imaging plot of lung colonization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lines, as compared to control in MDA-parental cells; n = 5 in each cohort. Area-under-the-curve was also calculated for each mouse.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Primary tumor growth measurement after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orthotopic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injection of Control,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overexpressing cells into the mammary fat pads of mice; n = 5 in each cohort.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Orthotopic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metastasis bioluminescence imaging plot of mice after primary tumor resection; n = 5 in each cohort. For comparing lung colonization, primary tumor growth,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orthotopic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metastasis assays, two-way ANOVA was used to measure statistical significance. One-tailed Mann-Whitney test was used to measure statistical significance between the areas under the curves. Error bars indicate SEM.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0.05,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0.01, and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 0.001.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9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3. In Vitro Characterization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Their Clinical Associations with Breast Cancer Progression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MDA-parental cells significantly increased cancer cell invasion. Also included are representative fields from the invasion inserts along with the median number of cells observed in each cohort.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Conversely,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knockdown in MDA-LM2 cells significantly decreased cancer cell invasion. Also included are representative fields from the invasion inserts along with the median number of cells observed in each cohort.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The relative abundance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primary breast tumor samples from patients who either developed metastatic relapse (n = 15) or remained disease-free (n = 8), measured using quantitative PCR. One-tailed Mann-Whitney test was used to establish statistical significance between the two cohorts. Error bars indicate SEM.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0.05,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0.01, and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0.001.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3. In Vitro Characterization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Their Clinical Associations with Breast Cancer Progression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MDA-parental cells significantly increased cancer cell invasion. Also included are representative fields from the invasion inserts along with the median number of cells observed in each cohort.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Conversely,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knockdown in MDA-LM2 cells significantly decreased cancer cell invasion. Also included are representative fields from the invasion inserts along with the median number of cells observed in each cohort.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The relative abundance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primary breast tumor samples from patients who either developed metastatic relapse (n = 15) or remained disease-free (n = 8), measured using quantitative PCR. One-tailed Mann-Whitney test was used to establish statistical significance between the two cohorts. Error bars indicate SEM.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0.05,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0.01, and 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∗∗∗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 &lt; 0.001.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92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S4.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Overexpression Alters Ribosomal Occupancy and Translational Landscapes, Related to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Figure 4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Ribosome protected fragment (RPF) reads were normalized to total RNA reads (TT) to correct for variations in transcript levels. Linear regression plots show expected positive Spearman’s correlation of RPF/TT ratio between biological replicates in control,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overexpressing lines. It should be noted that since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-OE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-OE samples were prepared independently, they each have their corresponding control samples.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The distribution of ribosome protected fragment (RPF) lengths in each sample.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Observed periodicity of ribosome footprints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lines, which is the hallmark of the ribosome profiling approach, along with coverage of total RNA along the transcripts as control.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Enrichment/depletion patterns of transcripts with higher GAR and GAA contents in the ribosome profiling measurements. Coding sequences with either high GAR (matching YUC) or GAA (matching UUC) content exhibited a highly significant enrichment among those with increased ribosome occupancy.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MDA-parental cells resulted in pervasive protein expression modulations relative to the control cells. (F) Volcano plots depicting the protein expression modulation in MDA-Par cells in which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overexpressed.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75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S4.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Overexpression Alters Ribosomal Occupancy and Translational Landscapes, Related to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Figure 4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Ribosome protected fragment (RPF) reads were normalized to total RNA reads (TT) to correct for variations in transcript levels. Linear regression plots show expected positive Spearman’s correlation of RPF/TT ratio between biological replicates in control,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overexpressing lines. It should be noted that since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-OE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-OE samples were prepared independently, they each have their corresponding control samples.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The distribution of ribosome protected fragment (RPF) lengths in each sample.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Observed periodicity of ribosome footprints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lines, which is the hallmark of the ribosome profiling approach, along with coverage of total RNA along the transcripts as control.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Enrichment/depletion patterns of transcripts with higher GAR and GAA contents in the ribosome profiling measurements. Coding sequences with either high GAR (matching YUC) or GAA (matching UUC) content exhibited a highly significant enrichment among those with increased ribosome occupancy.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MDA-parental cells resulted in pervasive protein expression modulations relative to the control cells. (F) Volcano plots depicting the protein expression modulation in MDA-Par cells in which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overexpressed.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5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4. Post-Transcriptional Consequences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Upregulation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A hallmark of ribosome profiling libraries is a 3-nt periodicity. As an example, we have included the coverage of the 5′-end of reads along the coding sequence with respect to the start (left) or stop codon (right). In comparison, the total RNA library (fragmented RNA) did not exhibit this periodicity.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Given the footprint of ribosomes on mRNAs, ribosome protected fragments (RPF) of ∼30-nt are expected. Here, as an example, we have shown the RPF length distribution for our control samples.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Genes with higher GAR and CGG contents exhibited significant enrichment among transcripts with increased ribosomal occupancy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cells, respectively.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Genes with a high abundance of GAG and GAA (GAR) codons were significantly enriched among proteins significantly upregulated (corrected for their transcript changes)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overexpression cells. Similarly, genes with higher CGG content exhibited a significant enrichment among the proteins upregulated (after correction for transcript changes) upon overexpression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statistical significance of these enrichments was assessed using mutual-information calculations and associated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score (based on randomized input vectors). Also included is the χ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 value for the associated contingency table.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generated using the –log of the hypergeometric p value for enrichment and log of p value for depletion (collectively termed the enrichment score). The red and dark-blue borders indicate the statistical significance of the calculated hypergeometric p values (for details, see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Goodarzi et al., 2009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(E) Whole-genome transcript stability measurements reveal significant enrichment for genes with higher GAR content among those strongly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stablized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UUC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overexpressing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line. Similarly, stability of transcripts with higher CGG content is also significantly enhanced in the context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</a:t>
            </a:r>
            <a:r>
              <a:rPr lang="en-US" sz="1200" b="0" i="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overexpression.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(F) ERH, AP1S1, and SBDS were chosen to validate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-PCR the impact overexpressing or knocking down corresponding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tRNAs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on mRNA stability as a function of decay 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A0C8E-D5F0-C340-A679-D88B600943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79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69C4-EF3E-F541-ADFD-66FF704341E4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E3330-5290-DE41-96FB-B5F966635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139" y="1022627"/>
            <a:ext cx="4876800" cy="5120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6139" y="99392"/>
            <a:ext cx="4808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tRNA</a:t>
            </a:r>
            <a:r>
              <a:rPr lang="en-US" sz="3200" b="1" dirty="0" smtClean="0"/>
              <a:t> and protein synthesis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04244" y="1022627"/>
            <a:ext cx="1257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Amino acid</a:t>
            </a:r>
          </a:p>
          <a:p>
            <a:endParaRPr lang="en-US" b="1" dirty="0" smtClean="0"/>
          </a:p>
          <a:p>
            <a:r>
              <a:rPr lang="en-US" b="1" dirty="0" err="1" smtClean="0"/>
              <a:t>tRNA</a:t>
            </a:r>
            <a:endParaRPr lang="en-US" b="1" dirty="0"/>
          </a:p>
        </p:txBody>
      </p:sp>
      <p:sp>
        <p:nvSpPr>
          <p:cNvPr id="10" name="Left Arrow 9"/>
          <p:cNvSpPr/>
          <p:nvPr/>
        </p:nvSpPr>
        <p:spPr>
          <a:xfrm>
            <a:off x="8772939" y="1113184"/>
            <a:ext cx="331305" cy="251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766315" y="1663152"/>
            <a:ext cx="331305" cy="251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4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558" b="68163"/>
          <a:stretch/>
        </p:blipFill>
        <p:spPr>
          <a:xfrm>
            <a:off x="578494" y="650479"/>
            <a:ext cx="3102310" cy="1728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1028" y="273837"/>
            <a:ext cx="415155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MDA-par </a:t>
            </a:r>
            <a:r>
              <a:rPr lang="en-US" dirty="0" smtClean="0"/>
              <a:t>poorly metastatic parental</a:t>
            </a:r>
          </a:p>
          <a:p>
            <a:r>
              <a:rPr lang="en-US" dirty="0" smtClean="0"/>
              <a:t>MDA-LM2 highly lung metastatic progeny</a:t>
            </a:r>
          </a:p>
          <a:p>
            <a:r>
              <a:rPr lang="en-US" dirty="0" smtClean="0"/>
              <a:t>CN34-par poorly metastatic parental</a:t>
            </a:r>
          </a:p>
          <a:p>
            <a:r>
              <a:rPr lang="en-US" dirty="0" smtClean="0"/>
              <a:t>CN-LM1a highly lung metastatic progeny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0196" y="1514814"/>
            <a:ext cx="374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Confirmation of </a:t>
            </a:r>
            <a:r>
              <a:rPr lang="en-US" b="1" dirty="0" err="1" smtClean="0"/>
              <a:t>tRNA</a:t>
            </a:r>
            <a:r>
              <a:rPr lang="en-US" b="1" dirty="0" smtClean="0"/>
              <a:t> overexpression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1558" t="59495"/>
          <a:stretch/>
        </p:blipFill>
        <p:spPr>
          <a:xfrm>
            <a:off x="578494" y="2524958"/>
            <a:ext cx="3102310" cy="2199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0804" y="3069379"/>
            <a:ext cx="264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Over expression is due to </a:t>
            </a:r>
          </a:p>
          <a:p>
            <a:pPr algn="ctr"/>
            <a:r>
              <a:rPr lang="en-US" b="1" dirty="0" smtClean="0"/>
              <a:t>increased transcription</a:t>
            </a:r>
          </a:p>
          <a:p>
            <a:pPr algn="ctr"/>
            <a:r>
              <a:rPr lang="en-US" b="1" dirty="0" smtClean="0"/>
              <a:t>At multiple genomic loci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35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8112" y="2588021"/>
            <a:ext cx="7717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Generating clones with </a:t>
            </a:r>
            <a:r>
              <a:rPr lang="en-US" b="1" dirty="0" err="1" smtClean="0"/>
              <a:t>tRNA</a:t>
            </a:r>
            <a:r>
              <a:rPr lang="en-US" b="1" dirty="0" smtClean="0"/>
              <a:t> overexpression in parental cells with </a:t>
            </a:r>
          </a:p>
          <a:p>
            <a:r>
              <a:rPr lang="en-US" b="1" dirty="0" err="1" smtClean="0"/>
              <a:t>Basline</a:t>
            </a:r>
            <a:r>
              <a:rPr lang="en-US" b="1" dirty="0" smtClean="0"/>
              <a:t> low </a:t>
            </a:r>
            <a:r>
              <a:rPr lang="en-US" b="1" dirty="0"/>
              <a:t>t</a:t>
            </a:r>
            <a:r>
              <a:rPr lang="en-US" b="1" dirty="0" smtClean="0"/>
              <a:t>arget </a:t>
            </a:r>
            <a:r>
              <a:rPr lang="en-US" b="1" dirty="0" err="1" smtClean="0"/>
              <a:t>tRNA</a:t>
            </a:r>
            <a:r>
              <a:rPr lang="en-US" b="1" dirty="0" smtClean="0"/>
              <a:t> expression</a:t>
            </a:r>
          </a:p>
          <a:p>
            <a:r>
              <a:rPr lang="en-US" b="1" u="sng" dirty="0" smtClean="0"/>
              <a:t>or</a:t>
            </a:r>
            <a:r>
              <a:rPr lang="en-US" b="1" dirty="0" smtClean="0"/>
              <a:t> knockdown in lung metastasis (LM) cells that have high levels of target </a:t>
            </a:r>
            <a:r>
              <a:rPr lang="en-US" b="1" dirty="0" err="1" smtClean="0"/>
              <a:t>tRNA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558" t="29451" b="39293"/>
          <a:stretch/>
        </p:blipFill>
        <p:spPr>
          <a:xfrm>
            <a:off x="505802" y="2201141"/>
            <a:ext cx="3102310" cy="16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525" y="682064"/>
            <a:ext cx="4070294" cy="5810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3348" y="31433"/>
            <a:ext cx="7887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tRNA</a:t>
            </a:r>
            <a:r>
              <a:rPr lang="en-US" sz="2400" b="1" baseline="30000" dirty="0" err="1"/>
              <a:t>Glu</a:t>
            </a:r>
            <a:r>
              <a:rPr lang="en-US" sz="2400" b="1" baseline="-25000" dirty="0" err="1"/>
              <a:t>UUC</a:t>
            </a:r>
            <a:r>
              <a:rPr lang="en-US" sz="2400" b="1" dirty="0"/>
              <a:t> and </a:t>
            </a:r>
            <a:r>
              <a:rPr lang="en-US" sz="2400" b="1" dirty="0" err="1"/>
              <a:t>tRNA</a:t>
            </a:r>
            <a:r>
              <a:rPr lang="en-US" sz="2400" b="1" baseline="30000" dirty="0" err="1"/>
              <a:t>Arg</a:t>
            </a:r>
            <a:r>
              <a:rPr lang="en-US" sz="2400" b="1" baseline="-25000" dirty="0" err="1"/>
              <a:t>CCG</a:t>
            </a:r>
            <a:r>
              <a:rPr lang="en-US" sz="2400" b="1" dirty="0"/>
              <a:t> Promote Metastatic Breast Cancer</a:t>
            </a:r>
          </a:p>
          <a:p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5517113" y="1310465"/>
            <a:ext cx="639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LM clones with target </a:t>
            </a:r>
            <a:r>
              <a:rPr lang="en-US" b="1" dirty="0" err="1" smtClean="0"/>
              <a:t>tRNA</a:t>
            </a:r>
            <a:r>
              <a:rPr lang="en-US" b="1" dirty="0" smtClean="0"/>
              <a:t> knockdown decrease lung metastasis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677533" y="3258060"/>
            <a:ext cx="4855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Parental clones with target </a:t>
            </a:r>
            <a:r>
              <a:rPr lang="en-US" b="1" dirty="0" err="1" smtClean="0"/>
              <a:t>tRNA</a:t>
            </a:r>
            <a:r>
              <a:rPr lang="en-US" b="1" dirty="0" smtClean="0"/>
              <a:t> overexpression </a:t>
            </a:r>
          </a:p>
          <a:p>
            <a:r>
              <a:rPr lang="en-US" b="1" dirty="0" smtClean="0"/>
              <a:t>increase lung  metastasis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17113" y="5325035"/>
            <a:ext cx="6442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Clones with target </a:t>
            </a:r>
            <a:r>
              <a:rPr lang="en-US" b="1" dirty="0" err="1" smtClean="0"/>
              <a:t>tRNA</a:t>
            </a:r>
            <a:r>
              <a:rPr lang="en-US" b="1" dirty="0" smtClean="0"/>
              <a:t> overexpression have minimal size effect,</a:t>
            </a:r>
          </a:p>
          <a:p>
            <a:r>
              <a:rPr lang="en-US" b="1" dirty="0" smtClean="0"/>
              <a:t>Thus metastasis is the primary effect of aberrant </a:t>
            </a:r>
            <a:r>
              <a:rPr lang="en-US" b="1" dirty="0" err="1" smtClean="0"/>
              <a:t>tRNA</a:t>
            </a:r>
            <a:r>
              <a:rPr lang="en-US" b="1" dirty="0" smtClean="0"/>
              <a:t> expression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2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782" b="24398"/>
          <a:stretch/>
        </p:blipFill>
        <p:spPr>
          <a:xfrm>
            <a:off x="7869518" y="1931895"/>
            <a:ext cx="4089400" cy="34469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364" y="130025"/>
            <a:ext cx="11797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In Vitro </a:t>
            </a:r>
            <a:r>
              <a:rPr lang="en-US" b="1" dirty="0" smtClean="0"/>
              <a:t>Characterization of </a:t>
            </a:r>
            <a:r>
              <a:rPr lang="en-US" b="1" dirty="0" err="1" smtClean="0"/>
              <a:t>tRNA</a:t>
            </a:r>
            <a:r>
              <a:rPr lang="en-US" b="1" baseline="30000" dirty="0" err="1" smtClean="0"/>
              <a:t>Glu</a:t>
            </a:r>
            <a:r>
              <a:rPr lang="en-US" b="1" baseline="-25000" dirty="0" err="1" smtClean="0"/>
              <a:t>UUC</a:t>
            </a:r>
            <a:r>
              <a:rPr lang="en-US" b="1" dirty="0" smtClean="0"/>
              <a:t> and </a:t>
            </a:r>
            <a:r>
              <a:rPr lang="en-US" b="1" dirty="0" err="1" smtClean="0"/>
              <a:t>tRNA</a:t>
            </a:r>
            <a:r>
              <a:rPr lang="en-US" b="1" baseline="30000" dirty="0" err="1" smtClean="0"/>
              <a:t>Arg</a:t>
            </a:r>
            <a:r>
              <a:rPr lang="en-US" b="1" baseline="-25000" dirty="0" err="1" smtClean="0"/>
              <a:t>CCG</a:t>
            </a:r>
            <a:r>
              <a:rPr lang="en-US" b="1" dirty="0" smtClean="0"/>
              <a:t> </a:t>
            </a:r>
          </a:p>
          <a:p>
            <a:pPr algn="ctr"/>
            <a:r>
              <a:rPr lang="en-US" b="1" dirty="0" smtClean="0"/>
              <a:t>and Their Clinical Associations with Breast Cancer Progression: </a:t>
            </a:r>
            <a:r>
              <a:rPr lang="en-US" b="1" u="sng" dirty="0" smtClean="0"/>
              <a:t>invasion assay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735"/>
          <a:stretch/>
        </p:blipFill>
        <p:spPr>
          <a:xfrm>
            <a:off x="0" y="774700"/>
            <a:ext cx="7637929" cy="608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447" y="627529"/>
            <a:ext cx="255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A. </a:t>
            </a:r>
            <a:r>
              <a:rPr lang="en-US" b="1" i="1" dirty="0" smtClean="0">
                <a:solidFill>
                  <a:srgbClr val="FF0000"/>
                </a:solidFill>
              </a:rPr>
              <a:t>in vivo </a:t>
            </a:r>
            <a:r>
              <a:rPr lang="en-US" b="1" dirty="0" smtClean="0">
                <a:solidFill>
                  <a:srgbClr val="FF0000"/>
                </a:solidFill>
              </a:rPr>
              <a:t>tumor invasion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2663" y="1173505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B. </a:t>
            </a:r>
            <a:r>
              <a:rPr lang="en-US" b="1" i="1" dirty="0" smtClean="0">
                <a:solidFill>
                  <a:srgbClr val="FF0000"/>
                </a:solidFill>
              </a:rPr>
              <a:t>in vitro </a:t>
            </a:r>
            <a:r>
              <a:rPr lang="en-US" b="1" dirty="0" smtClean="0">
                <a:solidFill>
                  <a:srgbClr val="FF0000"/>
                </a:solidFill>
              </a:rPr>
              <a:t>tumor invasion</a:t>
            </a:r>
          </a:p>
          <a:p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37929" y="1143000"/>
            <a:ext cx="0" cy="53295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02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7174"/>
          <a:stretch/>
        </p:blipFill>
        <p:spPr>
          <a:xfrm>
            <a:off x="3383225" y="1756141"/>
            <a:ext cx="5407848" cy="3266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6499" y="523728"/>
            <a:ext cx="7026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In Vitro </a:t>
            </a:r>
            <a:r>
              <a:rPr lang="en-US" sz="2400" b="1" dirty="0"/>
              <a:t>Characterization of </a:t>
            </a:r>
            <a:r>
              <a:rPr lang="en-US" sz="2400" b="1" dirty="0" err="1"/>
              <a:t>tRNA</a:t>
            </a:r>
            <a:r>
              <a:rPr lang="en-US" sz="2400" b="1" baseline="30000" dirty="0" err="1"/>
              <a:t>Glu</a:t>
            </a:r>
            <a:r>
              <a:rPr lang="en-US" sz="2400" b="1" baseline="-25000" dirty="0" err="1"/>
              <a:t>UUC</a:t>
            </a:r>
            <a:r>
              <a:rPr lang="en-US" sz="2400" b="1" dirty="0"/>
              <a:t> and </a:t>
            </a:r>
            <a:r>
              <a:rPr lang="en-US" sz="2400" b="1" dirty="0" err="1"/>
              <a:t>tRNA</a:t>
            </a:r>
            <a:r>
              <a:rPr lang="en-US" sz="2400" b="1" baseline="30000" dirty="0" err="1"/>
              <a:t>Arg</a:t>
            </a:r>
            <a:r>
              <a:rPr lang="en-US" sz="2400" b="1" baseline="-25000" dirty="0" err="1"/>
              <a:t>CCG</a:t>
            </a:r>
            <a:r>
              <a:rPr lang="en-US" sz="2400" b="1" dirty="0"/>
              <a:t> 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: invasion assay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8280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2267"/>
          <a:stretch/>
        </p:blipFill>
        <p:spPr>
          <a:xfrm>
            <a:off x="3978443" y="1756140"/>
            <a:ext cx="3818020" cy="3839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561" y="555812"/>
            <a:ext cx="6650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tRNA</a:t>
            </a:r>
            <a:r>
              <a:rPr lang="en-US" sz="2400" b="1" baseline="30000" dirty="0" err="1" smtClean="0"/>
              <a:t>Glu</a:t>
            </a:r>
            <a:r>
              <a:rPr lang="en-US" sz="2400" b="1" baseline="-25000" dirty="0" err="1" smtClean="0"/>
              <a:t>UUC</a:t>
            </a:r>
            <a:r>
              <a:rPr lang="en-US" sz="2400" b="1" dirty="0"/>
              <a:t> and </a:t>
            </a:r>
            <a:r>
              <a:rPr lang="en-US" sz="2400" b="1" dirty="0" err="1"/>
              <a:t>tRNA</a:t>
            </a:r>
            <a:r>
              <a:rPr lang="en-US" sz="2400" b="1" baseline="30000" dirty="0" err="1"/>
              <a:t>Arg</a:t>
            </a:r>
            <a:r>
              <a:rPr lang="en-US" sz="2400" b="1" baseline="-25000" dirty="0" err="1"/>
              <a:t>CCG</a:t>
            </a:r>
            <a:r>
              <a:rPr lang="en-US" sz="2400" b="1" dirty="0"/>
              <a:t> 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Clinical </a:t>
            </a:r>
            <a:r>
              <a:rPr lang="en-US" sz="2400" b="1" dirty="0"/>
              <a:t>Associations with Breast Cancer </a:t>
            </a:r>
            <a:r>
              <a:rPr lang="en-US" sz="2400" b="1" dirty="0" smtClean="0"/>
              <a:t>metastasis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5327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1813" b="53657"/>
          <a:stretch/>
        </p:blipFill>
        <p:spPr>
          <a:xfrm>
            <a:off x="2161009" y="1469393"/>
            <a:ext cx="8278389" cy="3782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3893" y="445077"/>
            <a:ext cx="1015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Increased ribosome occupancy and protein levels  on RNA with high levels of </a:t>
            </a:r>
            <a:r>
              <a:rPr lang="en-US" b="1" dirty="0" err="1" smtClean="0"/>
              <a:t>tRNA</a:t>
            </a:r>
            <a:r>
              <a:rPr lang="en-US" b="1" dirty="0" smtClean="0"/>
              <a:t> with matching codons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5711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415" t="24110" r="1846" b="51191"/>
          <a:stretch/>
        </p:blipFill>
        <p:spPr>
          <a:xfrm>
            <a:off x="297791" y="1837003"/>
            <a:ext cx="6359683" cy="2638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6395" y="296005"/>
            <a:ext cx="9850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 </a:t>
            </a:r>
            <a:r>
              <a:rPr lang="en-US" b="1" dirty="0" err="1"/>
              <a:t>tRNA</a:t>
            </a:r>
            <a:r>
              <a:rPr lang="en-US" b="1" baseline="30000" dirty="0" err="1"/>
              <a:t>Glu</a:t>
            </a:r>
            <a:r>
              <a:rPr lang="en-US" b="1" baseline="-25000" dirty="0" err="1"/>
              <a:t>UUC</a:t>
            </a:r>
            <a:r>
              <a:rPr lang="en-US" b="1" dirty="0"/>
              <a:t> and </a:t>
            </a:r>
            <a:r>
              <a:rPr lang="en-US" b="1" dirty="0" err="1"/>
              <a:t>tRNA</a:t>
            </a:r>
            <a:r>
              <a:rPr lang="en-US" b="1" baseline="30000" dirty="0" err="1"/>
              <a:t>Arg</a:t>
            </a:r>
            <a:r>
              <a:rPr lang="en-US" b="1" baseline="-25000" dirty="0" err="1"/>
              <a:t>CCG</a:t>
            </a:r>
            <a:r>
              <a:rPr lang="en-US" b="1" dirty="0"/>
              <a:t> Overexpression Alters Ribosomal </a:t>
            </a:r>
            <a:r>
              <a:rPr lang="en-US" b="1" dirty="0" smtClean="0"/>
              <a:t>Occupancy based on the matching codon</a:t>
            </a:r>
          </a:p>
          <a:p>
            <a:pPr algn="ctr"/>
            <a:r>
              <a:rPr lang="en-US" b="1" dirty="0" smtClean="0"/>
              <a:t>Levels in target RNA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57474" y="2787043"/>
            <a:ext cx="496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GAA codon </a:t>
            </a:r>
            <a:r>
              <a:rPr lang="en-US" b="1" dirty="0">
                <a:solidFill>
                  <a:srgbClr val="FF0000"/>
                </a:solidFill>
              </a:rPr>
              <a:t>(matching </a:t>
            </a:r>
            <a:r>
              <a:rPr lang="en-US" b="1" dirty="0" smtClean="0">
                <a:solidFill>
                  <a:srgbClr val="FF0000"/>
                </a:solidFill>
              </a:rPr>
              <a:t>UUC </a:t>
            </a:r>
            <a:r>
              <a:rPr lang="en-US" b="1" dirty="0" err="1" smtClean="0">
                <a:solidFill>
                  <a:srgbClr val="FF0000"/>
                </a:solidFill>
              </a:rPr>
              <a:t>tRNA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baseline="30000" dirty="0" err="1" smtClean="0">
                <a:solidFill>
                  <a:srgbClr val="FF0000"/>
                </a:solidFill>
              </a:rPr>
              <a:t>Glu</a:t>
            </a:r>
            <a:r>
              <a:rPr lang="en-US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baseline="-25000" dirty="0" smtClean="0">
                <a:solidFill>
                  <a:srgbClr val="FF0000"/>
                </a:solidFill>
              </a:rPr>
              <a:t>UUC </a:t>
            </a:r>
            <a:r>
              <a:rPr lang="en-US" b="1" dirty="0" smtClean="0">
                <a:solidFill>
                  <a:srgbClr val="FF0000"/>
                </a:solidFill>
              </a:rPr>
              <a:t>sequence)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0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175" t="47442"/>
          <a:stretch/>
        </p:blipFill>
        <p:spPr>
          <a:xfrm>
            <a:off x="3055028" y="1527859"/>
            <a:ext cx="5673075" cy="4221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042" y="636104"/>
            <a:ext cx="10332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 </a:t>
            </a:r>
            <a:r>
              <a:rPr lang="en-US" sz="2000" b="1" dirty="0" err="1"/>
              <a:t>tRNA</a:t>
            </a:r>
            <a:r>
              <a:rPr lang="en-US" sz="2000" b="1" baseline="30000" dirty="0" err="1"/>
              <a:t>Glu</a:t>
            </a:r>
            <a:r>
              <a:rPr lang="en-US" sz="2000" b="1" baseline="-25000" dirty="0" err="1"/>
              <a:t>UUC</a:t>
            </a:r>
            <a:r>
              <a:rPr lang="en-US" sz="2000" b="1" dirty="0"/>
              <a:t> and </a:t>
            </a:r>
            <a:r>
              <a:rPr lang="en-US" sz="2000" b="1" dirty="0" err="1"/>
              <a:t>tRNA</a:t>
            </a:r>
            <a:r>
              <a:rPr lang="en-US" sz="2000" b="1" baseline="30000" dirty="0" err="1"/>
              <a:t>Arg</a:t>
            </a:r>
            <a:r>
              <a:rPr lang="en-US" sz="2000" b="1" baseline="-25000" dirty="0" err="1"/>
              <a:t>CCG</a:t>
            </a:r>
            <a:r>
              <a:rPr lang="en-US" sz="2000" b="1" dirty="0"/>
              <a:t> Overexpression Alters </a:t>
            </a:r>
            <a:r>
              <a:rPr lang="en-US" sz="2000" b="1" dirty="0" smtClean="0"/>
              <a:t>Translational Landscapes: global protein levels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70771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3519"/>
          <a:stretch/>
        </p:blipFill>
        <p:spPr>
          <a:xfrm>
            <a:off x="1930953" y="1325770"/>
            <a:ext cx="8728956" cy="414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6791" y="402440"/>
            <a:ext cx="7857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Post-Transcriptional Consequences of </a:t>
            </a:r>
            <a:r>
              <a:rPr lang="en-US" b="1" dirty="0" err="1"/>
              <a:t>tRNA</a:t>
            </a:r>
            <a:r>
              <a:rPr lang="en-US" b="1" baseline="30000" dirty="0" err="1"/>
              <a:t>Glu</a:t>
            </a:r>
            <a:r>
              <a:rPr lang="en-US" b="1" baseline="-25000" dirty="0" err="1"/>
              <a:t>UUC</a:t>
            </a:r>
            <a:r>
              <a:rPr lang="en-US" b="1" dirty="0"/>
              <a:t> and </a:t>
            </a:r>
            <a:r>
              <a:rPr lang="en-US" b="1" dirty="0" err="1" smtClean="0"/>
              <a:t>tRNA</a:t>
            </a:r>
            <a:r>
              <a:rPr lang="en-US" b="1" baseline="30000" dirty="0" err="1" smtClean="0"/>
              <a:t>Arg</a:t>
            </a:r>
            <a:r>
              <a:rPr lang="en-US" b="1" baseline="-25000" dirty="0" err="1" smtClean="0"/>
              <a:t>CCG</a:t>
            </a:r>
            <a:r>
              <a:rPr lang="en-US" b="1" baseline="-25000" dirty="0" smtClean="0"/>
              <a:t> </a:t>
            </a:r>
            <a:r>
              <a:rPr lang="en-US" b="1" dirty="0" smtClean="0"/>
              <a:t>Upregulation:</a:t>
            </a:r>
          </a:p>
          <a:p>
            <a:r>
              <a:rPr lang="en-US" b="1" dirty="0" smtClean="0"/>
              <a:t>Increased ribosome occupancy and protein levels  on RNA with matching codons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458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16" y="1565937"/>
            <a:ext cx="6772367" cy="487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571" y="198782"/>
            <a:ext cx="91561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Codon degeneracy</a:t>
            </a:r>
            <a:r>
              <a:rPr lang="en-US" sz="2400" b="1" dirty="0" smtClean="0"/>
              <a:t>: multiplicity of three-base pair codon combinations</a:t>
            </a:r>
          </a:p>
          <a:p>
            <a:r>
              <a:rPr lang="en-US" sz="2400" b="1" dirty="0" smtClean="0"/>
              <a:t> that specify a given amino acid (Multiple </a:t>
            </a:r>
            <a:r>
              <a:rPr lang="en-US" sz="2400" b="1" dirty="0" smtClean="0">
                <a:solidFill>
                  <a:srgbClr val="FF0000"/>
                </a:solidFill>
                <a:latin typeface="ArialMT" charset="0"/>
              </a:rPr>
              <a:t>synonymous codons</a:t>
            </a:r>
          </a:p>
          <a:p>
            <a:r>
              <a:rPr lang="en-US" sz="2400" b="1" dirty="0" smtClean="0"/>
              <a:t>Can used to bring in a given specific amino acid to a mRNA)</a:t>
            </a:r>
          </a:p>
          <a:p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148470" y="2325752"/>
            <a:ext cx="1252330" cy="10137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054100"/>
            <a:ext cx="8699500" cy="473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2582" y="303049"/>
            <a:ext cx="756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Increased RNA stability of RNA with high levels of </a:t>
            </a:r>
            <a:r>
              <a:rPr lang="en-US" b="1" dirty="0" err="1" smtClean="0"/>
              <a:t>tRNA</a:t>
            </a:r>
            <a:r>
              <a:rPr lang="en-US" b="1" dirty="0" smtClean="0"/>
              <a:t> with matching codons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559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6481"/>
          <a:stretch/>
        </p:blipFill>
        <p:spPr>
          <a:xfrm>
            <a:off x="906994" y="2226365"/>
            <a:ext cx="10120989" cy="242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791" y="402440"/>
            <a:ext cx="7857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Post-Transcriptional Consequences of </a:t>
            </a:r>
            <a:r>
              <a:rPr lang="en-US" b="1" dirty="0" err="1"/>
              <a:t>tRNA</a:t>
            </a:r>
            <a:r>
              <a:rPr lang="en-US" b="1" baseline="30000" dirty="0" err="1"/>
              <a:t>Glu</a:t>
            </a:r>
            <a:r>
              <a:rPr lang="en-US" b="1" baseline="-25000" dirty="0" err="1"/>
              <a:t>UUC</a:t>
            </a:r>
            <a:r>
              <a:rPr lang="en-US" b="1" dirty="0"/>
              <a:t> and </a:t>
            </a:r>
            <a:r>
              <a:rPr lang="en-US" b="1" dirty="0" err="1" smtClean="0"/>
              <a:t>tRNA</a:t>
            </a:r>
            <a:r>
              <a:rPr lang="en-US" b="1" baseline="30000" dirty="0" err="1" smtClean="0"/>
              <a:t>Arg</a:t>
            </a:r>
            <a:r>
              <a:rPr lang="en-US" b="1" baseline="-25000" dirty="0" err="1" smtClean="0"/>
              <a:t>CCG</a:t>
            </a:r>
            <a:r>
              <a:rPr lang="en-US" b="1" dirty="0" err="1" smtClean="0"/>
              <a:t>Upregulation</a:t>
            </a:r>
            <a:r>
              <a:rPr lang="en-US" b="1" dirty="0" smtClean="0"/>
              <a:t>:</a:t>
            </a:r>
          </a:p>
          <a:p>
            <a:pPr algn="ctr"/>
            <a:r>
              <a:rPr lang="en-US" b="1" dirty="0" smtClean="0"/>
              <a:t>Increased RNA stability of RNA with matching codons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272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1308100"/>
            <a:ext cx="4086478" cy="4240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710" y="384770"/>
            <a:ext cx="993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Variations in </a:t>
            </a:r>
            <a:r>
              <a:rPr lang="en-US" b="1" dirty="0" err="1"/>
              <a:t>tRNA</a:t>
            </a:r>
            <a:r>
              <a:rPr lang="en-US" b="1" baseline="30000" dirty="0" err="1"/>
              <a:t>Glu</a:t>
            </a:r>
            <a:r>
              <a:rPr lang="en-US" b="1" baseline="-25000" dirty="0" err="1"/>
              <a:t>UUC</a:t>
            </a:r>
            <a:r>
              <a:rPr lang="en-US" b="1" dirty="0"/>
              <a:t> Levels Post-Transcriptionally Modulate Expression of Breast Cancer </a:t>
            </a:r>
            <a:r>
              <a:rPr lang="en-US" b="1" dirty="0" smtClean="0"/>
              <a:t>Metastasis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Promoters </a:t>
            </a:r>
            <a:r>
              <a:rPr lang="en-US" b="1" i="1" dirty="0"/>
              <a:t>EXOSC2</a:t>
            </a:r>
            <a:r>
              <a:rPr lang="en-US" b="1" dirty="0"/>
              <a:t> and </a:t>
            </a:r>
            <a:r>
              <a:rPr lang="en-US" b="1" i="1" dirty="0"/>
              <a:t>GRIPAP1</a:t>
            </a:r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0182" y="1631265"/>
            <a:ext cx="3439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Endogenous EXSOC2 and </a:t>
            </a:r>
            <a:r>
              <a:rPr lang="en-US" dirty="0" smtClean="0"/>
              <a:t>GRIPAP1</a:t>
            </a:r>
          </a:p>
          <a:p>
            <a:r>
              <a:rPr lang="en-US" dirty="0" smtClean="0"/>
              <a:t> </a:t>
            </a:r>
            <a:r>
              <a:rPr lang="en-US" dirty="0"/>
              <a:t>protein </a:t>
            </a:r>
            <a:r>
              <a:rPr lang="en-US" dirty="0" smtClean="0"/>
              <a:t>levels higher in </a:t>
            </a:r>
          </a:p>
          <a:p>
            <a:r>
              <a:rPr lang="en-US" dirty="0" err="1" smtClean="0"/>
              <a:t>tRNA</a:t>
            </a:r>
            <a:r>
              <a:rPr lang="en-US" baseline="30000" dirty="0" err="1" smtClean="0"/>
              <a:t>Glu</a:t>
            </a:r>
            <a:r>
              <a:rPr lang="en-US" baseline="-25000" dirty="0" err="1" smtClean="0"/>
              <a:t>UUC</a:t>
            </a:r>
            <a:r>
              <a:rPr lang="en-US" dirty="0" smtClean="0"/>
              <a:t> overexpressing line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00289" y="1308100"/>
            <a:ext cx="2763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In vivo </a:t>
            </a:r>
            <a:r>
              <a:rPr lang="en-US" b="1" dirty="0" smtClean="0"/>
              <a:t>Metastasis;</a:t>
            </a:r>
          </a:p>
          <a:p>
            <a:r>
              <a:rPr lang="en-US" dirty="0" smtClean="0"/>
              <a:t>lung </a:t>
            </a:r>
            <a:r>
              <a:rPr lang="en-US" dirty="0"/>
              <a:t>colonization by </a:t>
            </a:r>
            <a:r>
              <a:rPr lang="en-US" i="1" dirty="0"/>
              <a:t>EXOSC2</a:t>
            </a:r>
            <a:r>
              <a:rPr lang="en-US" dirty="0"/>
              <a:t> and </a:t>
            </a:r>
            <a:r>
              <a:rPr lang="en-US" i="1" dirty="0" smtClean="0"/>
              <a:t>GRIPAP1</a:t>
            </a:r>
          </a:p>
          <a:p>
            <a:r>
              <a:rPr lang="en-US" dirty="0" smtClean="0"/>
              <a:t>knocked-down </a:t>
            </a:r>
            <a:r>
              <a:rPr lang="en-US" dirty="0"/>
              <a:t>cells in MDA-parental overexpressing </a:t>
            </a:r>
            <a:r>
              <a:rPr lang="en-US" dirty="0" err="1"/>
              <a:t>tRNA</a:t>
            </a:r>
            <a:r>
              <a:rPr lang="en-US" baseline="30000" dirty="0" err="1"/>
              <a:t>Glu</a:t>
            </a:r>
            <a:r>
              <a:rPr lang="en-US" baseline="-25000" dirty="0" err="1"/>
              <a:t>UUC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5009" y="3697356"/>
            <a:ext cx="323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In vitro </a:t>
            </a:r>
            <a:r>
              <a:rPr lang="en-US" b="1" dirty="0" smtClean="0"/>
              <a:t>invasion:</a:t>
            </a:r>
            <a:r>
              <a:rPr lang="en-US" dirty="0" smtClean="0"/>
              <a:t> Knockdown </a:t>
            </a:r>
            <a:r>
              <a:rPr lang="en-US" dirty="0"/>
              <a:t>of </a:t>
            </a:r>
            <a:r>
              <a:rPr lang="en-US" i="1" dirty="0"/>
              <a:t>EXOSC2</a:t>
            </a:r>
            <a:r>
              <a:rPr lang="en-US" dirty="0"/>
              <a:t> or </a:t>
            </a:r>
            <a:r>
              <a:rPr lang="en-US" i="1" dirty="0"/>
              <a:t>GRIPAP1</a:t>
            </a:r>
            <a:r>
              <a:rPr lang="en-US" dirty="0"/>
              <a:t> abrogated the enhanced invasion capacity of </a:t>
            </a:r>
            <a:r>
              <a:rPr lang="en-US" dirty="0" err="1"/>
              <a:t>tRNA</a:t>
            </a:r>
            <a:r>
              <a:rPr lang="en-US" baseline="30000" dirty="0" err="1"/>
              <a:t>Glu</a:t>
            </a:r>
            <a:r>
              <a:rPr lang="en-US" baseline="-25000" dirty="0" err="1"/>
              <a:t>UUC</a:t>
            </a:r>
            <a:r>
              <a:rPr lang="en-US" dirty="0"/>
              <a:t> overexpressing line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70182" y="3359425"/>
            <a:ext cx="10580914" cy="19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7223"/>
          <a:stretch/>
        </p:blipFill>
        <p:spPr>
          <a:xfrm>
            <a:off x="3449052" y="2374231"/>
            <a:ext cx="5149433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4990" y="192505"/>
            <a:ext cx="71421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Relative transcript stability </a:t>
            </a:r>
            <a:r>
              <a:rPr lang="en-US" dirty="0" smtClean="0"/>
              <a:t>of </a:t>
            </a:r>
            <a:r>
              <a:rPr lang="en-US" dirty="0"/>
              <a:t>exogenous wild-type, 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GGG-to-GCG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Gly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 codon </a:t>
            </a:r>
            <a:r>
              <a:rPr lang="en-US" dirty="0"/>
              <a:t>mutated, and </a:t>
            </a:r>
            <a:r>
              <a:rPr lang="en-US" dirty="0">
                <a:solidFill>
                  <a:srgbClr val="FF0000"/>
                </a:solidFill>
              </a:rPr>
              <a:t>GAA-to-GAG (</a:t>
            </a:r>
            <a:r>
              <a:rPr lang="en-US" dirty="0" err="1">
                <a:solidFill>
                  <a:srgbClr val="FF0000"/>
                </a:solidFill>
              </a:rPr>
              <a:t>Glu</a:t>
            </a:r>
            <a:r>
              <a:rPr lang="en-US" dirty="0">
                <a:solidFill>
                  <a:srgbClr val="FF0000"/>
                </a:solidFill>
              </a:rPr>
              <a:t>) codon 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mutated</a:t>
            </a:r>
            <a:r>
              <a:rPr lang="en-US" dirty="0" smtClean="0"/>
              <a:t> </a:t>
            </a:r>
            <a:r>
              <a:rPr lang="en-US" dirty="0"/>
              <a:t>transcript in control and </a:t>
            </a:r>
            <a:r>
              <a:rPr lang="en-US" dirty="0" err="1"/>
              <a:t>tRNA</a:t>
            </a:r>
            <a:r>
              <a:rPr lang="en-US" baseline="30000" dirty="0" err="1"/>
              <a:t>Glu</a:t>
            </a:r>
            <a:r>
              <a:rPr lang="en-US" baseline="-25000" dirty="0" err="1"/>
              <a:t>UUC</a:t>
            </a:r>
            <a:r>
              <a:rPr lang="en-US" dirty="0"/>
              <a:t> overexpressing backgrounds. </a:t>
            </a:r>
            <a:endParaRPr lang="en-US" dirty="0" smtClean="0"/>
          </a:p>
          <a:p>
            <a:pPr algn="ctr"/>
            <a:r>
              <a:rPr lang="en-US" dirty="0" smtClean="0"/>
              <a:t>While </a:t>
            </a:r>
            <a:r>
              <a:rPr lang="en-US" dirty="0"/>
              <a:t>overexpression of </a:t>
            </a:r>
            <a:r>
              <a:rPr lang="en-US" dirty="0" err="1"/>
              <a:t>tRNA</a:t>
            </a:r>
            <a:r>
              <a:rPr lang="en-US" baseline="30000" dirty="0" err="1"/>
              <a:t>Glu</a:t>
            </a:r>
            <a:r>
              <a:rPr lang="en-US" baseline="-25000" dirty="0" err="1"/>
              <a:t>UUC</a:t>
            </a:r>
            <a:r>
              <a:rPr lang="en-US" dirty="0"/>
              <a:t> significantly stabilized wild-type and </a:t>
            </a:r>
            <a:endParaRPr lang="en-US" dirty="0" smtClean="0"/>
          </a:p>
          <a:p>
            <a:pPr algn="ctr"/>
            <a:r>
              <a:rPr lang="en-US" dirty="0" smtClean="0"/>
              <a:t>GGG-to-GCG </a:t>
            </a:r>
            <a:r>
              <a:rPr lang="en-US" dirty="0"/>
              <a:t>(negative control) transcripts, such an effect was absent </a:t>
            </a:r>
            <a:endParaRPr lang="en-US" dirty="0" smtClean="0"/>
          </a:p>
          <a:p>
            <a:pPr algn="ctr"/>
            <a:r>
              <a:rPr lang="en-US" dirty="0" smtClean="0"/>
              <a:t>when </a:t>
            </a:r>
            <a:r>
              <a:rPr lang="en-US" dirty="0"/>
              <a:t>the specific cognate </a:t>
            </a:r>
            <a:r>
              <a:rPr lang="en-US" dirty="0" err="1"/>
              <a:t>Glu</a:t>
            </a:r>
            <a:r>
              <a:rPr lang="en-US" dirty="0"/>
              <a:t> codons were mutated.</a:t>
            </a:r>
          </a:p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58063" y="5021179"/>
            <a:ext cx="481263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507831" y="4981074"/>
            <a:ext cx="481263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948863" y="4965032"/>
            <a:ext cx="481263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130715" y="5003138"/>
            <a:ext cx="481263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85347" y="4995116"/>
            <a:ext cx="481263" cy="49730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098757" y="5059285"/>
            <a:ext cx="481263" cy="49730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2459"/>
          <a:stretch/>
        </p:blipFill>
        <p:spPr>
          <a:xfrm>
            <a:off x="3625516" y="1475445"/>
            <a:ext cx="4940968" cy="4720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869" y="433137"/>
            <a:ext cx="10607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dirty="0" smtClean="0"/>
              <a:t>ractions </a:t>
            </a:r>
            <a:r>
              <a:rPr lang="en-US" b="1" dirty="0"/>
              <a:t>of tissues of different EXOSC2 </a:t>
            </a:r>
            <a:r>
              <a:rPr lang="en-US" b="1" dirty="0" smtClean="0"/>
              <a:t>immunohistochemistry intensity </a:t>
            </a:r>
            <a:r>
              <a:rPr lang="en-US" b="1" smtClean="0"/>
              <a:t>(protein level) </a:t>
            </a:r>
            <a:r>
              <a:rPr lang="en-US" b="1" dirty="0"/>
              <a:t>in breast cancer from </a:t>
            </a:r>
            <a:endParaRPr lang="en-US" b="1" dirty="0" smtClean="0"/>
          </a:p>
          <a:p>
            <a:pPr algn="ctr"/>
            <a:r>
              <a:rPr lang="en-US" b="1" dirty="0" smtClean="0"/>
              <a:t>patients with OR without metastasis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04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2609" r="36252"/>
          <a:stretch/>
        </p:blipFill>
        <p:spPr>
          <a:xfrm>
            <a:off x="4203701" y="3570278"/>
            <a:ext cx="3961732" cy="1829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9596" y="272716"/>
            <a:ext cx="12123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Ribosome occupancy and protein levels correlate with the level of </a:t>
            </a:r>
            <a:r>
              <a:rPr lang="en-US" b="1" u="sng" dirty="0" smtClean="0"/>
              <a:t>all</a:t>
            </a:r>
            <a:r>
              <a:rPr lang="en-US" b="1" dirty="0" smtClean="0"/>
              <a:t> matching </a:t>
            </a:r>
            <a:r>
              <a:rPr lang="en-US" b="1" dirty="0" err="1" smtClean="0"/>
              <a:t>tRNAs</a:t>
            </a:r>
            <a:r>
              <a:rPr lang="en-US" b="1" dirty="0" smtClean="0"/>
              <a:t> and matching mRNA codons, </a:t>
            </a:r>
          </a:p>
          <a:p>
            <a:pPr algn="ctr"/>
            <a:r>
              <a:rPr lang="en-US" b="1" dirty="0" smtClean="0"/>
              <a:t>In lung metastatic </a:t>
            </a:r>
            <a:r>
              <a:rPr lang="en-US" b="1" dirty="0"/>
              <a:t>v</a:t>
            </a:r>
            <a:r>
              <a:rPr lang="en-US" b="1" dirty="0" smtClean="0"/>
              <a:t>s. parental cells with mRNAs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tRNA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Preference </a:t>
            </a:r>
            <a:r>
              <a:rPr lang="en-US" b="1" dirty="0" smtClean="0">
                <a:solidFill>
                  <a:srgbClr val="FF0000"/>
                </a:solidFill>
              </a:rPr>
              <a:t>Scores</a:t>
            </a:r>
            <a:r>
              <a:rPr lang="en-US" b="1" dirty="0" smtClean="0"/>
              <a:t>)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806" b="48164"/>
          <a:stretch/>
        </p:blipFill>
        <p:spPr>
          <a:xfrm>
            <a:off x="4075364" y="1196046"/>
            <a:ext cx="3865183" cy="20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2457" t="53856"/>
          <a:stretch/>
        </p:blipFill>
        <p:spPr>
          <a:xfrm>
            <a:off x="3248976" y="1239524"/>
            <a:ext cx="5614736" cy="4286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830" y="5590491"/>
            <a:ext cx="919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relative luciferase activity for CN-optimized and LM2-optimized luciferase constructs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187858"/>
            <a:ext cx="9433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</a:t>
            </a:r>
            <a:r>
              <a:rPr lang="en-US" b="1" dirty="0" smtClean="0"/>
              <a:t>uciferase activity is increased when luciferase mRNA sequence is changed with codons with </a:t>
            </a:r>
            <a:r>
              <a:rPr lang="en-US" b="1" u="sng" dirty="0" smtClean="0"/>
              <a:t>low</a:t>
            </a:r>
            <a:r>
              <a:rPr lang="en-US" b="1" dirty="0" smtClean="0"/>
              <a:t> levels of matching </a:t>
            </a:r>
            <a:r>
              <a:rPr lang="en-US" b="1" dirty="0" err="1" smtClean="0"/>
              <a:t>tRNA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replaced with synonymous codons </a:t>
            </a:r>
            <a:r>
              <a:rPr lang="en-US" b="1" dirty="0" smtClean="0"/>
              <a:t>with </a:t>
            </a:r>
            <a:r>
              <a:rPr lang="en-US" b="1" u="sng" dirty="0" smtClean="0"/>
              <a:t>high</a:t>
            </a:r>
            <a:r>
              <a:rPr lang="en-US" b="1" dirty="0" smtClean="0"/>
              <a:t> levels of cellular </a:t>
            </a:r>
            <a:r>
              <a:rPr lang="en-US" b="1" dirty="0" err="1" smtClean="0"/>
              <a:t>tRNAs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8740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37" y="787337"/>
            <a:ext cx="7587916" cy="52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9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1625" b="53258"/>
          <a:stretch/>
        </p:blipFill>
        <p:spPr>
          <a:xfrm>
            <a:off x="4214191" y="2080039"/>
            <a:ext cx="7284832" cy="3346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4793" y="169580"/>
            <a:ext cx="6837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tRNA</a:t>
            </a:r>
            <a:r>
              <a:rPr lang="en-US" sz="2400" b="1" dirty="0" smtClean="0"/>
              <a:t> abundance determines translational efficiency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09633" y="2564293"/>
            <a:ext cx="2450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Abundant </a:t>
            </a:r>
            <a:r>
              <a:rPr lang="en-US" sz="2000" b="1" dirty="0" err="1" smtClean="0"/>
              <a:t>tRNA</a:t>
            </a:r>
            <a:r>
              <a:rPr lang="en-US" sz="2000" b="1" dirty="0" smtClean="0"/>
              <a:t> with </a:t>
            </a:r>
          </a:p>
          <a:p>
            <a:pPr algn="ctr"/>
            <a:r>
              <a:rPr lang="en-US" sz="2000" b="1" dirty="0" smtClean="0"/>
              <a:t>Matching anticodons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50175" y="4155200"/>
            <a:ext cx="282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Low levels of  </a:t>
            </a:r>
            <a:r>
              <a:rPr lang="en-US" sz="2000" b="1" dirty="0" err="1" smtClean="0"/>
              <a:t>tRNA</a:t>
            </a:r>
            <a:r>
              <a:rPr lang="en-US" sz="2000" b="1" dirty="0" smtClean="0"/>
              <a:t> with </a:t>
            </a:r>
          </a:p>
          <a:p>
            <a:pPr algn="ctr"/>
            <a:r>
              <a:rPr lang="en-US" sz="2000" b="1" dirty="0" smtClean="0"/>
              <a:t>Matching anticodons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3096126" y="6912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Increased ribosome occupancy and protein levels  on RNA with high levels of </a:t>
            </a:r>
            <a:r>
              <a:rPr lang="en-US" b="1" dirty="0" err="1" smtClean="0"/>
              <a:t>tRNA</a:t>
            </a:r>
            <a:r>
              <a:rPr lang="en-US" b="1" dirty="0" smtClean="0"/>
              <a:t> with matching codons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6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439108"/>
            <a:ext cx="8699500" cy="473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1618" y="237069"/>
            <a:ext cx="583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tRNA</a:t>
            </a:r>
            <a:r>
              <a:rPr lang="en-US" sz="2400" b="1" dirty="0" smtClean="0"/>
              <a:t> abundance determines mRNA stability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83616" y="672015"/>
            <a:ext cx="756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Increased RNA stability of RNA with high levels of </a:t>
            </a:r>
            <a:r>
              <a:rPr lang="en-US" b="1" dirty="0" err="1" smtClean="0"/>
              <a:t>tRNA</a:t>
            </a:r>
            <a:r>
              <a:rPr lang="en-US" b="1" dirty="0" smtClean="0"/>
              <a:t> with matching codons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028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79" y="1078502"/>
            <a:ext cx="8491330" cy="4846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16" y="189491"/>
            <a:ext cx="1205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Codon optimality levels differentially regulate mRNA stability in specific functional pathways 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7078" y="1470991"/>
            <a:ext cx="1637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House keeping </a:t>
            </a:r>
          </a:p>
          <a:p>
            <a:r>
              <a:rPr lang="en-US" b="1" dirty="0" smtClean="0"/>
              <a:t>Genes (stable)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4919" y="3756991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Cell signaling</a:t>
            </a:r>
            <a:endParaRPr lang="en-US" b="1" dirty="0" smtClean="0"/>
          </a:p>
          <a:p>
            <a:r>
              <a:rPr lang="en-US" b="1" dirty="0" smtClean="0"/>
              <a:t>(unstable)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1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423"/>
          <a:stretch/>
        </p:blipFill>
        <p:spPr>
          <a:xfrm>
            <a:off x="2802834" y="1610891"/>
            <a:ext cx="6778487" cy="4457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7552" y="616226"/>
            <a:ext cx="5189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Functional changes in </a:t>
            </a:r>
            <a:r>
              <a:rPr lang="en-US" sz="2800" b="1" dirty="0" err="1" smtClean="0"/>
              <a:t>tRNA</a:t>
            </a:r>
            <a:r>
              <a:rPr lang="en-US" sz="2800" b="1" dirty="0" smtClean="0"/>
              <a:t> levels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79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Mo</a:t>
            </a:r>
            <a:r>
              <a:rPr lang="en-US" sz="4000" b="1" dirty="0"/>
              <a:t>dulated Expression of Specific </a:t>
            </a:r>
            <a:r>
              <a:rPr lang="en-US" sz="4000" b="1" dirty="0" err="1"/>
              <a:t>tRNAs</a:t>
            </a:r>
            <a:r>
              <a:rPr lang="en-US" sz="4000" b="1"/>
              <a:t> Drives Gene Expression and Cancer Progression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Hani </a:t>
            </a:r>
            <a:r>
              <a:rPr lang="en-US" err="1" smtClean="0"/>
              <a:t>Goodarzi</a:t>
            </a:r>
            <a:r>
              <a:rPr lang="en-US" smtClean="0"/>
              <a:t>, Hoang C.B. Nguyen, Steven Zhang, Brian D. Dill, Henrik Molina, </a:t>
            </a:r>
            <a:r>
              <a:rPr lang="en-US" err="1" smtClean="0"/>
              <a:t>Sohail</a:t>
            </a:r>
            <a:r>
              <a:rPr lang="en-US" smtClean="0"/>
              <a:t> F. </a:t>
            </a:r>
            <a:r>
              <a:rPr lang="en-US" err="1" smtClean="0"/>
              <a:t>Tavazoie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722" y="824714"/>
            <a:ext cx="5049078" cy="5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0959" y="2084772"/>
            <a:ext cx="4599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MCF10a Non-tumorigenic</a:t>
            </a:r>
          </a:p>
          <a:p>
            <a:r>
              <a:rPr lang="en-US" dirty="0" smtClean="0"/>
              <a:t>MDA-par poorly metastatic parental</a:t>
            </a:r>
          </a:p>
          <a:p>
            <a:r>
              <a:rPr lang="en-US" dirty="0" smtClean="0"/>
              <a:t>MDA-LM2 highly lung metastatic progeny</a:t>
            </a:r>
          </a:p>
          <a:p>
            <a:r>
              <a:rPr lang="en-US" dirty="0" smtClean="0"/>
              <a:t>CN34-par poorly metastatic parental</a:t>
            </a:r>
          </a:p>
          <a:p>
            <a:r>
              <a:rPr lang="en-US" dirty="0" smtClean="0"/>
              <a:t>CN-LM1a highly lung metastatic progeny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5929" y="367269"/>
            <a:ext cx="7023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tRNA</a:t>
            </a:r>
            <a:r>
              <a:rPr lang="en-US" sz="2800" b="1" dirty="0" smtClean="0"/>
              <a:t> levels changes with metastatic potential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7766"/>
          <a:stretch/>
        </p:blipFill>
        <p:spPr>
          <a:xfrm>
            <a:off x="4668835" y="890489"/>
            <a:ext cx="2241924" cy="5429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9096" y="1526663"/>
            <a:ext cx="1789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Arginine (</a:t>
            </a:r>
            <a:r>
              <a:rPr lang="en-US" sz="1400" dirty="0" err="1" smtClean="0"/>
              <a:t>Arg</a:t>
            </a:r>
            <a:r>
              <a:rPr lang="en-US" sz="1400" dirty="0" smtClean="0"/>
              <a:t>, orange)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71682" y="1747614"/>
            <a:ext cx="2052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glutamic acid (</a:t>
            </a:r>
            <a:r>
              <a:rPr lang="en-US" sz="1400" dirty="0" err="1" smtClean="0"/>
              <a:t>Glu</a:t>
            </a:r>
            <a:r>
              <a:rPr lang="en-US" sz="1400" dirty="0" smtClean="0"/>
              <a:t>, green)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029201" y="1604722"/>
            <a:ext cx="4230690" cy="42714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49521" y="1808479"/>
            <a:ext cx="4230690" cy="23354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1558" t="59495"/>
          <a:stretch/>
        </p:blipFill>
        <p:spPr>
          <a:xfrm>
            <a:off x="7764199" y="3094844"/>
            <a:ext cx="3102310" cy="2199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59432" y="5423652"/>
            <a:ext cx="264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Over expression is due to </a:t>
            </a:r>
          </a:p>
          <a:p>
            <a:pPr algn="ctr"/>
            <a:r>
              <a:rPr lang="en-US" b="1" dirty="0" smtClean="0"/>
              <a:t>increased transcription</a:t>
            </a:r>
          </a:p>
          <a:p>
            <a:pPr algn="ctr"/>
            <a:r>
              <a:rPr lang="en-US" b="1" dirty="0" smtClean="0"/>
              <a:t>At multiple genomic loci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56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564</Words>
  <Application>Microsoft Macintosh PowerPoint</Application>
  <PresentationFormat>Widescreen</PresentationFormat>
  <Paragraphs>188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Modulated Expression of Specific tRNAs Drives Gene Expression and Cancer Progression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165</cp:revision>
  <dcterms:created xsi:type="dcterms:W3CDTF">2018-01-02T21:32:33Z</dcterms:created>
  <dcterms:modified xsi:type="dcterms:W3CDTF">2018-01-09T20:02:35Z</dcterms:modified>
</cp:coreProperties>
</file>