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3" r:id="rId3"/>
    <p:sldId id="257" r:id="rId4"/>
    <p:sldId id="258" r:id="rId5"/>
    <p:sldId id="259" r:id="rId6"/>
    <p:sldId id="262" r:id="rId7"/>
    <p:sldId id="261" r:id="rId8"/>
    <p:sldId id="264" r:id="rId9"/>
    <p:sldId id="267" r:id="rId10"/>
    <p:sldId id="299" r:id="rId11"/>
    <p:sldId id="278" r:id="rId12"/>
    <p:sldId id="268" r:id="rId13"/>
    <p:sldId id="301" r:id="rId14"/>
    <p:sldId id="303" r:id="rId15"/>
    <p:sldId id="304" r:id="rId16"/>
    <p:sldId id="281" r:id="rId17"/>
    <p:sldId id="305" r:id="rId18"/>
    <p:sldId id="282" r:id="rId19"/>
    <p:sldId id="288" r:id="rId20"/>
    <p:sldId id="289" r:id="rId21"/>
    <p:sldId id="306" r:id="rId22"/>
    <p:sldId id="284" r:id="rId23"/>
    <p:sldId id="307" r:id="rId24"/>
    <p:sldId id="285" r:id="rId25"/>
    <p:sldId id="286" r:id="rId26"/>
    <p:sldId id="308" r:id="rId27"/>
    <p:sldId id="290" r:id="rId28"/>
    <p:sldId id="294" r:id="rId29"/>
    <p:sldId id="291" r:id="rId30"/>
    <p:sldId id="309" r:id="rId31"/>
    <p:sldId id="292" r:id="rId32"/>
    <p:sldId id="310" r:id="rId33"/>
    <p:sldId id="311" r:id="rId34"/>
    <p:sldId id="331" r:id="rId35"/>
    <p:sldId id="296" r:id="rId36"/>
    <p:sldId id="297" r:id="rId37"/>
    <p:sldId id="330" r:id="rId38"/>
    <p:sldId id="300" r:id="rId39"/>
    <p:sldId id="316" r:id="rId40"/>
    <p:sldId id="332" r:id="rId41"/>
    <p:sldId id="329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36" autoAdjust="0"/>
  </p:normalViewPr>
  <p:slideViewPr>
    <p:cSldViewPr snapToGrid="0" snapToObjects="1">
      <p:cViewPr varScale="1">
        <p:scale>
          <a:sx n="105" d="100"/>
          <a:sy n="105" d="100"/>
        </p:scale>
        <p:origin x="-1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89D0-402F-C549-A976-A42B314CCFDD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0673C-CD58-AE47-A23F-0509C3C8A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D4784-DA46-2346-9774-5C09BF74D202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554E2-0A3C-8F47-A906-F712ED92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06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CEA0-1E09-5D43-9A7F-A3CB0318A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5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to show that the thrombin doesn’t destroy the cell monolayer but only the junction.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554E2-0A3C-8F47-A906-F712ED9252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4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F2EC-5EAF-5543-A43B-EB9AEEA53CAC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4F9E-7AED-2C4E-AC56-E52CAB1EE900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7CFE-B00B-A040-BC5D-9A93A45CBFEB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969D-AB5D-8F42-9D85-29BA1AC10262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8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DE6-798B-084D-ACDB-E84D5020B97D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2D0F9-328A-F445-9771-2B2794752851}" type="datetime1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1B7E-6AA6-8641-87C1-DC683A1CAAF2}" type="datetime1">
              <a:rPr lang="en-US" smtClean="0"/>
              <a:t>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4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0B756-DC01-A249-B430-4D52F2CD2867}" type="datetime1">
              <a:rPr lang="en-US" smtClean="0"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7B99-A5D4-9942-91EF-45A767D4E33A}" type="datetime1">
              <a:rPr lang="en-US" smtClean="0"/>
              <a:t>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2BD0-6235-3846-893B-213D6A3CD610}" type="datetime1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4FA2-06F9-F54D-8B9A-8997BD68511A}" type="datetime1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2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F4C4-3B0E-5646-A5A7-E77722938965}" type="datetime1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6838-C708-2D43-A2FA-6C136915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2.wdp"/><Relationship Id="rId5" Type="http://schemas.openxmlformats.org/officeDocument/2006/relationships/image" Target="../media/image30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image" Target="../media/image35.emf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Committee Meeting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 13,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Develop an analytical framework to interpret TEER measurements for silicon membrane systems.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a novel vascular mimetic to study the influence of neutrophil extravasation on vascular barrier function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Examine </a:t>
            </a:r>
            <a:r>
              <a:rPr lang="en-US" dirty="0"/>
              <a:t>the importance of complete neutrophil extravasation on vascular barrier </a:t>
            </a:r>
            <a:r>
              <a:rPr lang="en-US" dirty="0" smtClean="0"/>
              <a:t>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1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898292"/>
            <a:ext cx="8229600" cy="308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Develop an analytical framework to interpret TEER measurements for silicon membrane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57879"/>
          </a:xfrm>
        </p:spPr>
        <p:txBody>
          <a:bodyPr/>
          <a:lstStyle/>
          <a:p>
            <a:r>
              <a:rPr lang="en-US" dirty="0" smtClean="0"/>
              <a:t>Silicon nanomembranes: beneficial for cell culturing applications and microfluidics</a:t>
            </a:r>
          </a:p>
          <a:p>
            <a:r>
              <a:rPr lang="en-US" dirty="0" smtClean="0"/>
              <a:t>Some limitations working these membranes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88023" y="3507090"/>
            <a:ext cx="2493818" cy="2286000"/>
            <a:chOff x="478096" y="4131562"/>
            <a:chExt cx="2493818" cy="228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096" y="4131562"/>
              <a:ext cx="2493818" cy="228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19185" y="4420499"/>
              <a:ext cx="141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Inactive Area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93207" y="5630466"/>
              <a:ext cx="8394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Porous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Area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Curved Left Arrow 8"/>
            <p:cNvSpPr/>
            <p:nvPr/>
          </p:nvSpPr>
          <p:spPr>
            <a:xfrm flipH="1" flipV="1">
              <a:off x="846668" y="5196412"/>
              <a:ext cx="398159" cy="834404"/>
            </a:xfrm>
            <a:prstGeom prst="curvedLeftArrow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08564" y="3655785"/>
            <a:ext cx="5288627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Physical/Chemical Characterization  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Optical Performance				   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Biocompatibility 					   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Electrical Characterization			    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12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88023" y="3653637"/>
            <a:ext cx="0" cy="19965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201863" y="4847988"/>
            <a:ext cx="0" cy="19965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4754" y="5888644"/>
            <a:ext cx="81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5.4 cm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6728" y="4415771"/>
            <a:ext cx="81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5.4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1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 endothelial electrical resistance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354763"/>
            <a:ext cx="8497374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" y="1397150"/>
            <a:ext cx="280181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Helvetica"/>
                <a:cs typeface="Helvetica"/>
              </a:rPr>
              <a:t>Crone and </a:t>
            </a:r>
            <a:r>
              <a:rPr lang="en-US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Olesen</a:t>
            </a:r>
            <a:r>
              <a:rPr lang="en-US" b="1" dirty="0" smtClean="0">
                <a:solidFill>
                  <a:srgbClr val="800000"/>
                </a:solidFill>
                <a:latin typeface="Helvetica"/>
                <a:cs typeface="Helvetica"/>
              </a:rPr>
              <a:t>, 1982</a:t>
            </a:r>
            <a:endParaRPr lang="en-US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782929" y="1766480"/>
            <a:ext cx="548640" cy="5486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554" y="3214830"/>
            <a:ext cx="16459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701" t="13202" r="20385" b="12354"/>
          <a:stretch/>
        </p:blipFill>
        <p:spPr>
          <a:xfrm>
            <a:off x="6889554" y="4973925"/>
            <a:ext cx="1645920" cy="1841103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8486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61" y="1722753"/>
            <a:ext cx="486156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 endothelial electrical resistance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87" y="4243884"/>
            <a:ext cx="2746726" cy="2010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958" y="1340413"/>
            <a:ext cx="2746726" cy="1841555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911053" y="3558927"/>
            <a:ext cx="0" cy="365760"/>
          </a:xfrm>
          <a:prstGeom prst="straightConnector1">
            <a:avLst/>
          </a:prstGeom>
          <a:solidFill>
            <a:srgbClr val="FFFF00"/>
          </a:solidFill>
          <a:ln w="38100" cmpd="sng">
            <a:solidFill>
              <a:schemeClr val="tx1"/>
            </a:solidFill>
            <a:headEnd type="none"/>
            <a:tailEnd type="triangle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 flipV="1">
            <a:off x="1816547" y="3322600"/>
            <a:ext cx="182880" cy="18288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 flipV="1">
            <a:off x="1816547" y="3949837"/>
            <a:ext cx="182880" cy="18288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464807" y="4473247"/>
            <a:ext cx="16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Ideal Behavior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0684" y="3300769"/>
            <a:ext cx="2039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Different well sizes</a:t>
            </a: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(Real Transwell)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3104" y="1496941"/>
            <a:ext cx="2159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Limited </a:t>
            </a:r>
            <a:r>
              <a:rPr lang="en-US" b="1" dirty="0">
                <a:latin typeface="Times New Roman"/>
                <a:cs typeface="Times New Roman"/>
              </a:rPr>
              <a:t>a</a:t>
            </a:r>
            <a:r>
              <a:rPr lang="en-US" b="1" dirty="0" smtClean="0">
                <a:latin typeface="Times New Roman"/>
                <a:cs typeface="Times New Roman"/>
              </a:rPr>
              <a:t>ctive area</a:t>
            </a: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(“Nanomembrane”)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V="1">
            <a:off x="4128185" y="3014836"/>
            <a:ext cx="492603" cy="330763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H="1">
            <a:off x="2674618" y="2223903"/>
            <a:ext cx="700154" cy="59095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6927939" y="3300769"/>
            <a:ext cx="653817" cy="863684"/>
          </a:xfrm>
          <a:prstGeom prst="downArrow">
            <a:avLst/>
          </a:prstGeom>
          <a:solidFill>
            <a:srgbClr val="FFFF00"/>
          </a:solidFill>
          <a:ln w="127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1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062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TEER:</a:t>
            </a:r>
            <a:br>
              <a:rPr lang="en-US" dirty="0" smtClean="0"/>
            </a:br>
            <a:r>
              <a:rPr lang="en-US" dirty="0" err="1" smtClean="0"/>
              <a:t>Endohm</a:t>
            </a:r>
            <a:r>
              <a:rPr lang="en-US" dirty="0" smtClean="0"/>
              <a:t> Cup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9" y="2194355"/>
            <a:ext cx="5314984" cy="3657600"/>
          </a:xfrm>
          <a:prstGeom prst="rect">
            <a:avLst/>
          </a:prstGeom>
          <a:ln>
            <a:solidFill>
              <a:srgbClr val="1E1C1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73705"/>
            <a:ext cx="42164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885" y="3200400"/>
            <a:ext cx="3709115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3884" y="5991679"/>
            <a:ext cx="367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EVOM Meter: 12.5 Hz 10 </a:t>
            </a:r>
            <a:r>
              <a:rPr lang="en-US" sz="2400" dirty="0" err="1" smtClean="0"/>
              <a:t>μA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30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Function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7" y="1417638"/>
            <a:ext cx="8366143" cy="5029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Aim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057400"/>
            <a:ext cx="8279667" cy="24688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41149" y="5047620"/>
            <a:ext cx="425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preparation for </a:t>
            </a:r>
            <a:r>
              <a:rPr lang="en-US" i="1" dirty="0" smtClean="0"/>
              <a:t>Biomedical </a:t>
            </a:r>
            <a:r>
              <a:rPr lang="en-US" i="1" dirty="0" err="1" smtClean="0"/>
              <a:t>Microdevices</a:t>
            </a:r>
            <a:r>
              <a:rPr lang="en-US" i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9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2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898292"/>
            <a:ext cx="8229600" cy="308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Develop a novel vascular mimetic to study the influence of neutrophil extravasation on vascular barrier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Growth of endothelial cells under physiological shear stress</a:t>
            </a:r>
          </a:p>
          <a:p>
            <a:r>
              <a:rPr lang="en-US" dirty="0" smtClean="0"/>
              <a:t>Growth of endothelial cells in the proximity of 3D ECM separated by thin permeable barrier</a:t>
            </a:r>
          </a:p>
          <a:p>
            <a:r>
              <a:rPr lang="en-US" dirty="0" smtClean="0"/>
              <a:t>Enable visualization of all the events of neutrophil extravasation cascade</a:t>
            </a:r>
          </a:p>
          <a:p>
            <a:r>
              <a:rPr lang="en-US" dirty="0" smtClean="0"/>
              <a:t>Continuous measurement of barrier function before and during neutrophil egress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7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Old Objective</a:t>
            </a:r>
            <a:r>
              <a:rPr lang="en-US" dirty="0" smtClean="0"/>
              <a:t>: Develop a microsystem to study endothelial barrier functions in sepsis</a:t>
            </a:r>
          </a:p>
          <a:p>
            <a:r>
              <a:rPr lang="en-US" i="1" dirty="0" smtClean="0"/>
              <a:t>Current focus</a:t>
            </a:r>
            <a:r>
              <a:rPr lang="en-US" dirty="0" smtClean="0"/>
              <a:t>: Study neutrophil-endothelial interactions during inflammation</a:t>
            </a:r>
          </a:p>
          <a:p>
            <a:r>
              <a:rPr lang="en-US" i="1" dirty="0" smtClean="0"/>
              <a:t>Now</a:t>
            </a:r>
            <a:r>
              <a:rPr lang="en-US" dirty="0" smtClean="0"/>
              <a:t>: Strictly an in vitro device development to observe neutrophil diapedesis, </a:t>
            </a:r>
            <a:r>
              <a:rPr lang="en-US" i="1" dirty="0" smtClean="0"/>
              <a:t> not a model of sepsis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358"/>
            <a:ext cx="8229600" cy="535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EC growth under physiological levels of shear stress (10 dynes/cm</a:t>
            </a:r>
            <a:r>
              <a:rPr lang="en-US" baseline="30000" dirty="0" smtClean="0"/>
              <a:t>2</a:t>
            </a:r>
            <a:r>
              <a:rPr lang="en-US" dirty="0" smtClean="0"/>
              <a:t>) with cell alignment</a:t>
            </a:r>
          </a:p>
          <a:p>
            <a:r>
              <a:rPr lang="en-US" dirty="0" smtClean="0"/>
              <a:t>Molecular verification of tight junction expression to indicate barrier formation</a:t>
            </a:r>
          </a:p>
          <a:p>
            <a:r>
              <a:rPr lang="en-US" dirty="0" smtClean="0"/>
              <a:t>Stable TEER values at confluence elevated by shear stress</a:t>
            </a:r>
          </a:p>
          <a:p>
            <a:r>
              <a:rPr lang="en-US" dirty="0" smtClean="0"/>
              <a:t>Diminished TEER values in response to barrier-disrupting agents like thrombin</a:t>
            </a:r>
          </a:p>
          <a:p>
            <a:r>
              <a:rPr lang="en-US" dirty="0" smtClean="0"/>
              <a:t>Imaging neutrophil extravasation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a system for growing the cells under 10 dynes/cm</a:t>
            </a:r>
            <a:r>
              <a:rPr lang="en-US" baseline="30000" dirty="0" smtClean="0"/>
              <a:t>2</a:t>
            </a:r>
            <a:r>
              <a:rPr lang="en-US" dirty="0" smtClean="0"/>
              <a:t> of shear stress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5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1: </a:t>
            </a:r>
            <a:r>
              <a:rPr lang="en-US" dirty="0"/>
              <a:t>G</a:t>
            </a:r>
            <a:r>
              <a:rPr lang="en-US" dirty="0" smtClean="0"/>
              <a:t>rowth under shear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29" y="1746468"/>
            <a:ext cx="8206929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203" y="6086218"/>
            <a:ext cx="819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Initial work performed on nanoporous substrates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6675" y="1908937"/>
            <a:ext cx="1381884" cy="276999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Peristaltic pump</a:t>
            </a:r>
            <a:endParaRPr lang="en-US" sz="1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8100" y="2184073"/>
            <a:ext cx="1202523" cy="461665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Filter for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gas exchange</a:t>
            </a:r>
            <a:endParaRPr lang="en-US" sz="1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8910" y="3301858"/>
            <a:ext cx="843425" cy="461665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Nutrient </a:t>
            </a:r>
          </a:p>
          <a:p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reservoir</a:t>
            </a:r>
            <a:endParaRPr lang="en-US" sz="1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5836" y="4705496"/>
            <a:ext cx="680896" cy="461665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Flow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Device</a:t>
            </a:r>
            <a:endParaRPr lang="en-US" sz="1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203" y="3763523"/>
            <a:ext cx="894446" cy="461665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Fluidic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Arial"/>
                <a:cs typeface="Arial"/>
              </a:rPr>
              <a:t>Capacitor</a:t>
            </a:r>
            <a:endParaRPr lang="en-US" sz="1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8811" y="5189645"/>
            <a:ext cx="1198027" cy="646331"/>
          </a:xfrm>
          <a:prstGeom prst="rect">
            <a:avLst/>
          </a:prstGeom>
          <a:solidFill>
            <a:srgbClr val="0000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Assembly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board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0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 2: Cell adhesion </a:t>
            </a:r>
            <a:r>
              <a:rPr lang="en-US" dirty="0" smtClean="0"/>
              <a:t>on microporous substrates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956" t="26954" r="20553" b="19872"/>
          <a:stretch/>
        </p:blipFill>
        <p:spPr>
          <a:xfrm>
            <a:off x="1659689" y="2565266"/>
            <a:ext cx="2854160" cy="36467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529" t="26954" r="19980" b="19871"/>
          <a:stretch/>
        </p:blipFill>
        <p:spPr>
          <a:xfrm>
            <a:off x="4862078" y="2565266"/>
            <a:ext cx="2854161" cy="3646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87853" y="1781513"/>
            <a:ext cx="402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Microporous (3 um) membranes are essential for neutrophil transmigration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10568" y="6218026"/>
            <a:ext cx="259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stress is introduced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5729" y="6218026"/>
            <a:ext cx="262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ithin 2 hours post-shear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329" y="1588209"/>
            <a:ext cx="1251523" cy="85019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9130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Connector 97"/>
          <p:cNvCxnSpPr/>
          <p:nvPr/>
        </p:nvCxnSpPr>
        <p:spPr>
          <a:xfrm flipH="1">
            <a:off x="5349843" y="2784007"/>
            <a:ext cx="360923" cy="914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903226" y="2784007"/>
            <a:ext cx="360923" cy="914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706529" y="2875888"/>
            <a:ext cx="3194466" cy="0"/>
          </a:xfrm>
          <a:prstGeom prst="line">
            <a:avLst/>
          </a:prstGeom>
          <a:ln w="190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4562" y="1417638"/>
            <a:ext cx="814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micron thick coating of Type 1 Collagen gel prevented cells from getting detached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4" y="2047388"/>
            <a:ext cx="3602854" cy="2286000"/>
          </a:xfrm>
          <a:prstGeom prst="rect">
            <a:avLst/>
          </a:prstGeom>
        </p:spPr>
      </p:pic>
      <p:sp>
        <p:nvSpPr>
          <p:cNvPr id="94" name="Trapezoid 93"/>
          <p:cNvSpPr/>
          <p:nvPr/>
        </p:nvSpPr>
        <p:spPr>
          <a:xfrm>
            <a:off x="4711167" y="2784197"/>
            <a:ext cx="3189827" cy="91690"/>
          </a:xfrm>
          <a:prstGeom prst="trapezoid">
            <a:avLst>
              <a:gd name="adj" fmla="val 0"/>
            </a:avLst>
          </a:prstGeom>
          <a:pattFill prst="pct60">
            <a:fgClr>
              <a:schemeClr val="bg1"/>
            </a:fgClr>
            <a:bgClr>
              <a:schemeClr val="tx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4709763" y="3698407"/>
            <a:ext cx="64008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264149" y="3698407"/>
            <a:ext cx="64008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>
            <a:grpSpLocks noChangeAspect="1"/>
          </p:cNvGrpSpPr>
          <p:nvPr/>
        </p:nvGrpSpPr>
        <p:grpSpPr>
          <a:xfrm>
            <a:off x="4711168" y="2609963"/>
            <a:ext cx="457200" cy="157117"/>
            <a:chOff x="2052187" y="5143901"/>
            <a:chExt cx="1732422" cy="595347"/>
          </a:xfrm>
        </p:grpSpPr>
        <p:sp>
          <p:nvSpPr>
            <p:cNvPr id="101" name="Freeform 100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Dodecagon 101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5168368" y="2613754"/>
            <a:ext cx="457200" cy="157117"/>
            <a:chOff x="2052187" y="5143901"/>
            <a:chExt cx="1732422" cy="595347"/>
          </a:xfrm>
        </p:grpSpPr>
        <p:sp>
          <p:nvSpPr>
            <p:cNvPr id="104" name="Freeform 103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odecagon 104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7014540" y="2616709"/>
            <a:ext cx="457200" cy="157117"/>
            <a:chOff x="2052187" y="5143901"/>
            <a:chExt cx="1732422" cy="595347"/>
          </a:xfrm>
        </p:grpSpPr>
        <p:sp>
          <p:nvSpPr>
            <p:cNvPr id="107" name="Freeform 106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Dodecagon 107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>
            <a:grpSpLocks noChangeAspect="1"/>
          </p:cNvGrpSpPr>
          <p:nvPr/>
        </p:nvGrpSpPr>
        <p:grpSpPr>
          <a:xfrm>
            <a:off x="7451213" y="2615054"/>
            <a:ext cx="457200" cy="157117"/>
            <a:chOff x="2052187" y="5143901"/>
            <a:chExt cx="1732422" cy="595347"/>
          </a:xfrm>
        </p:grpSpPr>
        <p:sp>
          <p:nvSpPr>
            <p:cNvPr id="110" name="Freeform 109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Dodecagon 110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>
            <a:grpSpLocks noChangeAspect="1"/>
          </p:cNvGrpSpPr>
          <p:nvPr/>
        </p:nvGrpSpPr>
        <p:grpSpPr>
          <a:xfrm>
            <a:off x="5632867" y="2618364"/>
            <a:ext cx="457200" cy="157117"/>
            <a:chOff x="2052187" y="5143901"/>
            <a:chExt cx="1732422" cy="595347"/>
          </a:xfrm>
        </p:grpSpPr>
        <p:sp>
          <p:nvSpPr>
            <p:cNvPr id="113" name="Freeform 112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Dodecagon 113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>
            <a:grpSpLocks noChangeAspect="1"/>
          </p:cNvGrpSpPr>
          <p:nvPr/>
        </p:nvGrpSpPr>
        <p:grpSpPr>
          <a:xfrm>
            <a:off x="6090067" y="2618364"/>
            <a:ext cx="457200" cy="157117"/>
            <a:chOff x="2052187" y="5143901"/>
            <a:chExt cx="1732422" cy="595347"/>
          </a:xfrm>
        </p:grpSpPr>
        <p:sp>
          <p:nvSpPr>
            <p:cNvPr id="116" name="Freeform 115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Dodecagon 116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6557340" y="2618364"/>
            <a:ext cx="457200" cy="157117"/>
            <a:chOff x="2052187" y="5143901"/>
            <a:chExt cx="1732422" cy="595347"/>
          </a:xfrm>
        </p:grpSpPr>
        <p:sp>
          <p:nvSpPr>
            <p:cNvPr id="119" name="Freeform 118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Dodecagon 119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Trapezoid 120"/>
          <p:cNvSpPr/>
          <p:nvPr/>
        </p:nvSpPr>
        <p:spPr>
          <a:xfrm>
            <a:off x="5368361" y="2888299"/>
            <a:ext cx="1874520" cy="822709"/>
          </a:xfrm>
          <a:prstGeom prst="trapezoid">
            <a:avLst>
              <a:gd name="adj" fmla="val 37118"/>
            </a:avLst>
          </a:prstGeom>
          <a:pattFill prst="pct60">
            <a:fgClr>
              <a:schemeClr val="bg1"/>
            </a:fgClr>
            <a:bgClr>
              <a:schemeClr val="tx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5782612" y="3095823"/>
            <a:ext cx="1038171" cy="3231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Georgia"/>
                <a:cs typeface="Georgia"/>
              </a:rPr>
              <a:t>ECM Gel</a:t>
            </a:r>
            <a:endParaRPr lang="en-US" sz="1500" b="1" dirty="0">
              <a:latin typeface="Georgia"/>
              <a:cs typeface="Georgia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 flipH="1">
            <a:off x="4706529" y="4005975"/>
            <a:ext cx="3194466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415826" y="3691860"/>
            <a:ext cx="182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Bottom Perfusion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74353" y="4602389"/>
            <a:ext cx="7109639" cy="174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6">
              <a:lnSpc>
                <a:spcPct val="120000"/>
              </a:lnSpc>
            </a:pPr>
            <a:r>
              <a:rPr lang="en-US" b="1" u="sng" dirty="0" smtClean="0"/>
              <a:t>Rationale and Benefits: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dirty="0" smtClean="0"/>
              <a:t>Collagen 1- major component in extra-cellular space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dirty="0" smtClean="0"/>
              <a:t>Stiffness of collagen gel is in physiological range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dirty="0" smtClean="0"/>
              <a:t>Endothelial cells won’t directly interact with silicon (artificial substrate)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dirty="0" smtClean="0"/>
              <a:t>Cell adhesion is enhanced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1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Achieved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713" t="44464" r="21036" b="13821"/>
          <a:stretch/>
        </p:blipFill>
        <p:spPr>
          <a:xfrm>
            <a:off x="641246" y="1912661"/>
            <a:ext cx="3393822" cy="45758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088" t="44464" r="21661" b="13821"/>
          <a:stretch/>
        </p:blipFill>
        <p:spPr>
          <a:xfrm>
            <a:off x="4161808" y="1912717"/>
            <a:ext cx="3393824" cy="45758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0069" y="1405062"/>
            <a:ext cx="840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micron thick coating of Type 1 Collagen gel prevented cells from getting detached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5875" y="6488612"/>
            <a:ext cx="25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Static growth of 24 hours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7369" y="6488668"/>
            <a:ext cx="258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hours at 10 dynes/cm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25</a:t>
            </a:fld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7707490" y="2967661"/>
            <a:ext cx="578376" cy="3005385"/>
          </a:xfrm>
          <a:prstGeom prst="upArrow">
            <a:avLst>
              <a:gd name="adj1" fmla="val 50000"/>
              <a:gd name="adj2" fmla="val 78264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5400000">
            <a:off x="7333041" y="4317301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Direction of flow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30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 a healthy endothelial monolayer as demonstrated by stable and reproducible TEER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7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7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Engineering challenges and 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119" b="12904"/>
          <a:stretch/>
        </p:blipFill>
        <p:spPr>
          <a:xfrm>
            <a:off x="786853" y="3795395"/>
            <a:ext cx="3007181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978275"/>
            <a:ext cx="36576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42" y="914644"/>
            <a:ext cx="3909958" cy="292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" y="914644"/>
            <a:ext cx="4699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5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Challenge: Reproducible TEER values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1830" y="1268812"/>
            <a:ext cx="7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Variance in the time points potentially leads to large error bars in the TEER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6323" y="6096160"/>
            <a:ext cx="877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 axis: Time in hours		Y axis= TEER is ohms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Red = TEER values during static growth	   </a:t>
            </a:r>
            <a:r>
              <a:rPr lang="en-US" dirty="0" smtClean="0">
                <a:solidFill>
                  <a:srgbClr val="008000"/>
                </a:solidFill>
              </a:rPr>
              <a:t>Green = TEER values during </a:t>
            </a:r>
            <a:r>
              <a:rPr lang="en-US" dirty="0">
                <a:solidFill>
                  <a:srgbClr val="008000"/>
                </a:solidFill>
              </a:rPr>
              <a:t>flow (+ shear)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72850" y="1708958"/>
            <a:ext cx="5592372" cy="4387202"/>
            <a:chOff x="1772850" y="1708958"/>
            <a:chExt cx="5592372" cy="43872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50347"/>
            <a:stretch/>
          </p:blipFill>
          <p:spPr>
            <a:xfrm>
              <a:off x="1772850" y="1708958"/>
              <a:ext cx="5592372" cy="43872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903623" y="1936524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361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Challenge: Reproducible </a:t>
            </a:r>
            <a:r>
              <a:rPr lang="en-US" dirty="0"/>
              <a:t>TEER values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0025"/>
          <a:stretch/>
        </p:blipFill>
        <p:spPr>
          <a:xfrm>
            <a:off x="2333715" y="2199880"/>
            <a:ext cx="4486002" cy="338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313581"/>
            <a:ext cx="8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Standardized Operating Procedure (SOP) helps in eliminating the variance in measurements and reduces the error bars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6323" y="5772994"/>
            <a:ext cx="877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 axis: Time in hours		Y axis= TEER is ohms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Red = TEER values during static growth	</a:t>
            </a:r>
            <a:r>
              <a:rPr lang="en-US" dirty="0" smtClean="0">
                <a:solidFill>
                  <a:srgbClr val="008000"/>
                </a:solidFill>
              </a:rPr>
              <a:t>Green = TEER values during flow (+ shear)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description: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1: To develop and characterize a microfluidic system to study neutrophil-endothelial interactions in vitro</a:t>
            </a:r>
          </a:p>
          <a:p>
            <a:r>
              <a:rPr lang="en-US" dirty="0" smtClean="0"/>
              <a:t>Goal 2: To understand the effects of neutrophil transmigration on the permeability of endothelial monolayers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6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994"/>
          </a:xfrm>
        </p:spPr>
        <p:txBody>
          <a:bodyPr/>
          <a:lstStyle/>
          <a:p>
            <a:r>
              <a:rPr lang="en-US" dirty="0" smtClean="0"/>
              <a:t>Metric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633"/>
            <a:ext cx="8229600" cy="9758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Ability to respond to a barrier-disruptive agent and record the subsequent TEER drop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242" y="2544013"/>
            <a:ext cx="131981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4058" y="2544013"/>
            <a:ext cx="1334699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2948" y="6127267"/>
            <a:ext cx="3362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Confluent Monolayer</a:t>
            </a:r>
          </a:p>
          <a:p>
            <a:pPr algn="ctr"/>
            <a:r>
              <a:rPr lang="en-US" dirty="0" smtClean="0"/>
              <a:t>Before and After adding thrombin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48163" y="2343958"/>
            <a:ext cx="18517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Thrombin Assay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72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Thrombin Assay – Undergoing 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417638"/>
            <a:ext cx="5524500" cy="406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1010781" y="5689327"/>
            <a:ext cx="758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Adding 5 units/ml of thrombin to a confluent monolayer immediately drops the TEER values in ~20 minutes, as captured by the graph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 rot="16200000">
            <a:off x="6371495" y="2155385"/>
            <a:ext cx="185904" cy="177508"/>
          </a:xfrm>
          <a:prstGeom prst="rightBrace">
            <a:avLst>
              <a:gd name="adj1" fmla="val 8333"/>
              <a:gd name="adj2" fmla="val 52434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08518" y="1734031"/>
            <a:ext cx="919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31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088875" y="4713871"/>
            <a:ext cx="0" cy="11477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48744" y="2367571"/>
            <a:ext cx="0" cy="1147789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7-01-12 at 9.0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68" y="3586480"/>
            <a:ext cx="386948" cy="9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Enable visualization of neutrophil egress from endothelial monolayer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7" y="2214344"/>
            <a:ext cx="259228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under progress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33</a:t>
            </a:fld>
            <a:endParaRPr lang="en-US"/>
          </a:p>
        </p:txBody>
      </p:sp>
      <p:pic>
        <p:nvPicPr>
          <p:cNvPr id="7" name="movie5 trim [cells incoming]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2291" y="2214344"/>
            <a:ext cx="6078551" cy="3419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1899" y="1417638"/>
            <a:ext cx="695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Leukocyte transmigration on Endothelial Cells on Nanoporous substrates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8" y="4203810"/>
            <a:ext cx="2592279" cy="19003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404987" y="5680386"/>
            <a:ext cx="5105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Video from Britta </a:t>
            </a:r>
            <a:r>
              <a:rPr lang="en-US" sz="2200" dirty="0" err="1" smtClean="0"/>
              <a:t>Engelhardt</a:t>
            </a:r>
            <a:r>
              <a:rPr lang="en-US" sz="2200" dirty="0" smtClean="0"/>
              <a:t>, Univ. of Bern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558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52" y="1235075"/>
            <a:ext cx="6919416" cy="548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14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/>
              <a:t>Achieve 3D chemotaxis w/microporous (no ECs yet)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403881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Aim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Device engineering and characterization done</a:t>
            </a:r>
          </a:p>
          <a:p>
            <a:r>
              <a:rPr lang="en-US" sz="2400" dirty="0" smtClean="0"/>
              <a:t>Successfully able to demonstrate aligned growth of ECs on thin collagen gels under physiological shear levels</a:t>
            </a:r>
          </a:p>
          <a:p>
            <a:r>
              <a:rPr lang="en-US" sz="2400" dirty="0" smtClean="0"/>
              <a:t>TEER increases with shear stress induction </a:t>
            </a:r>
            <a:r>
              <a:rPr lang="en-US" sz="2000" dirty="0" smtClean="0"/>
              <a:t>(matching </a:t>
            </a:r>
            <a:r>
              <a:rPr lang="en-US" sz="2000" dirty="0" err="1" smtClean="0"/>
              <a:t>Cucullo</a:t>
            </a:r>
            <a:r>
              <a:rPr lang="en-US" sz="2000" dirty="0" smtClean="0"/>
              <a:t> et al., Brain Research, 2006)</a:t>
            </a:r>
            <a:r>
              <a:rPr lang="en-US" sz="2400" dirty="0" smtClean="0"/>
              <a:t>- </a:t>
            </a:r>
            <a:r>
              <a:rPr lang="en-US" sz="2400" i="1" dirty="0" smtClean="0"/>
              <a:t>preliminarily, under progress</a:t>
            </a:r>
          </a:p>
          <a:p>
            <a:r>
              <a:rPr lang="en-US" sz="2400" dirty="0" smtClean="0"/>
              <a:t>TEER reproducibility and thrombin assay- </a:t>
            </a:r>
            <a:r>
              <a:rPr lang="en-US" sz="2400" i="1" dirty="0" smtClean="0"/>
              <a:t>almost there!</a:t>
            </a:r>
          </a:p>
          <a:p>
            <a:r>
              <a:rPr lang="en-US" sz="2400" dirty="0" smtClean="0"/>
              <a:t>Imaging leukocyte TEM – achieved on nanoporous substrates (by collaborators); repeated on microporous substrates by us soon</a:t>
            </a:r>
          </a:p>
          <a:p>
            <a:r>
              <a:rPr lang="en-US" sz="2400" dirty="0" smtClean="0"/>
              <a:t>Tight junction staining to further validate the EC monolayer- </a:t>
            </a:r>
            <a:r>
              <a:rPr lang="en-US" sz="2400" i="1" dirty="0" smtClean="0"/>
              <a:t>yet to be done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1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 3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83568"/>
            <a:ext cx="8229600" cy="194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Examine the importance of complete neutrophil extravasation on vascular barrier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855841"/>
            <a:ext cx="84937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Hypothesis to be tested: </a:t>
            </a:r>
            <a:r>
              <a:rPr lang="en-US" sz="3200" dirty="0"/>
              <a:t>Preventing neutrophil migration from entering the ECM will partially mitigate a loss in barrier function with complete transmigration</a:t>
            </a:r>
          </a:p>
        </p:txBody>
      </p:sp>
    </p:spTree>
    <p:extLst>
      <p:ext uri="{BB962C8B-B14F-4D97-AF65-F5344CB8AC3E}">
        <p14:creationId xmlns:p14="http://schemas.microsoft.com/office/powerpoint/2010/main" val="361457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Reminder: </a:t>
            </a:r>
            <a:r>
              <a:rPr lang="en-US" dirty="0" smtClean="0"/>
              <a:t>Why neutrophils and basement membrane integrity?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4" y="1775063"/>
            <a:ext cx="7315200" cy="10717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5" y="3098800"/>
            <a:ext cx="2440459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06533" y="3068557"/>
            <a:ext cx="54954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dirty="0" smtClean="0"/>
              <a:t>LXY2 peptide blocks α3β1 integrin specifically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dirty="0" smtClean="0"/>
              <a:t>Preventing neutrophils from entering ECM improved survival</a:t>
            </a:r>
            <a:endParaRPr lang="en-US" sz="2000" dirty="0"/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dirty="0" smtClean="0"/>
              <a:t>Signaling inhibition or physical sequestering?</a:t>
            </a:r>
            <a:endParaRPr lang="en-US" sz="2000" dirty="0"/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dirty="0" smtClean="0"/>
              <a:t>How does vascular permeability ties up with inhibiting neutrophil extravasation?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498"/>
          </a:xfrm>
        </p:spPr>
        <p:txBody>
          <a:bodyPr>
            <a:noAutofit/>
          </a:bodyPr>
          <a:lstStyle/>
          <a:p>
            <a:r>
              <a:rPr lang="en-US" sz="3200" dirty="0" smtClean="0"/>
              <a:t>Experimental design and expected outcomes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7" y="1222375"/>
            <a:ext cx="8750300" cy="549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7576" y="4440807"/>
            <a:ext cx="398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?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006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 1 : Device characterization and TEER analysis almost finished</a:t>
            </a:r>
          </a:p>
          <a:p>
            <a:r>
              <a:rPr lang="en-US" dirty="0" smtClean="0"/>
              <a:t>Aim 2: Reproducible TEER values with tight junction staining underway</a:t>
            </a:r>
          </a:p>
          <a:p>
            <a:r>
              <a:rPr lang="en-US" dirty="0" smtClean="0"/>
              <a:t>Aim 3: Feasibility of neutrophil transmigration and imaging established; actual hypothesis testing yet to begin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Neutrophil and Endothelial Permeability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ways of altering permeability</a:t>
            </a:r>
          </a:p>
          <a:p>
            <a:pPr lvl="1"/>
            <a:r>
              <a:rPr lang="en-US" dirty="0" smtClean="0"/>
              <a:t>Secretion products </a:t>
            </a:r>
          </a:p>
          <a:p>
            <a:pPr lvl="2"/>
            <a:r>
              <a:rPr lang="en-US" dirty="0" smtClean="0"/>
              <a:t>granules of different types</a:t>
            </a:r>
          </a:p>
          <a:p>
            <a:pPr lvl="1"/>
            <a:r>
              <a:rPr lang="en-US" dirty="0" smtClean="0"/>
              <a:t>Intraluminal events involving active endothelial interaction (Luminal adhesion, integrin arrest etc.)</a:t>
            </a:r>
          </a:p>
          <a:p>
            <a:pPr lvl="1"/>
            <a:r>
              <a:rPr lang="en-US" dirty="0" smtClean="0"/>
              <a:t>Transmigration mechanisms: </a:t>
            </a:r>
            <a:r>
              <a:rPr lang="en-US" dirty="0" err="1" smtClean="0"/>
              <a:t>para</a:t>
            </a:r>
            <a:r>
              <a:rPr lang="en-US" dirty="0" smtClean="0"/>
              <a:t>- </a:t>
            </a:r>
            <a:r>
              <a:rPr lang="en-US" dirty="0" err="1" smtClean="0"/>
              <a:t>vs</a:t>
            </a:r>
            <a:r>
              <a:rPr lang="en-US" dirty="0" smtClean="0"/>
              <a:t> trans-cellular</a:t>
            </a:r>
          </a:p>
          <a:p>
            <a:pPr lvl="1"/>
            <a:r>
              <a:rPr lang="en-US" dirty="0" smtClean="0"/>
              <a:t>ROS and NO species balance</a:t>
            </a:r>
          </a:p>
          <a:p>
            <a:pPr lvl="1"/>
            <a:r>
              <a:rPr lang="en-US" dirty="0" smtClean="0"/>
              <a:t>Barrier strengthening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91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Aim 1: Finished, manuscript under preparation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Aim 2: Thrombin assay and TJ junction staining: 2-3 weeks [Feb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week]; </a:t>
            </a:r>
            <a:br>
              <a:rPr lang="en-US" sz="2400" dirty="0" smtClean="0"/>
            </a:br>
            <a:r>
              <a:rPr lang="en-US" sz="2400" dirty="0" smtClean="0"/>
              <a:t>Transmigration w/ imaging: ~2-3 weeks [Feb end]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Tentative proposal exam: 2 months from today (~ March 15)? [Doc. Submission: Feb 28</a:t>
            </a:r>
            <a:r>
              <a:rPr lang="en-US" sz="2400" dirty="0" smtClean="0"/>
              <a:t>]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Aim 3: Integrin blockade and physical inhibition experiments: 4-5 months [April-Sep]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Committee meeting [Fall’17]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Defense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4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1712"/>
          </a:xfrm>
        </p:spPr>
        <p:txBody>
          <a:bodyPr>
            <a:normAutofit/>
          </a:bodyPr>
          <a:lstStyle/>
          <a:p>
            <a:r>
              <a:rPr lang="en-US" sz="5000" dirty="0" smtClean="0"/>
              <a:t>THANK YOU!</a:t>
            </a:r>
            <a:endParaRPr lang="en-US" sz="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68" y="869950"/>
            <a:ext cx="6540702" cy="548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2927684" y="558799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30821" y="558799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28610" y="558799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>
            <a:off x="2506579" y="5166888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85474" y="475112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69894" y="475646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73031" y="4756463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70820" y="4775172"/>
            <a:ext cx="328864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>
            <a:off x="3354136" y="5172228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>
            <a:off x="4196346" y="5166888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>
            <a:off x="5051926" y="5166887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>
            <a:off x="5894136" y="5177568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>
            <a:off x="6749715" y="5172228"/>
            <a:ext cx="84221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59534" y="4561115"/>
            <a:ext cx="4928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99684" y="5403326"/>
            <a:ext cx="5526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OFF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01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8" y="1975442"/>
            <a:ext cx="4389120" cy="2904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2155" y="1081436"/>
            <a:ext cx="1554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BACK UP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208" y="1975442"/>
            <a:ext cx="4389120" cy="29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701" t="13202" r="20385" b="12354"/>
          <a:stretch/>
        </p:blipFill>
        <p:spPr>
          <a:xfrm>
            <a:off x="318135" y="2942645"/>
            <a:ext cx="2011680" cy="225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735" y="2919848"/>
            <a:ext cx="6349192" cy="23087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1240" y="1383232"/>
            <a:ext cx="8135560" cy="123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err="1" smtClean="0"/>
              <a:t>Endohm</a:t>
            </a:r>
            <a:r>
              <a:rPr lang="en-US" dirty="0" smtClean="0"/>
              <a:t> Chamber is a commercially available system for TEER measurement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Transwell consisting silicon membranes as well as polymer membranes were used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Brain Endothelial (bEnd3) cells used for this preliminary 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2193" y="5411629"/>
            <a:ext cx="6755801" cy="1112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Total Area available for cell growth = 33 mm</a:t>
            </a:r>
            <a:r>
              <a:rPr lang="en-US" sz="2800" baseline="30000" dirty="0" smtClean="0"/>
              <a:t>2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Active </a:t>
            </a:r>
            <a:r>
              <a:rPr lang="en-US" sz="2800" dirty="0"/>
              <a:t>(permeable)</a:t>
            </a:r>
            <a:r>
              <a:rPr lang="en-US" sz="2800" dirty="0" smtClean="0"/>
              <a:t> Area = 0.4 mm</a:t>
            </a:r>
            <a:r>
              <a:rPr lang="en-US" sz="2800" baseline="30000" dirty="0" smtClean="0"/>
              <a:t>2</a:t>
            </a:r>
            <a:endParaRPr lang="en-US" sz="2800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18" y="1107212"/>
            <a:ext cx="7228150" cy="53035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1156" y="1996966"/>
            <a:ext cx="2351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SOLID = POLYMER</a:t>
            </a:r>
          </a:p>
          <a:p>
            <a:r>
              <a:rPr lang="en-US" dirty="0" smtClean="0"/>
              <a:t>DASHED = SILICON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789962" y="1816219"/>
            <a:ext cx="7646526" cy="1288785"/>
            <a:chOff x="515823" y="1039057"/>
            <a:chExt cx="7646526" cy="1288785"/>
          </a:xfrm>
        </p:grpSpPr>
        <p:sp>
          <p:nvSpPr>
            <p:cNvPr id="2" name="Rectangle 1"/>
            <p:cNvSpPr/>
            <p:nvPr/>
          </p:nvSpPr>
          <p:spPr>
            <a:xfrm>
              <a:off x="515823" y="1106593"/>
              <a:ext cx="6390427" cy="3017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5823" y="1720063"/>
              <a:ext cx="6390427" cy="301796"/>
            </a:xfrm>
            <a:prstGeom prst="rect">
              <a:avLst/>
            </a:prstGeom>
            <a:pattFill prst="dkVert">
              <a:fgClr>
                <a:srgbClr val="000090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5823" y="2026046"/>
              <a:ext cx="6390427" cy="3017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29114" y="1039057"/>
              <a:ext cx="1027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electrolyte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29114" y="1350735"/>
              <a:ext cx="665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cells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29114" y="1652527"/>
              <a:ext cx="1033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membrane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28370" y="1958510"/>
              <a:ext cx="1027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electrolyte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21011" y="1412581"/>
              <a:ext cx="6385239" cy="307486"/>
              <a:chOff x="515824" y="3010755"/>
              <a:chExt cx="7304826" cy="13262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15824" y="3010755"/>
                <a:ext cx="3657600" cy="132625"/>
                <a:chOff x="515823" y="1108087"/>
                <a:chExt cx="6390427" cy="30329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5158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4302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3446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32590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41734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0878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991850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4163050" y="3010755"/>
                <a:ext cx="3657600" cy="132625"/>
                <a:chOff x="515823" y="1108087"/>
                <a:chExt cx="6390427" cy="303298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5158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4302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23446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2590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1734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0878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5991850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5" name="Group 74"/>
          <p:cNvGrpSpPr/>
          <p:nvPr/>
        </p:nvGrpSpPr>
        <p:grpSpPr>
          <a:xfrm>
            <a:off x="795601" y="4371308"/>
            <a:ext cx="7646526" cy="1288785"/>
            <a:chOff x="515823" y="3807023"/>
            <a:chExt cx="7646526" cy="1288785"/>
          </a:xfrm>
        </p:grpSpPr>
        <p:sp>
          <p:nvSpPr>
            <p:cNvPr id="23" name="Rectangle 22"/>
            <p:cNvSpPr/>
            <p:nvPr/>
          </p:nvSpPr>
          <p:spPr>
            <a:xfrm>
              <a:off x="515823" y="3874559"/>
              <a:ext cx="6390427" cy="3017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5823" y="4488029"/>
              <a:ext cx="6390427" cy="301796"/>
            </a:xfrm>
            <a:prstGeom prst="rect">
              <a:avLst/>
            </a:prstGeom>
            <a:pattFill prst="dkVert">
              <a:fgClr>
                <a:srgbClr val="000090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5823" y="4794012"/>
              <a:ext cx="6390427" cy="3017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29114" y="3807023"/>
              <a:ext cx="1027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electrolyte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29114" y="4118701"/>
              <a:ext cx="665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cells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29114" y="4420493"/>
              <a:ext cx="1033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membrane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28370" y="4726476"/>
              <a:ext cx="1027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 New Roman"/>
                  <a:cs typeface="Times New Roman"/>
                </a:rPr>
                <a:t>R</a:t>
              </a:r>
              <a:r>
                <a:rPr lang="en-US" i="1" baseline="-25000" dirty="0" err="1" smtClean="0">
                  <a:latin typeface="Times New Roman"/>
                  <a:cs typeface="Times New Roman"/>
                </a:rPr>
                <a:t>electrolyte</a:t>
              </a:r>
              <a:endParaRPr lang="en-US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5823" y="4488033"/>
              <a:ext cx="2552085" cy="301796"/>
            </a:xfrm>
            <a:prstGeom prst="rect">
              <a:avLst/>
            </a:prstGeom>
            <a:solidFill>
              <a:srgbClr val="000090">
                <a:alpha val="81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165" y="4492216"/>
              <a:ext cx="2552085" cy="301796"/>
            </a:xfrm>
            <a:prstGeom prst="rect">
              <a:avLst/>
            </a:prstGeom>
            <a:solidFill>
              <a:srgbClr val="000090">
                <a:alpha val="81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15823" y="4176355"/>
              <a:ext cx="6385239" cy="307486"/>
              <a:chOff x="515824" y="3010755"/>
              <a:chExt cx="7304826" cy="132625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15824" y="3010755"/>
                <a:ext cx="3657600" cy="132625"/>
                <a:chOff x="515823" y="1108087"/>
                <a:chExt cx="6390427" cy="303298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5158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14302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23446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32590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41734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50878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5991850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4163050" y="3010755"/>
                <a:ext cx="3657600" cy="132625"/>
                <a:chOff x="515823" y="1108087"/>
                <a:chExt cx="6390427" cy="303298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5158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430223" y="1108087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3446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32590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1734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087823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5991850" y="1109589"/>
                  <a:ext cx="914400" cy="3017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21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6" name="TextBox 75"/>
          <p:cNvSpPr txBox="1"/>
          <p:nvPr/>
        </p:nvSpPr>
        <p:spPr>
          <a:xfrm>
            <a:off x="2313505" y="3278075"/>
            <a:ext cx="379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TRACK-ETCHED POLYMER MEMBRANE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2915838" y="5920296"/>
            <a:ext cx="213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MEMBRANE</a:t>
            </a:r>
            <a:endParaRPr lang="en-US" dirty="0"/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Non-uniformity in Pore-distribution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1112416" y="2065022"/>
            <a:ext cx="5756799" cy="487668"/>
            <a:chOff x="1112416" y="2127897"/>
            <a:chExt cx="5756799" cy="487668"/>
          </a:xfrm>
        </p:grpSpPr>
        <p:sp>
          <p:nvSpPr>
            <p:cNvPr id="79" name="Down Arrow 78"/>
            <p:cNvSpPr/>
            <p:nvPr/>
          </p:nvSpPr>
          <p:spPr>
            <a:xfrm>
              <a:off x="1112416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Down Arrow 79"/>
            <p:cNvSpPr/>
            <p:nvPr/>
          </p:nvSpPr>
          <p:spPr>
            <a:xfrm>
              <a:off x="1569384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Down Arrow 80"/>
            <p:cNvSpPr/>
            <p:nvPr/>
          </p:nvSpPr>
          <p:spPr>
            <a:xfrm>
              <a:off x="2027881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Down Arrow 81"/>
            <p:cNvSpPr/>
            <p:nvPr/>
          </p:nvSpPr>
          <p:spPr>
            <a:xfrm>
              <a:off x="2484849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own Arrow 82"/>
            <p:cNvSpPr/>
            <p:nvPr/>
          </p:nvSpPr>
          <p:spPr>
            <a:xfrm>
              <a:off x="2924114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Down Arrow 83"/>
            <p:cNvSpPr/>
            <p:nvPr/>
          </p:nvSpPr>
          <p:spPr>
            <a:xfrm>
              <a:off x="3381082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Down Arrow 84"/>
            <p:cNvSpPr/>
            <p:nvPr/>
          </p:nvSpPr>
          <p:spPr>
            <a:xfrm>
              <a:off x="3839579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Down Arrow 85"/>
            <p:cNvSpPr/>
            <p:nvPr/>
          </p:nvSpPr>
          <p:spPr>
            <a:xfrm>
              <a:off x="4296547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Down Arrow 86"/>
            <p:cNvSpPr/>
            <p:nvPr/>
          </p:nvSpPr>
          <p:spPr>
            <a:xfrm>
              <a:off x="4757979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Down Arrow 87"/>
            <p:cNvSpPr/>
            <p:nvPr/>
          </p:nvSpPr>
          <p:spPr>
            <a:xfrm>
              <a:off x="5214947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wn Arrow 88"/>
            <p:cNvSpPr/>
            <p:nvPr/>
          </p:nvSpPr>
          <p:spPr>
            <a:xfrm>
              <a:off x="5673444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Down Arrow 89"/>
            <p:cNvSpPr/>
            <p:nvPr/>
          </p:nvSpPr>
          <p:spPr>
            <a:xfrm>
              <a:off x="6130412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Down Arrow 90"/>
            <p:cNvSpPr/>
            <p:nvPr/>
          </p:nvSpPr>
          <p:spPr>
            <a:xfrm>
              <a:off x="6587889" y="2127897"/>
              <a:ext cx="281326" cy="487668"/>
            </a:xfrm>
            <a:prstGeom prst="downArrow">
              <a:avLst/>
            </a:prstGeom>
            <a:solidFill>
              <a:srgbClr val="FFFF00">
                <a:alpha val="8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252603" y="4567963"/>
            <a:ext cx="5470308" cy="580848"/>
            <a:chOff x="1252603" y="4278738"/>
            <a:chExt cx="5470308" cy="580848"/>
          </a:xfrm>
        </p:grpSpPr>
        <p:grpSp>
          <p:nvGrpSpPr>
            <p:cNvPr id="106" name="Group 105"/>
            <p:cNvGrpSpPr/>
            <p:nvPr/>
          </p:nvGrpSpPr>
          <p:grpSpPr>
            <a:xfrm>
              <a:off x="1252603" y="4278738"/>
              <a:ext cx="5470308" cy="580848"/>
              <a:chOff x="1252603" y="4278738"/>
              <a:chExt cx="5470308" cy="580848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1252603" y="4278738"/>
                <a:ext cx="2154822" cy="577024"/>
                <a:chOff x="1252603" y="4278738"/>
                <a:chExt cx="2154822" cy="577024"/>
              </a:xfrm>
            </p:grpSpPr>
            <p:sp>
              <p:nvSpPr>
                <p:cNvPr id="94" name="Bent-Up Arrow 93"/>
                <p:cNvSpPr/>
                <p:nvPr/>
              </p:nvSpPr>
              <p:spPr>
                <a:xfrm rot="5400000">
                  <a:off x="1154263" y="4377078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58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Bent-Up Arrow 94"/>
                <p:cNvSpPr/>
                <p:nvPr/>
              </p:nvSpPr>
              <p:spPr>
                <a:xfrm rot="5400000">
                  <a:off x="1564110" y="4378990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7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Bent-Up Arrow 95"/>
                <p:cNvSpPr/>
                <p:nvPr/>
              </p:nvSpPr>
              <p:spPr>
                <a:xfrm rot="5400000">
                  <a:off x="2039407" y="4378990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8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Bent-Up Arrow 96"/>
                <p:cNvSpPr/>
                <p:nvPr/>
              </p:nvSpPr>
              <p:spPr>
                <a:xfrm rot="5400000">
                  <a:off x="2479575" y="4380902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9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Bent-Up Arrow 97"/>
                <p:cNvSpPr/>
                <p:nvPr/>
              </p:nvSpPr>
              <p:spPr>
                <a:xfrm rot="5400000">
                  <a:off x="2932565" y="4380902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 flipH="1">
                <a:off x="4568089" y="4282562"/>
                <a:ext cx="2154822" cy="577024"/>
                <a:chOff x="1252603" y="4278738"/>
                <a:chExt cx="2154822" cy="577024"/>
              </a:xfrm>
            </p:grpSpPr>
            <p:sp>
              <p:nvSpPr>
                <p:cNvPr id="101" name="Bent-Up Arrow 100"/>
                <p:cNvSpPr/>
                <p:nvPr/>
              </p:nvSpPr>
              <p:spPr>
                <a:xfrm rot="5400000">
                  <a:off x="1154263" y="4377078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58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Bent-Up Arrow 101"/>
                <p:cNvSpPr/>
                <p:nvPr/>
              </p:nvSpPr>
              <p:spPr>
                <a:xfrm rot="5400000">
                  <a:off x="1564110" y="4378990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7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Bent-Up Arrow 102"/>
                <p:cNvSpPr/>
                <p:nvPr/>
              </p:nvSpPr>
              <p:spPr>
                <a:xfrm rot="5400000">
                  <a:off x="2039407" y="4378990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8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Bent-Up Arrow 103"/>
                <p:cNvSpPr/>
                <p:nvPr/>
              </p:nvSpPr>
              <p:spPr>
                <a:xfrm rot="5400000">
                  <a:off x="2479575" y="4380902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>
                    <a:alpha val="90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Bent-Up Arrow 104"/>
                <p:cNvSpPr/>
                <p:nvPr/>
              </p:nvSpPr>
              <p:spPr>
                <a:xfrm rot="5400000">
                  <a:off x="2932565" y="4380902"/>
                  <a:ext cx="573200" cy="376520"/>
                </a:xfrm>
                <a:prstGeom prst="bentUpArrow">
                  <a:avLst>
                    <a:gd name="adj1" fmla="val 13429"/>
                    <a:gd name="adj2" fmla="val 25000"/>
                    <a:gd name="adj3" fmla="val 25000"/>
                  </a:avLst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3419223" y="4309043"/>
              <a:ext cx="1162604" cy="487668"/>
              <a:chOff x="3419223" y="4309043"/>
              <a:chExt cx="1162604" cy="487668"/>
            </a:xfrm>
          </p:grpSpPr>
          <p:sp>
            <p:nvSpPr>
              <p:cNvPr id="107" name="Down Arrow 106"/>
              <p:cNvSpPr/>
              <p:nvPr/>
            </p:nvSpPr>
            <p:spPr>
              <a:xfrm>
                <a:off x="3419223" y="4309043"/>
                <a:ext cx="281326" cy="487668"/>
              </a:xfrm>
              <a:prstGeom prst="downArrow">
                <a:avLst/>
              </a:prstGeom>
              <a:solidFill>
                <a:srgbClr val="FFFF00">
                  <a:alpha val="88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Down Arrow 107"/>
              <p:cNvSpPr/>
              <p:nvPr/>
            </p:nvSpPr>
            <p:spPr>
              <a:xfrm>
                <a:off x="3858488" y="4309043"/>
                <a:ext cx="281326" cy="487668"/>
              </a:xfrm>
              <a:prstGeom prst="downArrow">
                <a:avLst/>
              </a:prstGeom>
              <a:solidFill>
                <a:srgbClr val="FFFF00">
                  <a:alpha val="88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Down Arrow 108"/>
              <p:cNvSpPr/>
              <p:nvPr/>
            </p:nvSpPr>
            <p:spPr>
              <a:xfrm>
                <a:off x="4300501" y="4309043"/>
                <a:ext cx="281326" cy="487668"/>
              </a:xfrm>
              <a:prstGeom prst="downArrow">
                <a:avLst/>
              </a:prstGeom>
              <a:solidFill>
                <a:srgbClr val="FFFF00">
                  <a:alpha val="88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7" name="Group 126"/>
          <p:cNvGrpSpPr/>
          <p:nvPr/>
        </p:nvGrpSpPr>
        <p:grpSpPr>
          <a:xfrm>
            <a:off x="138307" y="1237424"/>
            <a:ext cx="1536391" cy="2335239"/>
            <a:chOff x="138307" y="1237424"/>
            <a:chExt cx="1536391" cy="2335239"/>
          </a:xfrm>
        </p:grpSpPr>
        <p:cxnSp>
          <p:nvCxnSpPr>
            <p:cNvPr id="113" name="Straight Connector 112"/>
            <p:cNvCxnSpPr/>
            <p:nvPr/>
          </p:nvCxnSpPr>
          <p:spPr>
            <a:xfrm flipH="1">
              <a:off x="138307" y="1446107"/>
              <a:ext cx="111429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38783" y="3547606"/>
              <a:ext cx="111429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38783" y="1446107"/>
              <a:ext cx="0" cy="2101499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252603" y="1446107"/>
              <a:ext cx="476" cy="33952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263748" y="3208914"/>
              <a:ext cx="476" cy="33952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1163164" y="3196033"/>
              <a:ext cx="20116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1152495" y="1776580"/>
              <a:ext cx="20116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1260101" y="1237424"/>
              <a:ext cx="414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+</a:t>
              </a:r>
              <a:endParaRPr lang="en-US" sz="360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345885" y="2926332"/>
              <a:ext cx="326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38783" y="3814594"/>
            <a:ext cx="1536391" cy="2335239"/>
            <a:chOff x="138307" y="1237424"/>
            <a:chExt cx="1536391" cy="2335239"/>
          </a:xfrm>
        </p:grpSpPr>
        <p:cxnSp>
          <p:nvCxnSpPr>
            <p:cNvPr id="129" name="Straight Connector 128"/>
            <p:cNvCxnSpPr/>
            <p:nvPr/>
          </p:nvCxnSpPr>
          <p:spPr>
            <a:xfrm flipH="1">
              <a:off x="138307" y="1446107"/>
              <a:ext cx="111429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138783" y="3547606"/>
              <a:ext cx="111429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38783" y="1446107"/>
              <a:ext cx="0" cy="2101499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252603" y="1446107"/>
              <a:ext cx="476" cy="33952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263748" y="3208914"/>
              <a:ext cx="476" cy="33952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1163164" y="3196033"/>
              <a:ext cx="20116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1152495" y="1776580"/>
              <a:ext cx="20116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1260101" y="1237424"/>
              <a:ext cx="414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+</a:t>
              </a:r>
              <a:endParaRPr lang="en-US" sz="360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345885" y="2926332"/>
              <a:ext cx="326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6018" y="3402120"/>
            <a:ext cx="8022768" cy="318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i="1" baseline="30000" dirty="0" smtClean="0">
                <a:latin typeface="Times New Roman"/>
                <a:cs typeface="Times New Roman"/>
              </a:rPr>
              <a:t>“ </a:t>
            </a:r>
            <a:r>
              <a:rPr lang="is-IS" sz="3600" i="1" baseline="30000" dirty="0" smtClean="0">
                <a:latin typeface="Times New Roman"/>
                <a:cs typeface="Times New Roman"/>
              </a:rPr>
              <a:t>… </a:t>
            </a:r>
            <a:r>
              <a:rPr lang="en-US" sz="3600" i="1" baseline="30000" dirty="0" smtClean="0">
                <a:latin typeface="Times New Roman"/>
                <a:cs typeface="Times New Roman"/>
              </a:rPr>
              <a:t>The </a:t>
            </a:r>
            <a:r>
              <a:rPr lang="en-US" sz="3600" i="1" baseline="30000" dirty="0">
                <a:latin typeface="Times New Roman"/>
                <a:cs typeface="Times New Roman"/>
              </a:rPr>
              <a:t>diameter of the permeable membrane must be </a:t>
            </a:r>
            <a:r>
              <a:rPr lang="en-US" sz="3600" i="1" baseline="30000" dirty="0" smtClean="0">
                <a:latin typeface="Times New Roman"/>
                <a:cs typeface="Times New Roman"/>
              </a:rPr>
              <a:t>compatible </a:t>
            </a:r>
            <a:r>
              <a:rPr lang="en-US" sz="3600" i="1" baseline="30000" dirty="0">
                <a:latin typeface="Times New Roman"/>
                <a:cs typeface="Times New Roman"/>
              </a:rPr>
              <a:t>with the geometry of the electrodes to achieve uniform current density</a:t>
            </a:r>
            <a:r>
              <a:rPr lang="en-US" sz="3600" i="1" baseline="30000" dirty="0" smtClean="0">
                <a:latin typeface="Times New Roman"/>
                <a:cs typeface="Times New Roman"/>
              </a:rPr>
              <a:t>.</a:t>
            </a:r>
            <a:r>
              <a:rPr lang="is-IS" sz="3600" i="1" baseline="30000" dirty="0" smtClean="0">
                <a:latin typeface="Times New Roman"/>
                <a:cs typeface="Times New Roman"/>
              </a:rPr>
              <a:t>...</a:t>
            </a:r>
            <a:endParaRPr lang="is-IS" sz="3600" i="1" baseline="30000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3600" i="1" baseline="30000" dirty="0" smtClean="0">
                <a:latin typeface="Times New Roman"/>
                <a:cs typeface="Times New Roman"/>
              </a:rPr>
              <a:t>To </a:t>
            </a:r>
            <a:r>
              <a:rPr lang="en-US" sz="3600" i="1" baseline="30000" dirty="0">
                <a:latin typeface="Times New Roman"/>
                <a:cs typeface="Times New Roman"/>
              </a:rPr>
              <a:t>verify the uniformity of current density, </a:t>
            </a:r>
            <a:r>
              <a:rPr lang="en-US" sz="3600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an electrical </a:t>
            </a:r>
            <a:r>
              <a:rPr lang="en-US" sz="36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simulation </a:t>
            </a:r>
            <a:r>
              <a:rPr lang="en-US" sz="3600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or modeling study should be performed </a:t>
            </a:r>
            <a:r>
              <a:rPr lang="en-US" sz="3600" i="1" baseline="30000" dirty="0">
                <a:latin typeface="Times New Roman"/>
                <a:cs typeface="Times New Roman"/>
              </a:rPr>
              <a:t>in cases in which nonconventional electrode designs are incorporated into a TEER measurement </a:t>
            </a:r>
            <a:r>
              <a:rPr lang="en-US" sz="3600" i="1" baseline="30000" dirty="0" smtClean="0">
                <a:latin typeface="Times New Roman"/>
                <a:cs typeface="Times New Roman"/>
              </a:rPr>
              <a:t>system...” 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resolve this?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53" y="1526649"/>
            <a:ext cx="4635500" cy="1460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Finite Element Analysis: COMSOL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4" y="1182786"/>
            <a:ext cx="7315200" cy="53464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Neutrophil Diapedesis and </a:t>
            </a:r>
            <a:br>
              <a:rPr lang="en-US" dirty="0" smtClean="0"/>
            </a:br>
            <a:r>
              <a:rPr lang="en-US" dirty="0" smtClean="0"/>
              <a:t>Endothelial Permeability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0" y="2356067"/>
            <a:ext cx="8945443" cy="329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196455" y="6295887"/>
            <a:ext cx="2489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Adopted from </a:t>
            </a:r>
            <a:r>
              <a:rPr lang="en-US" baseline="30000" dirty="0" err="1" smtClean="0"/>
              <a:t>Nourshargh</a:t>
            </a:r>
            <a:r>
              <a:rPr lang="en-US" baseline="30000" dirty="0" smtClean="0"/>
              <a:t> et al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COMSOL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3" y="2335815"/>
            <a:ext cx="4154366" cy="3086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67" y="2335815"/>
            <a:ext cx="4572000" cy="3086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16" y="1417638"/>
            <a:ext cx="6663164" cy="511247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COMSOL </a:t>
            </a:r>
            <a:r>
              <a:rPr lang="en-US" dirty="0"/>
              <a:t>M</a:t>
            </a:r>
            <a:r>
              <a:rPr lang="en-US" dirty="0" smtClean="0"/>
              <a:t>odel Verification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18"/>
            <a:ext cx="8229600" cy="950122"/>
          </a:xfrm>
        </p:spPr>
        <p:txBody>
          <a:bodyPr/>
          <a:lstStyle/>
          <a:p>
            <a:r>
              <a:rPr lang="en-US" dirty="0" smtClean="0"/>
              <a:t>Using Model for Data Correction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1" y="3690004"/>
            <a:ext cx="8686800" cy="3012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708" y="946804"/>
            <a:ext cx="3738699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neutrophils and basement membrane integrity?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4" y="1775063"/>
            <a:ext cx="7315200" cy="10717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5" y="3098800"/>
            <a:ext cx="2440459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06533" y="3068557"/>
            <a:ext cx="4989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LXY2 peptide blocks α3β1 integrin specifically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Preventing neutrophils from entering ECM improved survival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Signaling inhibition or physical sequestering?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does vascular permeability ties up with inhibiting neutrophil extravasation?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8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be addressed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9421"/>
            <a:ext cx="8229600" cy="3065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How does the subendothelial migration of neutrophils affect the overall barrier properties?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Specifically, does the breach of basement membrane allow the vessel to leak further?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Requirements/Needs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bi-compartmental device to culture ECs under flow with a basal ECM and fluid access</a:t>
            </a:r>
          </a:p>
          <a:p>
            <a:r>
              <a:rPr lang="en-US" dirty="0" smtClean="0"/>
              <a:t>Ability to induce and monitor (via imaging) neutrophil diapedesis by chemotactic gradient</a:t>
            </a:r>
          </a:p>
          <a:p>
            <a:r>
              <a:rPr lang="en-US" dirty="0" smtClean="0"/>
              <a:t>Ability to allow/prohibit the complete neutrophil migration through ECM space</a:t>
            </a:r>
          </a:p>
          <a:p>
            <a:r>
              <a:rPr lang="en-US" dirty="0" smtClean="0"/>
              <a:t>Ability to measure the permeability changes in each scenario for comparison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6838-C708-2D43-A2FA-6C1369152A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24843" y="2152461"/>
            <a:ext cx="3194466" cy="285309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921609" y="3193929"/>
            <a:ext cx="3194466" cy="0"/>
          </a:xfrm>
          <a:prstGeom prst="line">
            <a:avLst/>
          </a:prstGeom>
          <a:ln w="190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24843" y="4091160"/>
            <a:ext cx="64008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79229" y="4091160"/>
            <a:ext cx="64008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64923" y="3176760"/>
            <a:ext cx="360923" cy="914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18306" y="3176760"/>
            <a:ext cx="360923" cy="914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461442" y="2061135"/>
            <a:ext cx="2057400" cy="9144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461442" y="5005560"/>
            <a:ext cx="2057400" cy="9144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18842" y="2061021"/>
            <a:ext cx="2057400" cy="9144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18842" y="5005560"/>
            <a:ext cx="2057400" cy="9144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926248" y="3002716"/>
            <a:ext cx="457200" cy="157117"/>
            <a:chOff x="2052187" y="5143901"/>
            <a:chExt cx="1732422" cy="595347"/>
          </a:xfrm>
        </p:grpSpPr>
        <p:sp>
          <p:nvSpPr>
            <p:cNvPr id="40" name="Freeform 39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decagon 40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3383448" y="3006507"/>
            <a:ext cx="457200" cy="157117"/>
            <a:chOff x="2052187" y="5143901"/>
            <a:chExt cx="1732422" cy="595347"/>
          </a:xfrm>
        </p:grpSpPr>
        <p:sp>
          <p:nvSpPr>
            <p:cNvPr id="65" name="Freeform 64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decagon 65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5229620" y="3009462"/>
            <a:ext cx="457200" cy="157117"/>
            <a:chOff x="2052187" y="5143901"/>
            <a:chExt cx="1732422" cy="595347"/>
          </a:xfrm>
        </p:grpSpPr>
        <p:sp>
          <p:nvSpPr>
            <p:cNvPr id="68" name="Freeform 67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Dodecagon 68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5666293" y="3007807"/>
            <a:ext cx="457200" cy="157117"/>
            <a:chOff x="2052187" y="5143901"/>
            <a:chExt cx="1732422" cy="595347"/>
          </a:xfrm>
        </p:grpSpPr>
        <p:sp>
          <p:nvSpPr>
            <p:cNvPr id="71" name="Freeform 70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decagon 71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3847947" y="3011117"/>
            <a:ext cx="457200" cy="157117"/>
            <a:chOff x="2052187" y="5143901"/>
            <a:chExt cx="1732422" cy="595347"/>
          </a:xfrm>
        </p:grpSpPr>
        <p:sp>
          <p:nvSpPr>
            <p:cNvPr id="74" name="Freeform 73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Dodecagon 74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4305147" y="3011117"/>
            <a:ext cx="457200" cy="157117"/>
            <a:chOff x="2052187" y="5143901"/>
            <a:chExt cx="1732422" cy="595347"/>
          </a:xfrm>
        </p:grpSpPr>
        <p:sp>
          <p:nvSpPr>
            <p:cNvPr id="77" name="Freeform 76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Dodecagon 77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4772420" y="3011117"/>
            <a:ext cx="457200" cy="157117"/>
            <a:chOff x="2052187" y="5143901"/>
            <a:chExt cx="1732422" cy="595347"/>
          </a:xfrm>
        </p:grpSpPr>
        <p:sp>
          <p:nvSpPr>
            <p:cNvPr id="80" name="Freeform 79"/>
            <p:cNvSpPr/>
            <p:nvPr/>
          </p:nvSpPr>
          <p:spPr>
            <a:xfrm>
              <a:off x="2052187" y="5143901"/>
              <a:ext cx="1732422" cy="595347"/>
            </a:xfrm>
            <a:custGeom>
              <a:avLst/>
              <a:gdLst>
                <a:gd name="connsiteX0" fmla="*/ 141603 w 1732422"/>
                <a:gd name="connsiteY0" fmla="*/ 590073 h 595347"/>
                <a:gd name="connsiteX1" fmla="*/ 667600 w 1732422"/>
                <a:gd name="connsiteY1" fmla="*/ 577246 h 595347"/>
                <a:gd name="connsiteX2" fmla="*/ 1475838 w 1732422"/>
                <a:gd name="connsiteY2" fmla="*/ 577246 h 595347"/>
                <a:gd name="connsiteX3" fmla="*/ 1706764 w 1732422"/>
                <a:gd name="connsiteY3" fmla="*/ 564418 h 595347"/>
                <a:gd name="connsiteX4" fmla="*/ 1732422 w 1732422"/>
                <a:gd name="connsiteY4" fmla="*/ 487452 h 595347"/>
                <a:gd name="connsiteX5" fmla="*/ 1719593 w 1732422"/>
                <a:gd name="connsiteY5" fmla="*/ 397658 h 595347"/>
                <a:gd name="connsiteX6" fmla="*/ 1706764 w 1732422"/>
                <a:gd name="connsiteY6" fmla="*/ 359175 h 595347"/>
                <a:gd name="connsiteX7" fmla="*/ 1616959 w 1732422"/>
                <a:gd name="connsiteY7" fmla="*/ 333520 h 595347"/>
                <a:gd name="connsiteX8" fmla="*/ 1514326 w 1732422"/>
                <a:gd name="connsiteY8" fmla="*/ 359175 h 595347"/>
                <a:gd name="connsiteX9" fmla="*/ 1129450 w 1732422"/>
                <a:gd name="connsiteY9" fmla="*/ 320692 h 595347"/>
                <a:gd name="connsiteX10" fmla="*/ 1065304 w 1732422"/>
                <a:gd name="connsiteY10" fmla="*/ 256554 h 595347"/>
                <a:gd name="connsiteX11" fmla="*/ 1039646 w 1732422"/>
                <a:gd name="connsiteY11" fmla="*/ 230898 h 595347"/>
                <a:gd name="connsiteX12" fmla="*/ 975500 w 1732422"/>
                <a:gd name="connsiteY12" fmla="*/ 179587 h 595347"/>
                <a:gd name="connsiteX13" fmla="*/ 949842 w 1732422"/>
                <a:gd name="connsiteY13" fmla="*/ 141104 h 595347"/>
                <a:gd name="connsiteX14" fmla="*/ 885696 w 1732422"/>
                <a:gd name="connsiteY14" fmla="*/ 89794 h 595347"/>
                <a:gd name="connsiteX15" fmla="*/ 821550 w 1732422"/>
                <a:gd name="connsiteY15" fmla="*/ 51311 h 595347"/>
                <a:gd name="connsiteX16" fmla="*/ 783062 w 1732422"/>
                <a:gd name="connsiteY16" fmla="*/ 25655 h 595347"/>
                <a:gd name="connsiteX17" fmla="*/ 706087 w 1732422"/>
                <a:gd name="connsiteY17" fmla="*/ 0 h 595347"/>
                <a:gd name="connsiteX18" fmla="*/ 590625 w 1732422"/>
                <a:gd name="connsiteY18" fmla="*/ 12828 h 595347"/>
                <a:gd name="connsiteX19" fmla="*/ 552137 w 1732422"/>
                <a:gd name="connsiteY19" fmla="*/ 25655 h 595347"/>
                <a:gd name="connsiteX20" fmla="*/ 539308 w 1732422"/>
                <a:gd name="connsiteY20" fmla="*/ 64138 h 595347"/>
                <a:gd name="connsiteX21" fmla="*/ 487991 w 1732422"/>
                <a:gd name="connsiteY21" fmla="*/ 128277 h 595347"/>
                <a:gd name="connsiteX22" fmla="*/ 462333 w 1732422"/>
                <a:gd name="connsiteY22" fmla="*/ 205243 h 595347"/>
                <a:gd name="connsiteX23" fmla="*/ 372529 w 1732422"/>
                <a:gd name="connsiteY23" fmla="*/ 282209 h 595347"/>
                <a:gd name="connsiteX24" fmla="*/ 346870 w 1732422"/>
                <a:gd name="connsiteY24" fmla="*/ 307864 h 595347"/>
                <a:gd name="connsiteX25" fmla="*/ 269895 w 1732422"/>
                <a:gd name="connsiteY25" fmla="*/ 333520 h 595347"/>
                <a:gd name="connsiteX26" fmla="*/ 231408 w 1732422"/>
                <a:gd name="connsiteY26" fmla="*/ 359175 h 595347"/>
                <a:gd name="connsiteX27" fmla="*/ 51799 w 1732422"/>
                <a:gd name="connsiteY27" fmla="*/ 372003 h 595347"/>
                <a:gd name="connsiteX28" fmla="*/ 13311 w 1732422"/>
                <a:gd name="connsiteY28" fmla="*/ 384830 h 595347"/>
                <a:gd name="connsiteX29" fmla="*/ 13311 w 1732422"/>
                <a:gd name="connsiteY29" fmla="*/ 525935 h 595347"/>
                <a:gd name="connsiteX30" fmla="*/ 141603 w 1732422"/>
                <a:gd name="connsiteY30" fmla="*/ 564418 h 595347"/>
                <a:gd name="connsiteX31" fmla="*/ 141603 w 1732422"/>
                <a:gd name="connsiteY31" fmla="*/ 590073 h 59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422" h="595347">
                  <a:moveTo>
                    <a:pt x="141603" y="590073"/>
                  </a:moveTo>
                  <a:cubicBezTo>
                    <a:pt x="229269" y="592211"/>
                    <a:pt x="492216" y="577246"/>
                    <a:pt x="667600" y="577246"/>
                  </a:cubicBezTo>
                  <a:cubicBezTo>
                    <a:pt x="1834947" y="577246"/>
                    <a:pt x="9352" y="617975"/>
                    <a:pt x="1475838" y="577246"/>
                  </a:cubicBezTo>
                  <a:cubicBezTo>
                    <a:pt x="1552813" y="572970"/>
                    <a:pt x="1633997" y="589883"/>
                    <a:pt x="1706764" y="564418"/>
                  </a:cubicBezTo>
                  <a:cubicBezTo>
                    <a:pt x="1732289" y="555485"/>
                    <a:pt x="1732422" y="487452"/>
                    <a:pt x="1732422" y="487452"/>
                  </a:cubicBezTo>
                  <a:cubicBezTo>
                    <a:pt x="1728146" y="457521"/>
                    <a:pt x="1725523" y="427306"/>
                    <a:pt x="1719593" y="397658"/>
                  </a:cubicBezTo>
                  <a:cubicBezTo>
                    <a:pt x="1716941" y="384399"/>
                    <a:pt x="1716326" y="368736"/>
                    <a:pt x="1706764" y="359175"/>
                  </a:cubicBezTo>
                  <a:cubicBezTo>
                    <a:pt x="1700628" y="353039"/>
                    <a:pt x="1617405" y="333631"/>
                    <a:pt x="1616959" y="333520"/>
                  </a:cubicBezTo>
                  <a:cubicBezTo>
                    <a:pt x="1582748" y="342072"/>
                    <a:pt x="1549590" y="359175"/>
                    <a:pt x="1514326" y="359175"/>
                  </a:cubicBezTo>
                  <a:cubicBezTo>
                    <a:pt x="1234422" y="359175"/>
                    <a:pt x="1268436" y="367016"/>
                    <a:pt x="1129450" y="320692"/>
                  </a:cubicBezTo>
                  <a:lnTo>
                    <a:pt x="1065304" y="256554"/>
                  </a:lnTo>
                  <a:cubicBezTo>
                    <a:pt x="1056751" y="248002"/>
                    <a:pt x="1049710" y="237606"/>
                    <a:pt x="1039646" y="230898"/>
                  </a:cubicBezTo>
                  <a:cubicBezTo>
                    <a:pt x="1011066" y="211847"/>
                    <a:pt x="996394" y="205702"/>
                    <a:pt x="975500" y="179587"/>
                  </a:cubicBezTo>
                  <a:cubicBezTo>
                    <a:pt x="965868" y="167548"/>
                    <a:pt x="959474" y="153142"/>
                    <a:pt x="949842" y="141104"/>
                  </a:cubicBezTo>
                  <a:cubicBezTo>
                    <a:pt x="922309" y="106693"/>
                    <a:pt x="922736" y="119423"/>
                    <a:pt x="885696" y="89794"/>
                  </a:cubicBezTo>
                  <a:cubicBezTo>
                    <a:pt x="835380" y="49546"/>
                    <a:pt x="888387" y="73587"/>
                    <a:pt x="821550" y="51311"/>
                  </a:cubicBezTo>
                  <a:cubicBezTo>
                    <a:pt x="808721" y="42759"/>
                    <a:pt x="797152" y="31916"/>
                    <a:pt x="783062" y="25655"/>
                  </a:cubicBezTo>
                  <a:cubicBezTo>
                    <a:pt x="758347" y="14672"/>
                    <a:pt x="706087" y="0"/>
                    <a:pt x="706087" y="0"/>
                  </a:cubicBezTo>
                  <a:cubicBezTo>
                    <a:pt x="667600" y="4276"/>
                    <a:pt x="628822" y="6463"/>
                    <a:pt x="590625" y="12828"/>
                  </a:cubicBezTo>
                  <a:cubicBezTo>
                    <a:pt x="577286" y="15051"/>
                    <a:pt x="561700" y="16093"/>
                    <a:pt x="552137" y="25655"/>
                  </a:cubicBezTo>
                  <a:cubicBezTo>
                    <a:pt x="542575" y="35216"/>
                    <a:pt x="545356" y="52044"/>
                    <a:pt x="539308" y="64138"/>
                  </a:cubicBezTo>
                  <a:cubicBezTo>
                    <a:pt x="523124" y="96503"/>
                    <a:pt x="511856" y="104415"/>
                    <a:pt x="487991" y="128277"/>
                  </a:cubicBezTo>
                  <a:cubicBezTo>
                    <a:pt x="479438" y="153932"/>
                    <a:pt x="481457" y="186122"/>
                    <a:pt x="462333" y="205243"/>
                  </a:cubicBezTo>
                  <a:cubicBezTo>
                    <a:pt x="338815" y="328747"/>
                    <a:pt x="470214" y="204071"/>
                    <a:pt x="372529" y="282209"/>
                  </a:cubicBezTo>
                  <a:cubicBezTo>
                    <a:pt x="363084" y="289764"/>
                    <a:pt x="357688" y="302456"/>
                    <a:pt x="346870" y="307864"/>
                  </a:cubicBezTo>
                  <a:cubicBezTo>
                    <a:pt x="322679" y="319958"/>
                    <a:pt x="292399" y="318519"/>
                    <a:pt x="269895" y="333520"/>
                  </a:cubicBezTo>
                  <a:cubicBezTo>
                    <a:pt x="257066" y="342072"/>
                    <a:pt x="246591" y="356496"/>
                    <a:pt x="231408" y="359175"/>
                  </a:cubicBezTo>
                  <a:cubicBezTo>
                    <a:pt x="172299" y="369605"/>
                    <a:pt x="111669" y="367727"/>
                    <a:pt x="51799" y="372003"/>
                  </a:cubicBezTo>
                  <a:cubicBezTo>
                    <a:pt x="38970" y="376279"/>
                    <a:pt x="22874" y="375268"/>
                    <a:pt x="13311" y="384830"/>
                  </a:cubicBezTo>
                  <a:cubicBezTo>
                    <a:pt x="-14568" y="412705"/>
                    <a:pt x="9379" y="520319"/>
                    <a:pt x="13311" y="525935"/>
                  </a:cubicBezTo>
                  <a:cubicBezTo>
                    <a:pt x="22361" y="538862"/>
                    <a:pt x="119234" y="556962"/>
                    <a:pt x="141603" y="564418"/>
                  </a:cubicBezTo>
                  <a:cubicBezTo>
                    <a:pt x="150675" y="567442"/>
                    <a:pt x="53937" y="587935"/>
                    <a:pt x="141603" y="590073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Dodecagon 80"/>
            <p:cNvSpPr/>
            <p:nvPr/>
          </p:nvSpPr>
          <p:spPr>
            <a:xfrm>
              <a:off x="2604324" y="5451765"/>
              <a:ext cx="436192" cy="166760"/>
            </a:xfrm>
            <a:prstGeom prst="dodecagon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rapezoid 82"/>
          <p:cNvSpPr/>
          <p:nvPr/>
        </p:nvSpPr>
        <p:spPr>
          <a:xfrm>
            <a:off x="3583441" y="3222670"/>
            <a:ext cx="1874520" cy="868680"/>
          </a:xfrm>
          <a:prstGeom prst="trapezoid">
            <a:avLst>
              <a:gd name="adj" fmla="val 37118"/>
            </a:avLst>
          </a:prstGeom>
          <a:pattFill prst="pct60">
            <a:fgClr>
              <a:schemeClr val="bg1"/>
            </a:fgClr>
            <a:bgClr>
              <a:schemeClr val="tx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>
            <a:off x="2705770" y="2152461"/>
            <a:ext cx="0" cy="2982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2461442" y="2439396"/>
            <a:ext cx="2443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2095682" y="2267848"/>
            <a:ext cx="365760" cy="365760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115462" y="2285507"/>
            <a:ext cx="35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I1</a:t>
            </a:r>
            <a:endParaRPr lang="en-US" sz="1400" b="1" dirty="0">
              <a:latin typeface="Georgia"/>
              <a:cs typeface="Georgia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6344565" y="2136373"/>
            <a:ext cx="0" cy="2982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331914" y="2439396"/>
            <a:ext cx="2443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 flipH="1">
            <a:off x="6576242" y="2267848"/>
            <a:ext cx="365760" cy="365760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flipH="1">
            <a:off x="6564432" y="230067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V1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997692" y="3488576"/>
            <a:ext cx="1038171" cy="3231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Georgia"/>
                <a:cs typeface="Georgia"/>
              </a:rPr>
              <a:t>ECM Gel</a:t>
            </a:r>
            <a:endParaRPr lang="en-US" sz="1500" b="1" dirty="0">
              <a:latin typeface="Georgia"/>
              <a:cs typeface="Georgia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2705770" y="4707293"/>
            <a:ext cx="0" cy="2982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2461442" y="4719931"/>
            <a:ext cx="2443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2095682" y="4537051"/>
            <a:ext cx="365760" cy="365760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109144" y="4554710"/>
            <a:ext cx="377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I2</a:t>
            </a:r>
            <a:endParaRPr lang="en-US" sz="1400" b="1" dirty="0">
              <a:latin typeface="Georgia"/>
              <a:cs typeface="Georgia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6345218" y="4707293"/>
            <a:ext cx="0" cy="2982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6344499" y="4719931"/>
            <a:ext cx="2443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6576242" y="4537051"/>
            <a:ext cx="365760" cy="365760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 flipH="1">
            <a:off x="6553589" y="4571818"/>
            <a:ext cx="433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V2</a:t>
            </a:r>
            <a:endParaRPr lang="en-US" sz="1400" b="1" dirty="0">
              <a:latin typeface="Georgia"/>
              <a:cs typeface="Georgia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3383448" y="2901566"/>
            <a:ext cx="229607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242340" y="2604467"/>
            <a:ext cx="2610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Physiological Shear Stress</a:t>
            </a:r>
            <a:endParaRPr lang="en-US" sz="1400" b="1" dirty="0">
              <a:latin typeface="Georgia"/>
              <a:cs typeface="Georgia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3383448" y="4484885"/>
            <a:ext cx="229607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569991" y="4138942"/>
            <a:ext cx="1993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Biochemical Assays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99098" y="1618157"/>
            <a:ext cx="398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latin typeface="Georgia"/>
                <a:cs typeface="Georgia"/>
              </a:rPr>
              <a:t>In Situ </a:t>
            </a:r>
            <a:r>
              <a:rPr lang="en-US" sz="1400" b="1" dirty="0" smtClean="0">
                <a:latin typeface="Georgia"/>
                <a:cs typeface="Georgia"/>
              </a:rPr>
              <a:t>TEER Measurement </a:t>
            </a:r>
            <a:r>
              <a:rPr lang="en-US" sz="1400" b="1" dirty="0">
                <a:latin typeface="Georgia"/>
                <a:cs typeface="Georgia"/>
              </a:rPr>
              <a:t>(</a:t>
            </a:r>
            <a:r>
              <a:rPr lang="en-US" sz="1400" b="1" dirty="0" smtClean="0">
                <a:latin typeface="Georgia"/>
                <a:cs typeface="Georgia"/>
              </a:rPr>
              <a:t>Tetra</a:t>
            </a:r>
            <a:r>
              <a:rPr lang="en-US" sz="1400" b="1" dirty="0">
                <a:latin typeface="Georgia"/>
                <a:cs typeface="Georgia"/>
              </a:rPr>
              <a:t>-polar</a:t>
            </a:r>
            <a:r>
              <a:rPr lang="en-US" sz="1400" b="1" dirty="0" smtClean="0">
                <a:latin typeface="Georgia"/>
                <a:cs typeface="Georgia"/>
              </a:rPr>
              <a:t>)</a:t>
            </a:r>
          </a:p>
        </p:txBody>
      </p:sp>
      <p:sp>
        <p:nvSpPr>
          <p:cNvPr id="123" name="Arc 122"/>
          <p:cNvSpPr/>
          <p:nvPr/>
        </p:nvSpPr>
        <p:spPr>
          <a:xfrm>
            <a:off x="2247074" y="1781833"/>
            <a:ext cx="928243" cy="928743"/>
          </a:xfrm>
          <a:prstGeom prst="arc">
            <a:avLst>
              <a:gd name="adj1" fmla="val 10697589"/>
              <a:gd name="adj2" fmla="val 16171918"/>
            </a:avLst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84827" y="2942806"/>
            <a:ext cx="12612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Human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Endothelial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Cells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091400" y="3876684"/>
            <a:ext cx="1076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Silicon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Substrate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30" name="Arc 129"/>
          <p:cNvSpPr/>
          <p:nvPr/>
        </p:nvSpPr>
        <p:spPr>
          <a:xfrm flipH="1">
            <a:off x="5761860" y="2897258"/>
            <a:ext cx="932845" cy="559003"/>
          </a:xfrm>
          <a:prstGeom prst="arc">
            <a:avLst>
              <a:gd name="adj1" fmla="val 211511"/>
              <a:gd name="adj2" fmla="val 5963320"/>
            </a:avLst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Arc 130"/>
          <p:cNvSpPr/>
          <p:nvPr/>
        </p:nvSpPr>
        <p:spPr>
          <a:xfrm flipH="1">
            <a:off x="5490448" y="3650159"/>
            <a:ext cx="893873" cy="559003"/>
          </a:xfrm>
          <a:prstGeom prst="arc">
            <a:avLst>
              <a:gd name="adj1" fmla="val 10697589"/>
              <a:gd name="adj2" fmla="val 16138414"/>
            </a:avLst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229478" y="2964845"/>
            <a:ext cx="1421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Ultrathin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Microporous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Si Membrane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117621" y="5219925"/>
            <a:ext cx="2763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Transparent ITO Electrodes 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34" name="Arc 133"/>
          <p:cNvSpPr/>
          <p:nvPr/>
        </p:nvSpPr>
        <p:spPr>
          <a:xfrm flipH="1">
            <a:off x="2857205" y="4767590"/>
            <a:ext cx="662822" cy="647396"/>
          </a:xfrm>
          <a:prstGeom prst="arc">
            <a:avLst>
              <a:gd name="adj1" fmla="val 211511"/>
              <a:gd name="adj2" fmla="val 5963320"/>
            </a:avLst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/>
        </p:nvSpPr>
        <p:spPr>
          <a:xfrm flipH="1">
            <a:off x="6147010" y="1784257"/>
            <a:ext cx="646813" cy="928743"/>
          </a:xfrm>
          <a:prstGeom prst="arc">
            <a:avLst>
              <a:gd name="adj1" fmla="val 10697589"/>
              <a:gd name="adj2" fmla="val 16171918"/>
            </a:avLst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c 135"/>
          <p:cNvSpPr/>
          <p:nvPr/>
        </p:nvSpPr>
        <p:spPr>
          <a:xfrm>
            <a:off x="5515834" y="4766561"/>
            <a:ext cx="662822" cy="647396"/>
          </a:xfrm>
          <a:prstGeom prst="arc">
            <a:avLst>
              <a:gd name="adj1" fmla="val 211511"/>
              <a:gd name="adj2" fmla="val 5963320"/>
            </a:avLst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14522" y="2245748"/>
            <a:ext cx="27622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LUMINAL COMPARTMENT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08732" y="4634854"/>
            <a:ext cx="30315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eorgia"/>
                <a:cs typeface="Georgia"/>
              </a:rPr>
              <a:t>ABLUMINAL COMPARTMENT</a:t>
            </a:r>
            <a:endParaRPr lang="en-US" sz="1400" b="1" dirty="0">
              <a:latin typeface="Georgia"/>
              <a:cs typeface="Georg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1338" y="2644778"/>
            <a:ext cx="365760" cy="136444"/>
            <a:chOff x="854021" y="3200869"/>
            <a:chExt cx="365760" cy="136444"/>
          </a:xfrm>
        </p:grpSpPr>
        <p:cxnSp>
          <p:nvCxnSpPr>
            <p:cNvPr id="86" name="Straight Connector 85"/>
            <p:cNvCxnSpPr/>
            <p:nvPr/>
          </p:nvCxnSpPr>
          <p:spPr>
            <a:xfrm flipH="1">
              <a:off x="854021" y="3200869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854021" y="3337313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205901" y="3222670"/>
              <a:ext cx="0" cy="9144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2571338" y="4468829"/>
            <a:ext cx="365760" cy="136444"/>
            <a:chOff x="854021" y="3200869"/>
            <a:chExt cx="365760" cy="136444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854021" y="3200869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854021" y="3337313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205901" y="3222670"/>
              <a:ext cx="0" cy="9144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flipH="1">
            <a:off x="6103304" y="2644778"/>
            <a:ext cx="365760" cy="136444"/>
            <a:chOff x="854021" y="3200869"/>
            <a:chExt cx="365760" cy="136444"/>
          </a:xfrm>
        </p:grpSpPr>
        <p:cxnSp>
          <p:nvCxnSpPr>
            <p:cNvPr id="111" name="Straight Connector 110"/>
            <p:cNvCxnSpPr/>
            <p:nvPr/>
          </p:nvCxnSpPr>
          <p:spPr>
            <a:xfrm flipH="1">
              <a:off x="854021" y="3200869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854021" y="3337313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205901" y="3222670"/>
              <a:ext cx="0" cy="9144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 flipH="1">
            <a:off x="6105280" y="4473028"/>
            <a:ext cx="365760" cy="136444"/>
            <a:chOff x="854021" y="3200869"/>
            <a:chExt cx="365760" cy="136444"/>
          </a:xfrm>
        </p:grpSpPr>
        <p:cxnSp>
          <p:nvCxnSpPr>
            <p:cNvPr id="119" name="Straight Connector 118"/>
            <p:cNvCxnSpPr/>
            <p:nvPr/>
          </p:nvCxnSpPr>
          <p:spPr>
            <a:xfrm flipH="1">
              <a:off x="854021" y="3200869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854021" y="3337313"/>
              <a:ext cx="36576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205901" y="3222670"/>
              <a:ext cx="0" cy="9144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urved Connector 7"/>
          <p:cNvCxnSpPr/>
          <p:nvPr/>
        </p:nvCxnSpPr>
        <p:spPr>
          <a:xfrm rot="10800000" flipV="1">
            <a:off x="2633798" y="3099571"/>
            <a:ext cx="340048" cy="155354"/>
          </a:xfrm>
          <a:prstGeom prst="curvedConnector3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769223" y="3807173"/>
            <a:ext cx="82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Georgia"/>
                <a:cs typeface="Georgia"/>
              </a:rPr>
              <a:t>Fluidic</a:t>
            </a:r>
          </a:p>
          <a:p>
            <a:pPr algn="ctr"/>
            <a:r>
              <a:rPr lang="en-US" sz="1400" b="1" dirty="0" smtClean="0">
                <a:latin typeface="Georgia"/>
                <a:cs typeface="Georgia"/>
              </a:rPr>
              <a:t>Access</a:t>
            </a:r>
            <a:endParaRPr lang="en-US" sz="1400" b="1" dirty="0">
              <a:latin typeface="Georgia"/>
              <a:cs typeface="Georgia"/>
            </a:endParaRPr>
          </a:p>
        </p:txBody>
      </p:sp>
      <p:sp>
        <p:nvSpPr>
          <p:cNvPr id="125" name="Arc 124"/>
          <p:cNvSpPr/>
          <p:nvPr/>
        </p:nvSpPr>
        <p:spPr>
          <a:xfrm flipH="1">
            <a:off x="2065635" y="3978048"/>
            <a:ext cx="932845" cy="559003"/>
          </a:xfrm>
          <a:prstGeom prst="arc">
            <a:avLst>
              <a:gd name="adj1" fmla="val 211511"/>
              <a:gd name="adj2" fmla="val 5963320"/>
            </a:avLst>
          </a:prstGeom>
          <a:ln w="127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Device design: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7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3039</TotalTime>
  <Words>1389</Words>
  <Application>Microsoft Macintosh PowerPoint</Application>
  <PresentationFormat>On-screen Show (4:3)</PresentationFormat>
  <Paragraphs>277</Paragraphs>
  <Slides>52</Slides>
  <Notes>2</Notes>
  <HiddenSlides>11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Theme</vt:lpstr>
      <vt:lpstr>Committee Meeting </vt:lpstr>
      <vt:lpstr>Recap …</vt:lpstr>
      <vt:lpstr>Project description: Background</vt:lpstr>
      <vt:lpstr>Neutrophil and Endothelial Permeability</vt:lpstr>
      <vt:lpstr>Neutrophil Diapedesis and  Endothelial Permeability</vt:lpstr>
      <vt:lpstr>Why neutrophils and basement membrane integrity?</vt:lpstr>
      <vt:lpstr>Questions to be addressed</vt:lpstr>
      <vt:lpstr>Platform Requirements/Needs</vt:lpstr>
      <vt:lpstr>PowerPoint Presentation</vt:lpstr>
      <vt:lpstr>Aims</vt:lpstr>
      <vt:lpstr>Aim 1 </vt:lpstr>
      <vt:lpstr>Device Characterization</vt:lpstr>
      <vt:lpstr>Trans endothelial electrical resistance </vt:lpstr>
      <vt:lpstr>Trans endothelial electrical resistance </vt:lpstr>
      <vt:lpstr>Modeling TEER: Endohm Cup</vt:lpstr>
      <vt:lpstr>Mapping Function</vt:lpstr>
      <vt:lpstr>Current Status of Aim 1</vt:lpstr>
      <vt:lpstr>Aim 2 </vt:lpstr>
      <vt:lpstr>Device Features</vt:lpstr>
      <vt:lpstr>Success Metrics</vt:lpstr>
      <vt:lpstr>Metric 1</vt:lpstr>
      <vt:lpstr>Challenge 1: Growth under shear</vt:lpstr>
      <vt:lpstr>Challenge 2: Cell adhesion on microporous substrates</vt:lpstr>
      <vt:lpstr>Solution</vt:lpstr>
      <vt:lpstr>Metric Achieved</vt:lpstr>
      <vt:lpstr>Metric 2</vt:lpstr>
      <vt:lpstr>Engineering challenges and solution</vt:lpstr>
      <vt:lpstr>Challenge: Reproducible TEER values</vt:lpstr>
      <vt:lpstr>Challenge: Reproducible TEER values</vt:lpstr>
      <vt:lpstr>Metric 3</vt:lpstr>
      <vt:lpstr>Thrombin Assay – Undergoing work</vt:lpstr>
      <vt:lpstr>Success Metric</vt:lpstr>
      <vt:lpstr>Work under progress</vt:lpstr>
      <vt:lpstr>PowerPoint Presentation</vt:lpstr>
      <vt:lpstr>Current Status of Aim 2</vt:lpstr>
      <vt:lpstr>Aim 3 </vt:lpstr>
      <vt:lpstr>Reminder: Why neutrophils and basement membrane integrity?</vt:lpstr>
      <vt:lpstr>Experimental design and expected outcomes</vt:lpstr>
      <vt:lpstr>Overall Summary</vt:lpstr>
      <vt:lpstr>Proposed Timeline</vt:lpstr>
      <vt:lpstr>THANK YOU!</vt:lpstr>
      <vt:lpstr>PowerPoint Presentation</vt:lpstr>
      <vt:lpstr>PowerPoint Presentation</vt:lpstr>
      <vt:lpstr>PowerPoint Presentation</vt:lpstr>
      <vt:lpstr>Preliminary Data</vt:lpstr>
      <vt:lpstr>PowerPoint Presentation</vt:lpstr>
      <vt:lpstr>PowerPoint Presentation</vt:lpstr>
      <vt:lpstr>How to resolve this?</vt:lpstr>
      <vt:lpstr>PowerPoint Presentation</vt:lpstr>
      <vt:lpstr>COMSOL Model</vt:lpstr>
      <vt:lpstr>PowerPoint Presentation</vt:lpstr>
      <vt:lpstr>Using Model for Data Correction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Meeting </dc:title>
  <dc:creator>Tejas</dc:creator>
  <cp:lastModifiedBy>Tejas</cp:lastModifiedBy>
  <cp:revision>97</cp:revision>
  <dcterms:created xsi:type="dcterms:W3CDTF">2017-01-09T20:52:40Z</dcterms:created>
  <dcterms:modified xsi:type="dcterms:W3CDTF">2017-01-27T15:20:13Z</dcterms:modified>
</cp:coreProperties>
</file>