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mov" ContentType="video/quicktime"/>
  <Default Extension="wdp" ContentType="image/vnd.ms-photo"/>
  <Default Extension="png" ContentType="image/p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65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295" r:id="rId26"/>
    <p:sldId id="296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MS Pゴシック" charset="0"/>
        <a:cs typeface="MS P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51"/>
    <p:restoredTop sz="85487"/>
  </p:normalViewPr>
  <p:slideViewPr>
    <p:cSldViewPr snapToGrid="0" snapToObjects="1">
      <p:cViewPr>
        <p:scale>
          <a:sx n="54" d="100"/>
          <a:sy n="54" d="100"/>
        </p:scale>
        <p:origin x="1448" y="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44D99-C3B6-FD43-A010-089D2DA59926}" type="datetime1">
              <a:rPr lang="en-US" smtClean="0"/>
              <a:t>11/29/16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B4B6-64C8-A54A-90D9-EA109657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6705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D3B43-DB3F-264A-B589-123D4C624E73}" type="datetime1">
              <a:rPr lang="en-US" smtClean="0"/>
              <a:t>11/29/16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25B92-6EA2-134A-AD17-691375D3C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9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use </a:t>
            </a:r>
            <a:r>
              <a:rPr lang="en-US" dirty="0" err="1" smtClean="0"/>
              <a:t>nanomembranes</a:t>
            </a:r>
            <a:r>
              <a:rPr lang="en-US" baseline="0" dirty="0" smtClean="0"/>
              <a:t> for a variety of operations. Pumping via </a:t>
            </a:r>
            <a:r>
              <a:rPr lang="en-US" baseline="0" dirty="0" err="1" smtClean="0"/>
              <a:t>electroosmosis</a:t>
            </a:r>
            <a:r>
              <a:rPr lang="en-US" baseline="0" dirty="0" smtClean="0"/>
              <a:t>, pure physical separation, electrostatic gating, and as a scaffold to promote cell growth in a permeable way.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FCB484C-097E-224B-8C04-DEBB1CF3E860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52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CAB66B4-F2B6-3346-A884-5262C047E929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1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use </a:t>
            </a:r>
            <a:r>
              <a:rPr lang="en-US" dirty="0" err="1" smtClean="0"/>
              <a:t>nanomembranes</a:t>
            </a:r>
            <a:r>
              <a:rPr lang="en-US" baseline="0" dirty="0" smtClean="0"/>
              <a:t> for a variety of operations. Pumping via </a:t>
            </a:r>
            <a:r>
              <a:rPr lang="en-US" baseline="0" dirty="0" err="1" smtClean="0"/>
              <a:t>electroosmosis</a:t>
            </a:r>
            <a:r>
              <a:rPr lang="en-US" baseline="0" dirty="0" smtClean="0"/>
              <a:t>, pure physical separation, electrostatic gating, and as a scaffold to promote cell growth in a permeable way.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D25207-27D4-7F4E-9FB5-BA140304A179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90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Electron oscillation produces a stronger electric field from a traveling wave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2344D4-DCAA-0545-84B6-4318A2F7A876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77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is logarithmic: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1=10x stronger 2=100x stronger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2344D4-DCAA-0545-84B6-4318A2F7A876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72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05EE938-7242-2045-83FA-40D40B75515D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86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05EE938-7242-2045-83FA-40D40B75515D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8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 to compare</a:t>
            </a:r>
            <a:r>
              <a:rPr lang="en-US" baseline="0" dirty="0" smtClean="0"/>
              <a:t> different types of systems, use dimensionless numbers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2344D4-DCAA-0545-84B6-4318A2F7A876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5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SPR</a:t>
            </a:r>
            <a:r>
              <a:rPr lang="en-US" baseline="0" dirty="0" smtClean="0"/>
              <a:t> sensor, Tangential flows rate constant, 200 nm thick </a:t>
            </a:r>
            <a:r>
              <a:rPr lang="en-US" baseline="0" dirty="0" err="1" smtClean="0"/>
              <a:t>holely</a:t>
            </a:r>
            <a:r>
              <a:rPr lang="en-US" baseline="0" dirty="0" smtClean="0"/>
              <a:t> sensor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2344D4-DCAA-0545-84B6-4318A2F7A876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15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8810843-8B4A-A947-9E9C-752548F275E3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25B92-6EA2-134A-AD17-691375D3CA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4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NRG Nanomembrane Template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77724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pic>
        <p:nvPicPr>
          <p:cNvPr id="3079" name="Picture 7" descr="footerd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6975"/>
            <a:ext cx="9144000" cy="581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5596"/>
            <a:ext cx="7772400" cy="1143000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900545" y="1166091"/>
            <a:ext cx="73544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1762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33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30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38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footerdar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6975"/>
            <a:ext cx="9144000" cy="581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213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99405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74615" y="63767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NRG 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74" y="6324647"/>
            <a:ext cx="1412867" cy="46934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 bwMode="auto">
          <a:xfrm>
            <a:off x="900545" y="1166091"/>
            <a:ext cx="73544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015632" y="6452718"/>
            <a:ext cx="462974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2C50C6C8-AA94-9B41-804B-ADFF335A0C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5.gif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SERS Sensing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64000"/>
            <a:ext cx="7772400" cy="1752600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Greg Madejski, University of Rochester, Biomedical Engineering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NanoVolcanoes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50nm Crossection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557" y="1323418"/>
            <a:ext cx="4752098" cy="488835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6200000">
            <a:off x="418598" y="4225184"/>
            <a:ext cx="2160531" cy="859885"/>
            <a:chOff x="5942833" y="3192155"/>
            <a:chExt cx="2358321" cy="938606"/>
          </a:xfrm>
        </p:grpSpPr>
        <p:sp>
          <p:nvSpPr>
            <p:cNvPr id="7" name="Rectangle 6"/>
            <p:cNvSpPr/>
            <p:nvPr/>
          </p:nvSpPr>
          <p:spPr bwMode="auto">
            <a:xfrm>
              <a:off x="5942833" y="3192159"/>
              <a:ext cx="2358321" cy="454575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 flipV="1">
              <a:off x="6157605" y="3539185"/>
              <a:ext cx="565488" cy="584486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9" name="Trapezoid 8"/>
            <p:cNvSpPr/>
            <p:nvPr/>
          </p:nvSpPr>
          <p:spPr bwMode="auto">
            <a:xfrm flipV="1">
              <a:off x="6993283" y="3539185"/>
              <a:ext cx="565488" cy="584486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10" name="Trapezoid 9"/>
            <p:cNvSpPr/>
            <p:nvPr/>
          </p:nvSpPr>
          <p:spPr bwMode="auto">
            <a:xfrm flipV="1">
              <a:off x="7703810" y="3546275"/>
              <a:ext cx="565488" cy="584486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11" name="Trapezoid 10"/>
            <p:cNvSpPr/>
            <p:nvPr/>
          </p:nvSpPr>
          <p:spPr bwMode="auto">
            <a:xfrm flipH="1" flipV="1">
              <a:off x="6330756" y="3192158"/>
              <a:ext cx="269906" cy="931511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12" name="Trapezoid 11"/>
            <p:cNvSpPr/>
            <p:nvPr/>
          </p:nvSpPr>
          <p:spPr bwMode="auto">
            <a:xfrm flipH="1" flipV="1">
              <a:off x="7128230" y="3192156"/>
              <a:ext cx="269909" cy="931512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13" name="Trapezoid 12"/>
            <p:cNvSpPr/>
            <p:nvPr/>
          </p:nvSpPr>
          <p:spPr bwMode="auto">
            <a:xfrm flipH="1" flipV="1">
              <a:off x="7854411" y="3192155"/>
              <a:ext cx="269907" cy="931514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08273" y="1587442"/>
            <a:ext cx="1835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MgF</a:t>
            </a:r>
            <a:r>
              <a:rPr lang="en-US" baseline="-25000" smtClean="0"/>
              <a:t>2</a:t>
            </a:r>
            <a:r>
              <a:rPr lang="en-US" smtClean="0"/>
              <a:t> Infill from production </a:t>
            </a:r>
            <a:r>
              <a:rPr lang="en-US" dirty="0" smtClean="0"/>
              <a:t>produces </a:t>
            </a:r>
            <a:r>
              <a:rPr lang="en-US" smtClean="0"/>
              <a:t>conical structures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98772" y="4655127"/>
            <a:ext cx="145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30 nm height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1662" y="1576597"/>
            <a:ext cx="2490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I make a nanomembrane </a:t>
            </a:r>
            <a:r>
              <a:rPr lang="en-US" smtClean="0"/>
              <a:t>like this out of Au?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418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Fabrication – Au, </a:t>
            </a:r>
            <a:r>
              <a:rPr lang="en-US" dirty="0" err="1" smtClean="0">
                <a:latin typeface="Arial"/>
                <a:cs typeface="Arial"/>
              </a:rPr>
              <a:t>Pt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00545" y="1166091"/>
            <a:ext cx="73544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 descr="NRG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74" y="6324647"/>
            <a:ext cx="1412867" cy="46934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598289" y="3668410"/>
            <a:ext cx="1744979" cy="5756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 bwMode="auto">
          <a:xfrm>
            <a:off x="5942833" y="3646734"/>
            <a:ext cx="2358321" cy="454575"/>
          </a:xfrm>
          <a:prstGeom prst="rect">
            <a:avLst/>
          </a:prstGeom>
          <a:solidFill>
            <a:srgbClr val="FFBB17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7228" y="1616364"/>
            <a:ext cx="2882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Nanopore</a:t>
            </a:r>
            <a:r>
              <a:rPr lang="en-US" dirty="0" smtClean="0"/>
              <a:t> Filling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607036" y="3668410"/>
            <a:ext cx="3729211" cy="1756295"/>
            <a:chOff x="333208" y="4225658"/>
            <a:chExt cx="3729211" cy="1756295"/>
          </a:xfrm>
        </p:grpSpPr>
        <p:grpSp>
          <p:nvGrpSpPr>
            <p:cNvPr id="61" name="Group 60"/>
            <p:cNvGrpSpPr/>
            <p:nvPr/>
          </p:nvGrpSpPr>
          <p:grpSpPr>
            <a:xfrm>
              <a:off x="3071166" y="4698506"/>
              <a:ext cx="991253" cy="1283447"/>
              <a:chOff x="4026469" y="2985704"/>
              <a:chExt cx="1661771" cy="1283447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6" name="Rectangle 65"/>
              <p:cNvSpPr/>
              <p:nvPr/>
            </p:nvSpPr>
            <p:spPr bwMode="auto">
              <a:xfrm>
                <a:off x="4404793" y="2985704"/>
                <a:ext cx="1283447" cy="1283447"/>
              </a:xfrm>
              <a:prstGeom prst="rect">
                <a:avLst/>
              </a:prstGeom>
              <a:grpFill/>
              <a:ln w="952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 w="3175" cmpd="sng">
                      <a:noFill/>
                    </a:ln>
                    <a:effectLst/>
                    <a:latin typeface="Arial" charset="0"/>
                    <a:ea typeface="MS Pゴシック" charset="0"/>
                    <a:cs typeface="MS Pゴシック" charset="0"/>
                  </a:rPr>
                  <a:t>Si</a:t>
                </a:r>
                <a:endParaRPr kumimoji="0" lang="en-US" sz="2400" b="0" i="0" u="none" strike="noStrike" cap="none" normalizeH="0" baseline="0" dirty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67" name="Right Triangle 66"/>
              <p:cNvSpPr/>
              <p:nvPr/>
            </p:nvSpPr>
            <p:spPr bwMode="auto">
              <a:xfrm flipH="1" flipV="1">
                <a:off x="4026469" y="2985704"/>
                <a:ext cx="378324" cy="1283447"/>
              </a:xfrm>
              <a:prstGeom prst="rtTriangle">
                <a:avLst/>
              </a:prstGeom>
              <a:grpFill/>
              <a:ln w="952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flipH="1">
              <a:off x="333208" y="4698506"/>
              <a:ext cx="991253" cy="1283447"/>
              <a:chOff x="4026469" y="2985704"/>
              <a:chExt cx="1661771" cy="1283447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4" name="Rectangle 63"/>
              <p:cNvSpPr/>
              <p:nvPr/>
            </p:nvSpPr>
            <p:spPr bwMode="auto">
              <a:xfrm>
                <a:off x="4404793" y="2985704"/>
                <a:ext cx="1283447" cy="128344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 w="3175" cmpd="sng">
                      <a:noFill/>
                    </a:ln>
                    <a:effectLst/>
                    <a:latin typeface="Arial" charset="0"/>
                    <a:ea typeface="MS Pゴシック" charset="0"/>
                    <a:cs typeface="MS Pゴシック" charset="0"/>
                  </a:rPr>
                  <a:t>Si</a:t>
                </a:r>
                <a:endParaRPr kumimoji="0" lang="en-US" sz="2400" b="0" i="0" u="none" strike="noStrike" cap="none" normalizeH="0" baseline="0" dirty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65" name="Right Triangle 64"/>
              <p:cNvSpPr/>
              <p:nvPr/>
            </p:nvSpPr>
            <p:spPr bwMode="auto">
              <a:xfrm flipH="1" flipV="1">
                <a:off x="4026469" y="2985704"/>
                <a:ext cx="378324" cy="1283447"/>
              </a:xfrm>
              <a:prstGeom prst="rtTriangle">
                <a:avLst/>
              </a:prstGeom>
              <a:grp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 bwMode="auto">
            <a:xfrm>
              <a:off x="333208" y="4225658"/>
              <a:ext cx="3729211" cy="472848"/>
            </a:xfrm>
            <a:prstGeom prst="rect">
              <a:avLst/>
            </a:prstGeom>
            <a:solidFill>
              <a:srgbClr val="FFBB17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rPr>
                <a:t>50 nm NPN</a:t>
              </a:r>
              <a:endParaRPr kumimoji="0" lang="en-US" sz="2400" b="0" i="0" u="none" strike="noStrike" cap="none" normalizeH="0" baseline="0" dirty="0">
                <a:ln w="3175" cmpd="sng">
                  <a:noFill/>
                </a:ln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sp>
        <p:nvSpPr>
          <p:cNvPr id="69" name="Rectangle 68"/>
          <p:cNvSpPr/>
          <p:nvPr/>
        </p:nvSpPr>
        <p:spPr bwMode="auto">
          <a:xfrm>
            <a:off x="607036" y="3195562"/>
            <a:ext cx="3729211" cy="472848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rPr>
              <a:t>50 nm Au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37" name="Trapezoid 36"/>
          <p:cNvSpPr/>
          <p:nvPr/>
        </p:nvSpPr>
        <p:spPr bwMode="auto">
          <a:xfrm flipH="1" flipV="1">
            <a:off x="6330755" y="3512658"/>
            <a:ext cx="269906" cy="1302289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38" name="Trapezoid 37"/>
          <p:cNvSpPr/>
          <p:nvPr/>
        </p:nvSpPr>
        <p:spPr bwMode="auto">
          <a:xfrm flipH="1" flipV="1">
            <a:off x="7128235" y="3504607"/>
            <a:ext cx="269906" cy="1302289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39" name="Trapezoid 38"/>
          <p:cNvSpPr/>
          <p:nvPr/>
        </p:nvSpPr>
        <p:spPr bwMode="auto">
          <a:xfrm flipH="1" flipV="1">
            <a:off x="7875007" y="3592903"/>
            <a:ext cx="269906" cy="1302289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561828" y="1101405"/>
            <a:ext cx="1972377" cy="1791484"/>
            <a:chOff x="5683918" y="616170"/>
            <a:chExt cx="1972377" cy="1791484"/>
          </a:xfrm>
        </p:grpSpPr>
        <p:sp>
          <p:nvSpPr>
            <p:cNvPr id="71" name="Down Arrow 70"/>
            <p:cNvSpPr/>
            <p:nvPr/>
          </p:nvSpPr>
          <p:spPr bwMode="auto">
            <a:xfrm>
              <a:off x="6367752" y="1306591"/>
              <a:ext cx="581001" cy="1101063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MS Pゴシック" charset="0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83918" y="616170"/>
              <a:ext cx="1972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Evaporation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561828" y="3668410"/>
            <a:ext cx="1972377" cy="2383962"/>
            <a:chOff x="3471642" y="3579544"/>
            <a:chExt cx="1972377" cy="2383962"/>
          </a:xfrm>
        </p:grpSpPr>
        <p:grpSp>
          <p:nvGrpSpPr>
            <p:cNvPr id="74" name="Group 73"/>
            <p:cNvGrpSpPr/>
            <p:nvPr/>
          </p:nvGrpSpPr>
          <p:grpSpPr>
            <a:xfrm>
              <a:off x="3471642" y="4323642"/>
              <a:ext cx="1972377" cy="1639864"/>
              <a:chOff x="3471642" y="4323642"/>
              <a:chExt cx="1972377" cy="1639864"/>
            </a:xfrm>
          </p:grpSpPr>
          <p:sp>
            <p:nvSpPr>
              <p:cNvPr id="76" name="Down Arrow 75"/>
              <p:cNvSpPr/>
              <p:nvPr/>
            </p:nvSpPr>
            <p:spPr bwMode="auto">
              <a:xfrm flipV="1">
                <a:off x="4155476" y="4323642"/>
                <a:ext cx="581001" cy="1101063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ea typeface="MS Pゴシック" charset="0"/>
                  <a:cs typeface="Arial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471642" y="5501841"/>
                <a:ext cx="19723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rial"/>
                    <a:cs typeface="Arial"/>
                  </a:rPr>
                  <a:t>RIE</a:t>
                </a:r>
                <a:endParaRPr lang="en-US" sz="2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3508103" y="3579544"/>
              <a:ext cx="1744979" cy="575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2833" y="2975577"/>
            <a:ext cx="2358321" cy="1385666"/>
            <a:chOff x="5942833" y="2975577"/>
            <a:chExt cx="2358321" cy="1385666"/>
          </a:xfrm>
        </p:grpSpPr>
        <p:sp>
          <p:nvSpPr>
            <p:cNvPr id="56" name="Rectangle 55"/>
            <p:cNvSpPr/>
            <p:nvPr/>
          </p:nvSpPr>
          <p:spPr bwMode="auto">
            <a:xfrm>
              <a:off x="5942833" y="3192159"/>
              <a:ext cx="2358321" cy="454575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7" name="Trapezoid 56"/>
            <p:cNvSpPr/>
            <p:nvPr/>
          </p:nvSpPr>
          <p:spPr bwMode="auto">
            <a:xfrm flipV="1">
              <a:off x="6157605" y="3539185"/>
              <a:ext cx="565488" cy="584486"/>
            </a:xfrm>
            <a:prstGeom prst="trapezoid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8" name="Trapezoid 57"/>
            <p:cNvSpPr/>
            <p:nvPr/>
          </p:nvSpPr>
          <p:spPr bwMode="auto">
            <a:xfrm flipV="1">
              <a:off x="6993283" y="3539185"/>
              <a:ext cx="565488" cy="584486"/>
            </a:xfrm>
            <a:prstGeom prst="trapezoid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9" name="Trapezoid 58"/>
            <p:cNvSpPr/>
            <p:nvPr/>
          </p:nvSpPr>
          <p:spPr bwMode="auto">
            <a:xfrm flipV="1">
              <a:off x="7703810" y="3546275"/>
              <a:ext cx="565488" cy="584486"/>
            </a:xfrm>
            <a:prstGeom prst="trapezoid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2" name="Trapezoid 51"/>
            <p:cNvSpPr/>
            <p:nvPr/>
          </p:nvSpPr>
          <p:spPr bwMode="auto">
            <a:xfrm flipH="1" flipV="1">
              <a:off x="6330755" y="2975577"/>
              <a:ext cx="269906" cy="1302289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3" name="Trapezoid 52"/>
            <p:cNvSpPr/>
            <p:nvPr/>
          </p:nvSpPr>
          <p:spPr bwMode="auto">
            <a:xfrm flipH="1" flipV="1">
              <a:off x="7128235" y="3058954"/>
              <a:ext cx="269906" cy="1302289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4" name="Trapezoid 53"/>
            <p:cNvSpPr/>
            <p:nvPr/>
          </p:nvSpPr>
          <p:spPr bwMode="auto">
            <a:xfrm flipH="1" flipV="1">
              <a:off x="7854411" y="2995588"/>
              <a:ext cx="269906" cy="1302289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pic>
        <p:nvPicPr>
          <p:cNvPr id="7" name="Picture 6" descr="go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83" y="4307764"/>
            <a:ext cx="2006600" cy="1905000"/>
          </a:xfrm>
          <a:prstGeom prst="rect">
            <a:avLst/>
          </a:prstGeom>
        </p:spPr>
      </p:pic>
      <p:pic>
        <p:nvPicPr>
          <p:cNvPr id="8" name="Picture 7" descr="IMG_260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9" t="23773" r="24454" b="69018"/>
          <a:stretch/>
        </p:blipFill>
        <p:spPr>
          <a:xfrm>
            <a:off x="6840571" y="4526868"/>
            <a:ext cx="1414429" cy="124204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34050" y="572217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5.4 x 5.4 mm chips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9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Freestanding Au Nanomembranes</a:t>
            </a: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53"/>
          <a:stretch/>
        </p:blipFill>
        <p:spPr>
          <a:xfrm>
            <a:off x="109072" y="1537730"/>
            <a:ext cx="8925855" cy="433443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6799118" y="3704946"/>
            <a:ext cx="595746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630082" y="5112692"/>
            <a:ext cx="336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Freestanding 50 nm Au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00" r="84729"/>
          <a:stretch/>
        </p:blipFill>
        <p:spPr bwMode="auto">
          <a:xfrm>
            <a:off x="685800" y="1867053"/>
            <a:ext cx="2924806" cy="1881705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Freestanding Au Nanomembranes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t="27641" r="53283" b="53840"/>
          <a:stretch/>
        </p:blipFill>
        <p:spPr>
          <a:xfrm>
            <a:off x="685800" y="3281478"/>
            <a:ext cx="7303108" cy="2660073"/>
          </a:xfrm>
        </p:spPr>
      </p:pic>
      <p:sp>
        <p:nvSpPr>
          <p:cNvPr id="10" name="TextBox 9"/>
          <p:cNvSpPr txBox="1"/>
          <p:nvPr/>
        </p:nvSpPr>
        <p:spPr>
          <a:xfrm>
            <a:off x="3726873" y="1471450"/>
            <a:ext cx="426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Rough Structures Evident in </a:t>
            </a:r>
            <a:r>
              <a:rPr lang="en-US" dirty="0" err="1" smtClean="0"/>
              <a:t>Crossection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26873" y="2507009"/>
            <a:ext cx="545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Extremely flimsy – 50 nm of holey gold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418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Adding Au to MgF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00545" y="1166091"/>
            <a:ext cx="73544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 descr="NRG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74" y="6324647"/>
            <a:ext cx="1412867" cy="46934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598289" y="3668410"/>
            <a:ext cx="1744979" cy="5756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 bwMode="auto">
          <a:xfrm>
            <a:off x="5942833" y="3646734"/>
            <a:ext cx="2358321" cy="454575"/>
          </a:xfrm>
          <a:prstGeom prst="rect">
            <a:avLst/>
          </a:prstGeom>
          <a:solidFill>
            <a:srgbClr val="FFBB17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7228" y="1616364"/>
            <a:ext cx="2882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Nanopore</a:t>
            </a:r>
            <a:r>
              <a:rPr lang="en-US" dirty="0" smtClean="0"/>
              <a:t> Filling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607036" y="3668410"/>
            <a:ext cx="3729211" cy="1756295"/>
            <a:chOff x="333208" y="4225658"/>
            <a:chExt cx="3729211" cy="1756295"/>
          </a:xfrm>
        </p:grpSpPr>
        <p:grpSp>
          <p:nvGrpSpPr>
            <p:cNvPr id="61" name="Group 60"/>
            <p:cNvGrpSpPr/>
            <p:nvPr/>
          </p:nvGrpSpPr>
          <p:grpSpPr>
            <a:xfrm>
              <a:off x="3071166" y="4698506"/>
              <a:ext cx="991253" cy="1283447"/>
              <a:chOff x="4026469" y="2985704"/>
              <a:chExt cx="1661771" cy="1283447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6" name="Rectangle 65"/>
              <p:cNvSpPr/>
              <p:nvPr/>
            </p:nvSpPr>
            <p:spPr bwMode="auto">
              <a:xfrm>
                <a:off x="4404793" y="2985704"/>
                <a:ext cx="1283447" cy="1283447"/>
              </a:xfrm>
              <a:prstGeom prst="rect">
                <a:avLst/>
              </a:prstGeom>
              <a:grpFill/>
              <a:ln w="952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 w="3175" cmpd="sng">
                      <a:noFill/>
                    </a:ln>
                    <a:effectLst/>
                    <a:latin typeface="Arial" charset="0"/>
                    <a:ea typeface="MS Pゴシック" charset="0"/>
                    <a:cs typeface="MS Pゴシック" charset="0"/>
                  </a:rPr>
                  <a:t>Si</a:t>
                </a:r>
                <a:endParaRPr kumimoji="0" lang="en-US" sz="2400" b="0" i="0" u="none" strike="noStrike" cap="none" normalizeH="0" baseline="0" dirty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67" name="Right Triangle 66"/>
              <p:cNvSpPr/>
              <p:nvPr/>
            </p:nvSpPr>
            <p:spPr bwMode="auto">
              <a:xfrm flipH="1" flipV="1">
                <a:off x="4026469" y="2985704"/>
                <a:ext cx="378324" cy="1283447"/>
              </a:xfrm>
              <a:prstGeom prst="rtTriangle">
                <a:avLst/>
              </a:prstGeom>
              <a:grpFill/>
              <a:ln w="952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flipH="1">
              <a:off x="333208" y="4698506"/>
              <a:ext cx="991253" cy="1283447"/>
              <a:chOff x="4026469" y="2985704"/>
              <a:chExt cx="1661771" cy="1283447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4" name="Rectangle 63"/>
              <p:cNvSpPr/>
              <p:nvPr/>
            </p:nvSpPr>
            <p:spPr bwMode="auto">
              <a:xfrm>
                <a:off x="4404793" y="2985704"/>
                <a:ext cx="1283447" cy="128344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 w="3175" cmpd="sng">
                      <a:noFill/>
                    </a:ln>
                    <a:effectLst/>
                    <a:latin typeface="Arial" charset="0"/>
                    <a:ea typeface="MS Pゴシック" charset="0"/>
                    <a:cs typeface="MS Pゴシック" charset="0"/>
                  </a:rPr>
                  <a:t>Si</a:t>
                </a:r>
                <a:endParaRPr kumimoji="0" lang="en-US" sz="2400" b="0" i="0" u="none" strike="noStrike" cap="none" normalizeH="0" baseline="0" dirty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65" name="Right Triangle 64"/>
              <p:cNvSpPr/>
              <p:nvPr/>
            </p:nvSpPr>
            <p:spPr bwMode="auto">
              <a:xfrm flipH="1" flipV="1">
                <a:off x="4026469" y="2985704"/>
                <a:ext cx="378324" cy="1283447"/>
              </a:xfrm>
              <a:prstGeom prst="rtTriangle">
                <a:avLst/>
              </a:prstGeom>
              <a:grp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 bwMode="auto">
            <a:xfrm>
              <a:off x="333208" y="4225658"/>
              <a:ext cx="3729211" cy="472848"/>
            </a:xfrm>
            <a:prstGeom prst="rect">
              <a:avLst/>
            </a:prstGeom>
            <a:solidFill>
              <a:srgbClr val="FFBB17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rPr>
                <a:t>50 nm NPN</a:t>
              </a:r>
              <a:endParaRPr kumimoji="0" lang="en-US" sz="2400" b="0" i="0" u="none" strike="noStrike" cap="none" normalizeH="0" baseline="0" dirty="0">
                <a:ln w="3175" cmpd="sng">
                  <a:noFill/>
                </a:ln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sp>
        <p:nvSpPr>
          <p:cNvPr id="69" name="Rectangle 68"/>
          <p:cNvSpPr/>
          <p:nvPr/>
        </p:nvSpPr>
        <p:spPr bwMode="auto">
          <a:xfrm>
            <a:off x="607036" y="3195562"/>
            <a:ext cx="3729211" cy="472848"/>
          </a:xfrm>
          <a:prstGeom prst="rect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rPr>
              <a:t>50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rPr>
              <a:t>nm MgF</a:t>
            </a:r>
            <a:r>
              <a:rPr kumimoji="0" lang="en-US" sz="2400" b="0" i="0" u="none" strike="noStrike" cap="none" normalizeH="0" baseline="-2500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rPr>
              <a:t>2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37" name="Trapezoid 36"/>
          <p:cNvSpPr/>
          <p:nvPr/>
        </p:nvSpPr>
        <p:spPr bwMode="auto">
          <a:xfrm flipH="1" flipV="1">
            <a:off x="6330755" y="3512658"/>
            <a:ext cx="269906" cy="1302289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38" name="Trapezoid 37"/>
          <p:cNvSpPr/>
          <p:nvPr/>
        </p:nvSpPr>
        <p:spPr bwMode="auto">
          <a:xfrm flipH="1" flipV="1">
            <a:off x="7128235" y="3504607"/>
            <a:ext cx="269906" cy="1302289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39" name="Trapezoid 38"/>
          <p:cNvSpPr/>
          <p:nvPr/>
        </p:nvSpPr>
        <p:spPr bwMode="auto">
          <a:xfrm flipH="1" flipV="1">
            <a:off x="7875007" y="3592903"/>
            <a:ext cx="269906" cy="1302289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474378" y="1161572"/>
            <a:ext cx="1972377" cy="1525728"/>
            <a:chOff x="5672063" y="826288"/>
            <a:chExt cx="1972377" cy="1525728"/>
          </a:xfrm>
        </p:grpSpPr>
        <p:sp>
          <p:nvSpPr>
            <p:cNvPr id="71" name="Down Arrow 70"/>
            <p:cNvSpPr/>
            <p:nvPr/>
          </p:nvSpPr>
          <p:spPr bwMode="auto">
            <a:xfrm>
              <a:off x="6367750" y="1250953"/>
              <a:ext cx="581001" cy="1101063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MS Pゴシック" charset="0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72063" y="826288"/>
              <a:ext cx="1972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Evaporation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561828" y="3668410"/>
            <a:ext cx="1972377" cy="2383962"/>
            <a:chOff x="3471642" y="3579544"/>
            <a:chExt cx="1972377" cy="2383962"/>
          </a:xfrm>
        </p:grpSpPr>
        <p:grpSp>
          <p:nvGrpSpPr>
            <p:cNvPr id="74" name="Group 73"/>
            <p:cNvGrpSpPr/>
            <p:nvPr/>
          </p:nvGrpSpPr>
          <p:grpSpPr>
            <a:xfrm>
              <a:off x="3471642" y="4323642"/>
              <a:ext cx="1972377" cy="1639864"/>
              <a:chOff x="3471642" y="4323642"/>
              <a:chExt cx="1972377" cy="1639864"/>
            </a:xfrm>
          </p:grpSpPr>
          <p:sp>
            <p:nvSpPr>
              <p:cNvPr id="76" name="Down Arrow 75"/>
              <p:cNvSpPr/>
              <p:nvPr/>
            </p:nvSpPr>
            <p:spPr bwMode="auto">
              <a:xfrm flipV="1">
                <a:off x="4155476" y="4323642"/>
                <a:ext cx="581001" cy="1101063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ea typeface="MS Pゴシック" charset="0"/>
                  <a:cs typeface="Arial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471642" y="5501841"/>
                <a:ext cx="19723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rial"/>
                    <a:cs typeface="Arial"/>
                  </a:rPr>
                  <a:t>RIE</a:t>
                </a:r>
                <a:endParaRPr lang="en-US" sz="2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3508103" y="3579544"/>
              <a:ext cx="1744979" cy="575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2833" y="2034162"/>
            <a:ext cx="2358321" cy="2327081"/>
            <a:chOff x="5942833" y="2034162"/>
            <a:chExt cx="2358321" cy="2327081"/>
          </a:xfrm>
        </p:grpSpPr>
        <p:sp>
          <p:nvSpPr>
            <p:cNvPr id="56" name="Rectangle 55"/>
            <p:cNvSpPr/>
            <p:nvPr/>
          </p:nvSpPr>
          <p:spPr bwMode="auto">
            <a:xfrm>
              <a:off x="5942833" y="3192159"/>
              <a:ext cx="2358321" cy="454575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7" name="Trapezoid 56"/>
            <p:cNvSpPr/>
            <p:nvPr/>
          </p:nvSpPr>
          <p:spPr bwMode="auto">
            <a:xfrm flipV="1">
              <a:off x="6157605" y="3539185"/>
              <a:ext cx="565488" cy="584486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8" name="Trapezoid 57"/>
            <p:cNvSpPr/>
            <p:nvPr/>
          </p:nvSpPr>
          <p:spPr bwMode="auto">
            <a:xfrm flipV="1">
              <a:off x="6993283" y="3539185"/>
              <a:ext cx="565488" cy="584486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9" name="Trapezoid 58"/>
            <p:cNvSpPr/>
            <p:nvPr/>
          </p:nvSpPr>
          <p:spPr bwMode="auto">
            <a:xfrm flipV="1">
              <a:off x="7703810" y="3546275"/>
              <a:ext cx="565488" cy="584486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2" name="Trapezoid 51"/>
            <p:cNvSpPr/>
            <p:nvPr/>
          </p:nvSpPr>
          <p:spPr bwMode="auto">
            <a:xfrm flipH="1" flipV="1">
              <a:off x="6330753" y="2034162"/>
              <a:ext cx="283513" cy="2243704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3" name="Trapezoid 52"/>
            <p:cNvSpPr/>
            <p:nvPr/>
          </p:nvSpPr>
          <p:spPr bwMode="auto">
            <a:xfrm flipH="1" flipV="1">
              <a:off x="7128233" y="2117539"/>
              <a:ext cx="283513" cy="2243704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4" name="Trapezoid 53"/>
            <p:cNvSpPr/>
            <p:nvPr/>
          </p:nvSpPr>
          <p:spPr bwMode="auto">
            <a:xfrm flipH="1" flipV="1">
              <a:off x="7854409" y="2054173"/>
              <a:ext cx="283513" cy="2243704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pic>
        <p:nvPicPr>
          <p:cNvPr id="7" name="Picture 6" descr="go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83" y="4307764"/>
            <a:ext cx="2006600" cy="1905000"/>
          </a:xfrm>
          <a:prstGeom prst="rect">
            <a:avLst/>
          </a:prstGeom>
        </p:spPr>
      </p:pic>
      <p:pic>
        <p:nvPicPr>
          <p:cNvPr id="8" name="Picture 7" descr="IMG_260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9" t="23773" r="24454" b="69018"/>
          <a:stretch/>
        </p:blipFill>
        <p:spPr>
          <a:xfrm>
            <a:off x="6840571" y="4526868"/>
            <a:ext cx="1414429" cy="124204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34050" y="572217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5.4 x 5.4 mm chips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 bwMode="auto">
          <a:xfrm>
            <a:off x="607036" y="2711695"/>
            <a:ext cx="3729211" cy="472848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rPr>
              <a:t>50 nm Au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74378" y="1161572"/>
            <a:ext cx="1972377" cy="1525728"/>
            <a:chOff x="5672063" y="826288"/>
            <a:chExt cx="1972377" cy="1525728"/>
          </a:xfrm>
        </p:grpSpPr>
        <p:sp>
          <p:nvSpPr>
            <p:cNvPr id="42" name="Down Arrow 41"/>
            <p:cNvSpPr/>
            <p:nvPr/>
          </p:nvSpPr>
          <p:spPr bwMode="auto">
            <a:xfrm>
              <a:off x="6367750" y="1250953"/>
              <a:ext cx="581001" cy="1101063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MS Pゴシック" charset="0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672063" y="826288"/>
              <a:ext cx="1972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Sputtering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40008" y="1977390"/>
            <a:ext cx="2358321" cy="2327081"/>
            <a:chOff x="4486846" y="1509454"/>
            <a:chExt cx="2358321" cy="2327081"/>
          </a:xfrm>
        </p:grpSpPr>
        <p:grpSp>
          <p:nvGrpSpPr>
            <p:cNvPr id="11" name="Group 10"/>
            <p:cNvGrpSpPr/>
            <p:nvPr/>
          </p:nvGrpSpPr>
          <p:grpSpPr>
            <a:xfrm>
              <a:off x="4486846" y="2259689"/>
              <a:ext cx="2358321" cy="884313"/>
              <a:chOff x="3434500" y="1408803"/>
              <a:chExt cx="2358321" cy="884313"/>
            </a:xfrm>
          </p:grpSpPr>
          <p:sp>
            <p:nvSpPr>
              <p:cNvPr id="45" name="Rectangle 44"/>
              <p:cNvSpPr/>
              <p:nvPr/>
            </p:nvSpPr>
            <p:spPr bwMode="auto">
              <a:xfrm>
                <a:off x="3434500" y="1408803"/>
                <a:ext cx="2358321" cy="454575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46" name="Trapezoid 45"/>
              <p:cNvSpPr/>
              <p:nvPr/>
            </p:nvSpPr>
            <p:spPr bwMode="auto">
              <a:xfrm flipV="1">
                <a:off x="3725228" y="1755829"/>
                <a:ext cx="489532" cy="505978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47" name="Trapezoid 46"/>
              <p:cNvSpPr/>
              <p:nvPr/>
            </p:nvSpPr>
            <p:spPr bwMode="auto">
              <a:xfrm flipV="1">
                <a:off x="4484950" y="1755829"/>
                <a:ext cx="519823" cy="537287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48" name="Trapezoid 47"/>
              <p:cNvSpPr/>
              <p:nvPr/>
            </p:nvSpPr>
            <p:spPr bwMode="auto">
              <a:xfrm flipV="1">
                <a:off x="5235477" y="1762448"/>
                <a:ext cx="498016" cy="514747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sp>
          <p:nvSpPr>
            <p:cNvPr id="49" name="Trapezoid 48"/>
            <p:cNvSpPr/>
            <p:nvPr/>
          </p:nvSpPr>
          <p:spPr bwMode="auto">
            <a:xfrm flipH="1" flipV="1">
              <a:off x="4928507" y="1509454"/>
              <a:ext cx="184643" cy="2243704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0" name="Trapezoid 49"/>
            <p:cNvSpPr/>
            <p:nvPr/>
          </p:nvSpPr>
          <p:spPr bwMode="auto">
            <a:xfrm flipH="1" flipV="1">
              <a:off x="5725987" y="1592831"/>
              <a:ext cx="184643" cy="2243704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51" name="Trapezoid 50"/>
            <p:cNvSpPr/>
            <p:nvPr/>
          </p:nvSpPr>
          <p:spPr bwMode="auto">
            <a:xfrm flipH="1" flipV="1">
              <a:off x="6452163" y="1529465"/>
              <a:ext cx="184643" cy="2243704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2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Superior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41" y="1323417"/>
            <a:ext cx="6814099" cy="4599517"/>
          </a:xfrm>
        </p:spPr>
      </p:pic>
      <p:sp>
        <p:nvSpPr>
          <p:cNvPr id="6" name="TextBox 5"/>
          <p:cNvSpPr txBox="1"/>
          <p:nvPr/>
        </p:nvSpPr>
        <p:spPr>
          <a:xfrm>
            <a:off x="4620512" y="5722879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Pixel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18909" y="6388648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Credit: Flavius </a:t>
            </a:r>
            <a:r>
              <a:rPr lang="en-US" dirty="0" err="1" smtClean="0">
                <a:solidFill>
                  <a:schemeClr val="accent3"/>
                </a:solidFill>
              </a:rPr>
              <a:t>Pascut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Write-Erase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93" y="1552265"/>
            <a:ext cx="5748689" cy="4344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639" y="1552265"/>
            <a:ext cx="25076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Electroplate </a:t>
            </a:r>
            <a:r>
              <a:rPr lang="en-US" dirty="0" err="1" smtClean="0"/>
              <a:t>benzenthiol</a:t>
            </a:r>
            <a:r>
              <a:rPr lang="en-US" dirty="0" smtClean="0"/>
              <a:t> onto gold sensor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Read SERS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Reverse voltage on sensor, remove </a:t>
            </a:r>
            <a:r>
              <a:rPr lang="en-US" dirty="0" err="1" smtClean="0"/>
              <a:t>benzenthiol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18909" y="6388648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Credit: Flavius </a:t>
            </a:r>
            <a:r>
              <a:rPr lang="en-US" dirty="0" err="1" smtClean="0">
                <a:solidFill>
                  <a:schemeClr val="accent3"/>
                </a:solidFill>
              </a:rPr>
              <a:t>Pascut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8" name="Picture 7" descr="g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74" y="1425265"/>
            <a:ext cx="2006600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8400" y="1552265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+/-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1323418"/>
            <a:ext cx="6373090" cy="47798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97800" y="2928496"/>
            <a:ext cx="134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100-200 cones in a 1000 nm spot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Flow-through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SERS </a:t>
            </a:r>
            <a:r>
              <a:rPr lang="en-US" dirty="0" smtClean="0"/>
              <a:t>detectors are usually limited </a:t>
            </a:r>
            <a:r>
              <a:rPr lang="en-US" dirty="0" smtClean="0"/>
              <a:t>by Diffusive Transport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Our transport is much better – small molecules can be ballistic</a:t>
            </a:r>
          </a:p>
          <a:p>
            <a:pPr lvl="1"/>
            <a:r>
              <a:rPr lang="en-US" dirty="0" smtClean="0"/>
              <a:t>Optimal dwell times?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980" y="2123242"/>
            <a:ext cx="3968082" cy="207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7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642937" y="2406895"/>
            <a:ext cx="4097814" cy="3843262"/>
            <a:chOff x="4675688" y="2048609"/>
            <a:chExt cx="4097814" cy="4014497"/>
          </a:xfrm>
        </p:grpSpPr>
        <p:grpSp>
          <p:nvGrpSpPr>
            <p:cNvPr id="11" name="Group 10"/>
            <p:cNvGrpSpPr/>
            <p:nvPr/>
          </p:nvGrpSpPr>
          <p:grpSpPr>
            <a:xfrm>
              <a:off x="5857579" y="2048609"/>
              <a:ext cx="2915923" cy="4014497"/>
              <a:chOff x="5807927" y="4039382"/>
              <a:chExt cx="945915" cy="1302289"/>
            </a:xfrm>
          </p:grpSpPr>
          <p:sp>
            <p:nvSpPr>
              <p:cNvPr id="56" name="Rectangle 55"/>
              <p:cNvSpPr/>
              <p:nvPr/>
            </p:nvSpPr>
            <p:spPr bwMode="auto">
              <a:xfrm>
                <a:off x="5807927" y="4256252"/>
                <a:ext cx="945915" cy="454575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57" name="Trapezoid 56"/>
              <p:cNvSpPr/>
              <p:nvPr/>
            </p:nvSpPr>
            <p:spPr bwMode="auto">
              <a:xfrm flipV="1">
                <a:off x="6022698" y="4603278"/>
                <a:ext cx="565488" cy="584486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60" name="Trapezoid 59"/>
              <p:cNvSpPr/>
              <p:nvPr/>
            </p:nvSpPr>
            <p:spPr bwMode="auto">
              <a:xfrm flipH="1" flipV="1">
                <a:off x="6116670" y="4039382"/>
                <a:ext cx="377256" cy="1302289"/>
              </a:xfrm>
              <a:prstGeom prst="trapezoid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cxnSp>
          <p:nvCxnSpPr>
            <p:cNvPr id="63" name="Straight Arrow Connector 62"/>
            <p:cNvCxnSpPr/>
            <p:nvPr/>
          </p:nvCxnSpPr>
          <p:spPr bwMode="auto">
            <a:xfrm flipH="1" flipV="1">
              <a:off x="7379979" y="2510516"/>
              <a:ext cx="472098" cy="139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7379979" y="2200746"/>
              <a:ext cx="1" cy="3387919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4" name="TextBox 63"/>
            <p:cNvSpPr txBox="1"/>
            <p:nvPr/>
          </p:nvSpPr>
          <p:spPr>
            <a:xfrm>
              <a:off x="4675688" y="3833476"/>
              <a:ext cx="860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L</a:t>
              </a:r>
              <a:r>
                <a:rPr lang="en-US" baseline="-25000" smtClean="0"/>
                <a:t>sens</a:t>
              </a:r>
              <a:endParaRPr lang="en-US" dirty="0"/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>
              <a:off x="5495357" y="2717143"/>
              <a:ext cx="0" cy="28789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Flow-Through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</a:t>
            </a:r>
            <a:r>
              <a:rPr lang="en-US" dirty="0" err="1" smtClean="0"/>
              <a:t>analytes</a:t>
            </a:r>
            <a:r>
              <a:rPr lang="en-US" dirty="0" smtClean="0"/>
              <a:t> reach the sensor?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" y="5365262"/>
            <a:ext cx="326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Diffusion + Convection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188650" y="4035846"/>
            <a:ext cx="2358321" cy="1385666"/>
            <a:chOff x="685800" y="3169541"/>
            <a:chExt cx="2358321" cy="1385666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85800" y="3840698"/>
              <a:ext cx="2358321" cy="454575"/>
            </a:xfrm>
            <a:prstGeom prst="rect">
              <a:avLst/>
            </a:prstGeom>
            <a:solidFill>
              <a:srgbClr val="FFBB17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85800" y="3169541"/>
              <a:ext cx="2358321" cy="1385666"/>
              <a:chOff x="5942833" y="2975577"/>
              <a:chExt cx="2358321" cy="1385666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5942833" y="3192159"/>
                <a:ext cx="2358321" cy="454575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38" name="Trapezoid 37"/>
              <p:cNvSpPr/>
              <p:nvPr/>
            </p:nvSpPr>
            <p:spPr bwMode="auto">
              <a:xfrm flipV="1">
                <a:off x="6157605" y="3539185"/>
                <a:ext cx="565488" cy="584486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39" name="Trapezoid 38"/>
              <p:cNvSpPr/>
              <p:nvPr/>
            </p:nvSpPr>
            <p:spPr bwMode="auto">
              <a:xfrm flipV="1">
                <a:off x="6993283" y="3539185"/>
                <a:ext cx="565488" cy="584486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40" name="Trapezoid 39"/>
              <p:cNvSpPr/>
              <p:nvPr/>
            </p:nvSpPr>
            <p:spPr bwMode="auto">
              <a:xfrm flipV="1">
                <a:off x="7703810" y="3546275"/>
                <a:ext cx="565488" cy="584486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41" name="Trapezoid 40"/>
              <p:cNvSpPr/>
              <p:nvPr/>
            </p:nvSpPr>
            <p:spPr bwMode="auto">
              <a:xfrm flipH="1" flipV="1">
                <a:off x="6330755" y="2975577"/>
                <a:ext cx="269906" cy="1302289"/>
              </a:xfrm>
              <a:prstGeom prst="trapezoid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42" name="Trapezoid 41"/>
              <p:cNvSpPr/>
              <p:nvPr/>
            </p:nvSpPr>
            <p:spPr bwMode="auto">
              <a:xfrm flipH="1" flipV="1">
                <a:off x="7128235" y="3058954"/>
                <a:ext cx="269906" cy="1302289"/>
              </a:xfrm>
              <a:prstGeom prst="trapezoid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43" name="Trapezoid 42"/>
              <p:cNvSpPr/>
              <p:nvPr/>
            </p:nvSpPr>
            <p:spPr bwMode="auto">
              <a:xfrm flipH="1" flipV="1">
                <a:off x="7854411" y="2995588"/>
                <a:ext cx="269906" cy="1302289"/>
              </a:xfrm>
              <a:prstGeom prst="trapezoid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</p:grpSp>
      <p:sp>
        <p:nvSpPr>
          <p:cNvPr id="44" name="Down Arrow 43"/>
          <p:cNvSpPr/>
          <p:nvPr/>
        </p:nvSpPr>
        <p:spPr bwMode="auto">
          <a:xfrm>
            <a:off x="848480" y="2524472"/>
            <a:ext cx="538457" cy="138797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2463561" y="5757064"/>
                <a:ext cx="1072345" cy="4337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box>
                        <m:boxPr>
                          <m:ctrlPr>
                            <a:rPr lang="uk-UA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uk-UA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561" y="5757064"/>
                <a:ext cx="1072345" cy="4337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818998" y="5750148"/>
                <a:ext cx="1079462" cy="500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box>
                        <m:boxPr>
                          <m:ctrlPr>
                            <a:rPr lang="uk-UA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bg-BG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98" y="5750148"/>
                <a:ext cx="1079462" cy="5000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Freeform 50"/>
          <p:cNvSpPr/>
          <p:nvPr/>
        </p:nvSpPr>
        <p:spPr bwMode="auto">
          <a:xfrm>
            <a:off x="1629124" y="2420721"/>
            <a:ext cx="1052945" cy="2923310"/>
          </a:xfrm>
          <a:custGeom>
            <a:avLst/>
            <a:gdLst>
              <a:gd name="connsiteX0" fmla="*/ 484909 w 1052945"/>
              <a:gd name="connsiteY0" fmla="*/ 0 h 2923310"/>
              <a:gd name="connsiteX1" fmla="*/ 983673 w 1052945"/>
              <a:gd name="connsiteY1" fmla="*/ 277091 h 2923310"/>
              <a:gd name="connsiteX2" fmla="*/ 0 w 1052945"/>
              <a:gd name="connsiteY2" fmla="*/ 734291 h 2923310"/>
              <a:gd name="connsiteX3" fmla="*/ 1052945 w 1052945"/>
              <a:gd name="connsiteY3" fmla="*/ 734291 h 2923310"/>
              <a:gd name="connsiteX4" fmla="*/ 193964 w 1052945"/>
              <a:gd name="connsiteY4" fmla="*/ 1122219 h 2923310"/>
              <a:gd name="connsiteX5" fmla="*/ 872836 w 1052945"/>
              <a:gd name="connsiteY5" fmla="*/ 1551710 h 2923310"/>
              <a:gd name="connsiteX6" fmla="*/ 83127 w 1052945"/>
              <a:gd name="connsiteY6" fmla="*/ 1745673 h 2923310"/>
              <a:gd name="connsiteX7" fmla="*/ 166255 w 1052945"/>
              <a:gd name="connsiteY7" fmla="*/ 2161310 h 2923310"/>
              <a:gd name="connsiteX8" fmla="*/ 41564 w 1052945"/>
              <a:gd name="connsiteY8" fmla="*/ 2396837 h 2923310"/>
              <a:gd name="connsiteX9" fmla="*/ 152400 w 1052945"/>
              <a:gd name="connsiteY9" fmla="*/ 2923310 h 29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945" h="2923310">
                <a:moveTo>
                  <a:pt x="484909" y="0"/>
                </a:moveTo>
                <a:lnTo>
                  <a:pt x="983673" y="277091"/>
                </a:lnTo>
                <a:lnTo>
                  <a:pt x="0" y="734291"/>
                </a:lnTo>
                <a:lnTo>
                  <a:pt x="1052945" y="734291"/>
                </a:lnTo>
                <a:lnTo>
                  <a:pt x="193964" y="1122219"/>
                </a:lnTo>
                <a:lnTo>
                  <a:pt x="872836" y="1551710"/>
                </a:lnTo>
                <a:lnTo>
                  <a:pt x="83127" y="1745673"/>
                </a:lnTo>
                <a:lnTo>
                  <a:pt x="166255" y="2161310"/>
                </a:lnTo>
                <a:lnTo>
                  <a:pt x="41564" y="2396837"/>
                </a:lnTo>
                <a:lnTo>
                  <a:pt x="152400" y="292331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97371" y="2935932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</a:t>
            </a:r>
            <a:r>
              <a:rPr lang="en-US" baseline="-25000" smtClean="0"/>
              <a:t>1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79077" y="422627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38274" y="6339290"/>
            <a:ext cx="3622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>
                <a:solidFill>
                  <a:srgbClr val="FFFFFF"/>
                </a:solidFill>
              </a:rPr>
              <a:t>Eftekhari</a:t>
            </a:r>
            <a:r>
              <a:rPr lang="en-US" sz="1000" dirty="0" smtClean="0">
                <a:solidFill>
                  <a:srgbClr val="FFFFFF"/>
                </a:solidFill>
              </a:rPr>
              <a:t> et al. “</a:t>
            </a:r>
            <a:r>
              <a:rPr lang="en-US" sz="1000" dirty="0" err="1" smtClean="0">
                <a:solidFill>
                  <a:srgbClr val="FFFFFF"/>
                </a:solidFill>
              </a:rPr>
              <a:t>Nanoholes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en-US" sz="1000" dirty="0">
                <a:solidFill>
                  <a:srgbClr val="FFFFFF"/>
                </a:solidFill>
              </a:rPr>
              <a:t>As </a:t>
            </a:r>
            <a:r>
              <a:rPr lang="en-US" sz="1000" dirty="0" err="1">
                <a:solidFill>
                  <a:srgbClr val="FFFFFF"/>
                </a:solidFill>
              </a:rPr>
              <a:t>Nanochannels</a:t>
            </a:r>
            <a:r>
              <a:rPr lang="en-US" sz="1000" dirty="0">
                <a:solidFill>
                  <a:srgbClr val="FFFFFF"/>
                </a:solidFill>
              </a:rPr>
              <a:t>: Flow-through </a:t>
            </a:r>
            <a:r>
              <a:rPr lang="en-US" sz="1000" dirty="0" err="1">
                <a:solidFill>
                  <a:srgbClr val="FFFFFF"/>
                </a:solidFill>
              </a:rPr>
              <a:t>Plasmonic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smtClean="0">
                <a:solidFill>
                  <a:srgbClr val="FFFFFF"/>
                </a:solidFill>
              </a:rPr>
              <a:t>Sensing”,</a:t>
            </a:r>
            <a:r>
              <a:rPr lang="pt-BR" sz="1000" dirty="0" smtClean="0">
                <a:solidFill>
                  <a:srgbClr val="FFFFFF"/>
                </a:solidFill>
              </a:rPr>
              <a:t> Anal</a:t>
            </a:r>
            <a:r>
              <a:rPr lang="pt-BR" sz="1000" dirty="0">
                <a:solidFill>
                  <a:srgbClr val="FFFFFF"/>
                </a:solidFill>
              </a:rPr>
              <a:t>. </a:t>
            </a:r>
            <a:r>
              <a:rPr lang="pt-BR" sz="1000" dirty="0" err="1">
                <a:solidFill>
                  <a:srgbClr val="FFFFFF"/>
                </a:solidFill>
              </a:rPr>
              <a:t>Chem</a:t>
            </a:r>
            <a:r>
              <a:rPr lang="pt-BR" sz="1000" dirty="0">
                <a:solidFill>
                  <a:srgbClr val="FFFFFF"/>
                </a:solidFill>
              </a:rPr>
              <a:t>. 2009, 81, 4308–4311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0938" y="30214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546971" y="2524472"/>
            <a:ext cx="0" cy="14617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TextBox 53"/>
          <p:cNvSpPr txBox="1"/>
          <p:nvPr/>
        </p:nvSpPr>
        <p:spPr>
          <a:xfrm>
            <a:off x="7401912" y="2428239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3742" y="1987852"/>
            <a:ext cx="3640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Move to sensor from bulk</a:t>
            </a:r>
            <a:endParaRPr lang="en-US" u="sng" dirty="0"/>
          </a:p>
        </p:txBody>
      </p:sp>
      <p:sp>
        <p:nvSpPr>
          <p:cNvPr id="66" name="TextBox 65"/>
          <p:cNvSpPr txBox="1"/>
          <p:nvPr/>
        </p:nvSpPr>
        <p:spPr>
          <a:xfrm>
            <a:off x="6214227" y="1945230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Bind to sensor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25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295"/>
            <a:ext cx="3390900" cy="4114800"/>
          </a:xfrm>
        </p:spPr>
        <p:txBody>
          <a:bodyPr/>
          <a:lstStyle/>
          <a:p>
            <a:r>
              <a:rPr lang="en-US" sz="2400" dirty="0" smtClean="0"/>
              <a:t>Development of a non-silicon nanomembrane for Raman-compatible cell-culture</a:t>
            </a:r>
          </a:p>
          <a:p>
            <a:endParaRPr lang="en-US" sz="2400" dirty="0"/>
          </a:p>
          <a:p>
            <a:r>
              <a:rPr lang="en-US" sz="2400" dirty="0" smtClean="0"/>
              <a:t>Development of a novel Raman sensing structure for sensitive identification of molecules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05936" y="1911583"/>
            <a:ext cx="3729211" cy="1756295"/>
            <a:chOff x="333208" y="4225658"/>
            <a:chExt cx="3729211" cy="1756295"/>
          </a:xfrm>
        </p:grpSpPr>
        <p:grpSp>
          <p:nvGrpSpPr>
            <p:cNvPr id="6" name="Group 5"/>
            <p:cNvGrpSpPr/>
            <p:nvPr/>
          </p:nvGrpSpPr>
          <p:grpSpPr>
            <a:xfrm>
              <a:off x="3071166" y="4698506"/>
              <a:ext cx="991253" cy="1283447"/>
              <a:chOff x="4026469" y="2985704"/>
              <a:chExt cx="1661771" cy="1283447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1" name="Rectangle 10"/>
              <p:cNvSpPr/>
              <p:nvPr/>
            </p:nvSpPr>
            <p:spPr bwMode="auto">
              <a:xfrm>
                <a:off x="4404793" y="2985704"/>
                <a:ext cx="1283447" cy="1283447"/>
              </a:xfrm>
              <a:prstGeom prst="rect">
                <a:avLst/>
              </a:prstGeom>
              <a:grpFill/>
              <a:ln w="952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 w="3175" cmpd="sng">
                      <a:noFill/>
                    </a:ln>
                    <a:effectLst/>
                    <a:latin typeface="Arial" charset="0"/>
                    <a:ea typeface="MS Pゴシック" charset="0"/>
                    <a:cs typeface="MS Pゴシック" charset="0"/>
                  </a:rPr>
                  <a:t>Si</a:t>
                </a:r>
                <a:endParaRPr kumimoji="0" lang="en-US" sz="2400" b="0" i="0" u="none" strike="noStrike" cap="none" normalizeH="0" baseline="0" dirty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12" name="Right Triangle 11"/>
              <p:cNvSpPr/>
              <p:nvPr/>
            </p:nvSpPr>
            <p:spPr bwMode="auto">
              <a:xfrm flipH="1" flipV="1">
                <a:off x="4026469" y="2985704"/>
                <a:ext cx="378324" cy="1283447"/>
              </a:xfrm>
              <a:prstGeom prst="rtTriangle">
                <a:avLst/>
              </a:prstGeom>
              <a:grpFill/>
              <a:ln w="952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flipH="1">
              <a:off x="333208" y="4698506"/>
              <a:ext cx="991253" cy="1283447"/>
              <a:chOff x="4026469" y="2985704"/>
              <a:chExt cx="1661771" cy="1283447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9" name="Rectangle 8"/>
              <p:cNvSpPr/>
              <p:nvPr/>
            </p:nvSpPr>
            <p:spPr bwMode="auto">
              <a:xfrm>
                <a:off x="4404793" y="2985704"/>
                <a:ext cx="1283447" cy="128344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 w="3175" cmpd="sng">
                      <a:noFill/>
                    </a:ln>
                    <a:effectLst/>
                    <a:latin typeface="Arial" charset="0"/>
                    <a:ea typeface="MS Pゴシック" charset="0"/>
                    <a:cs typeface="MS Pゴシック" charset="0"/>
                  </a:rPr>
                  <a:t>Si</a:t>
                </a:r>
                <a:endParaRPr kumimoji="0" lang="en-US" sz="2400" b="0" i="0" u="none" strike="noStrike" cap="none" normalizeH="0" baseline="0" dirty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10" name="Right Triangle 9"/>
              <p:cNvSpPr/>
              <p:nvPr/>
            </p:nvSpPr>
            <p:spPr bwMode="auto">
              <a:xfrm flipH="1" flipV="1">
                <a:off x="4026469" y="2985704"/>
                <a:ext cx="378324" cy="1283447"/>
              </a:xfrm>
              <a:prstGeom prst="rtTriangle">
                <a:avLst/>
              </a:prstGeom>
              <a:grp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 w="3175" cmpd="sng">
                    <a:noFill/>
                  </a:ln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333208" y="4225658"/>
              <a:ext cx="3729211" cy="472848"/>
            </a:xfrm>
            <a:prstGeom prst="rect">
              <a:avLst/>
            </a:prstGeom>
            <a:solidFill>
              <a:srgbClr val="FFBB17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 w="3175" cmpd="sng">
                  <a:noFill/>
                </a:ln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4505936" y="1438735"/>
            <a:ext cx="3729211" cy="472848"/>
          </a:xfrm>
          <a:prstGeom prst="rect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rPr>
              <a:t>MgF</a:t>
            </a:r>
            <a:r>
              <a:rPr kumimoji="0" lang="en-US" sz="2400" b="0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rPr>
              <a:t>2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497189" y="1911583"/>
            <a:ext cx="1746705" cy="9205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271517" y="4383699"/>
            <a:ext cx="2358321" cy="1385666"/>
            <a:chOff x="685800" y="3169541"/>
            <a:chExt cx="2358321" cy="138566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85800" y="3840698"/>
              <a:ext cx="2358321" cy="454575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85800" y="3169541"/>
              <a:ext cx="2358321" cy="1385666"/>
              <a:chOff x="5942833" y="2975577"/>
              <a:chExt cx="2358321" cy="1385666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5942833" y="3192159"/>
                <a:ext cx="2358321" cy="454575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19" name="Trapezoid 18"/>
              <p:cNvSpPr/>
              <p:nvPr/>
            </p:nvSpPr>
            <p:spPr bwMode="auto">
              <a:xfrm flipV="1">
                <a:off x="6157605" y="3539185"/>
                <a:ext cx="565488" cy="584486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20" name="Trapezoid 19"/>
              <p:cNvSpPr/>
              <p:nvPr/>
            </p:nvSpPr>
            <p:spPr bwMode="auto">
              <a:xfrm flipV="1">
                <a:off x="6993283" y="3539185"/>
                <a:ext cx="565488" cy="584486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21" name="Trapezoid 20"/>
              <p:cNvSpPr/>
              <p:nvPr/>
            </p:nvSpPr>
            <p:spPr bwMode="auto">
              <a:xfrm flipV="1">
                <a:off x="7703810" y="3546275"/>
                <a:ext cx="565488" cy="584486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22" name="Trapezoid 21"/>
              <p:cNvSpPr/>
              <p:nvPr/>
            </p:nvSpPr>
            <p:spPr bwMode="auto">
              <a:xfrm flipH="1" flipV="1">
                <a:off x="6330755" y="2975577"/>
                <a:ext cx="269906" cy="1302289"/>
              </a:xfrm>
              <a:prstGeom prst="trapezoid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23" name="Trapezoid 22"/>
              <p:cNvSpPr/>
              <p:nvPr/>
            </p:nvSpPr>
            <p:spPr bwMode="auto">
              <a:xfrm flipH="1" flipV="1">
                <a:off x="7128235" y="3058954"/>
                <a:ext cx="269906" cy="1302289"/>
              </a:xfrm>
              <a:prstGeom prst="trapezoid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24" name="Trapezoid 23"/>
              <p:cNvSpPr/>
              <p:nvPr/>
            </p:nvSpPr>
            <p:spPr bwMode="auto">
              <a:xfrm flipH="1" flipV="1">
                <a:off x="7854411" y="2995588"/>
                <a:ext cx="269906" cy="1302289"/>
              </a:xfrm>
              <a:prstGeom prst="trapezoid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7629838" y="5054887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MgF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95341" y="4585905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Au</a:t>
            </a: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200025" y="1200150"/>
            <a:ext cx="8729663" cy="2657475"/>
          </a:xfrm>
          <a:prstGeom prst="rect">
            <a:avLst/>
          </a:prstGeom>
          <a:solidFill>
            <a:srgbClr val="FFFFFF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ゴシック" charset="0"/>
              <a:cs typeface="MS P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4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Flow-Through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err="1" smtClean="0"/>
                  <a:t>Peclet</a:t>
                </a:r>
                <a:r>
                  <a:rPr lang="en-US" dirty="0" smtClean="0"/>
                  <a:t> Number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𝐷𝑖𝑓𝑓𝑢𝑠𝑖𝑣𝑒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𝑇𝑖𝑚𝑒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𝐶𝑜𝑛𝑣𝑒𝑐𝑡𝑖𝑣𝑒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𝑇𝑖𝑚𝑒</m:t>
                        </m:r>
                      </m:den>
                    </m:f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pPr lvl="1"/>
                <a:r>
                  <a:rPr lang="en-US" dirty="0" smtClean="0"/>
                  <a:t>If </a:t>
                </a:r>
                <a:r>
                  <a:rPr lang="en-US" dirty="0" err="1" smtClean="0"/>
                  <a:t>Pe</a:t>
                </a:r>
                <a:r>
                  <a:rPr lang="en-US" dirty="0" smtClean="0"/>
                  <a:t> &lt;&lt; 1, Convection Dominates</a:t>
                </a:r>
              </a:p>
              <a:p>
                <a:pPr lvl="2"/>
                <a:r>
                  <a:rPr lang="en-US" dirty="0" err="1" smtClean="0"/>
                  <a:t>Analyte</a:t>
                </a:r>
                <a:r>
                  <a:rPr lang="en-US" dirty="0" smtClean="0"/>
                  <a:t> moves quickly through sensor</a:t>
                </a:r>
              </a:p>
              <a:p>
                <a:pPr lvl="1"/>
                <a:r>
                  <a:rPr lang="en-US" dirty="0" smtClean="0"/>
                  <a:t>If </a:t>
                </a:r>
                <a:r>
                  <a:rPr lang="en-US" dirty="0" err="1" smtClean="0"/>
                  <a:t>Pe</a:t>
                </a:r>
                <a:r>
                  <a:rPr lang="en-US" dirty="0" smtClean="0"/>
                  <a:t> &gt;&gt; 1, Diffusion Dominates</a:t>
                </a:r>
              </a:p>
              <a:p>
                <a:pPr lvl="2"/>
                <a:r>
                  <a:rPr lang="en-US" dirty="0" err="1" smtClean="0"/>
                  <a:t>Analyte</a:t>
                </a:r>
                <a:r>
                  <a:rPr lang="en-US" dirty="0" smtClean="0"/>
                  <a:t> is depleted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Flow-Through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100" y="1195545"/>
                <a:ext cx="3869693" cy="4114800"/>
              </a:xfrm>
            </p:spPr>
            <p:txBody>
              <a:bodyPr/>
              <a:lstStyle/>
              <a:p>
                <a:r>
                  <a:rPr lang="en-US" sz="2400" dirty="0" smtClean="0"/>
                  <a:t>Diffusion to wall</a:t>
                </a:r>
              </a:p>
              <a:p>
                <a:pPr lvl="1"/>
                <a:r>
                  <a:rPr lang="en-US" sz="2000" dirty="0" smtClean="0"/>
                  <a:t>D = 5e-6 cm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/sec</a:t>
                </a:r>
              </a:p>
              <a:p>
                <a:pPr lvl="1"/>
                <a:r>
                  <a:rPr lang="en-US" sz="2000" dirty="0" err="1" smtClean="0"/>
                  <a:t>Nanopore</a:t>
                </a:r>
                <a:r>
                  <a:rPr lang="en-US" sz="2000" dirty="0" smtClean="0"/>
                  <a:t> Diameter = L</a:t>
                </a:r>
                <a:r>
                  <a:rPr lang="en-US" sz="2000" baseline="-25000" dirty="0" smtClean="0"/>
                  <a:t>2</a:t>
                </a:r>
                <a:r>
                  <a:rPr lang="en-US" sz="2000" dirty="0" smtClean="0"/>
                  <a:t> = 3e-6 cm</a:t>
                </a:r>
              </a:p>
              <a:p>
                <a:pPr lvl="1"/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/>
                  <a:t>= </a:t>
                </a:r>
                <a:r>
                  <a:rPr lang="en-US" sz="2000" b="1" dirty="0" smtClean="0"/>
                  <a:t>1.8 </a:t>
                </a:r>
                <a:r>
                  <a:rPr lang="en-US" sz="2000" b="1" dirty="0" err="1" smtClean="0"/>
                  <a:t>μs</a:t>
                </a:r>
                <a:r>
                  <a:rPr lang="en-US" sz="2000" b="1" dirty="0" smtClean="0"/>
                  <a:t> </a:t>
                </a:r>
                <a:endParaRPr lang="en-US" sz="2000" dirty="0"/>
              </a:p>
              <a:p>
                <a:pPr lvl="1"/>
                <a:endParaRPr lang="en-US" sz="2000" dirty="0" smtClean="0"/>
              </a:p>
              <a:p>
                <a:r>
                  <a:rPr lang="en-US" sz="2400" dirty="0" smtClean="0"/>
                  <a:t>Diffusion through sensor</a:t>
                </a:r>
              </a:p>
              <a:p>
                <a:pPr lvl="1"/>
                <a:r>
                  <a:rPr lang="en-US" sz="2000" dirty="0" err="1" smtClean="0"/>
                  <a:t>L</a:t>
                </a:r>
                <a:r>
                  <a:rPr lang="en-US" sz="2000" baseline="-25000" dirty="0" err="1" smtClean="0"/>
                  <a:t>sensor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= </a:t>
                </a:r>
                <a:r>
                  <a:rPr lang="en-US" sz="2000" dirty="0" smtClean="0"/>
                  <a:t>10e-6 </a:t>
                </a:r>
                <a:r>
                  <a:rPr lang="en-US" sz="2000" dirty="0"/>
                  <a:t>cm</a:t>
                </a:r>
              </a:p>
              <a:p>
                <a:pPr lvl="1"/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𝑠𝑒𝑛𝑠𝑜𝑟</m:t>
                        </m:r>
                      </m:sub>
                    </m:sSub>
                  </m:oMath>
                </a14:m>
                <a:r>
                  <a:rPr lang="en-US" sz="2000" dirty="0"/>
                  <a:t>= </a:t>
                </a:r>
                <a:r>
                  <a:rPr lang="en-US" sz="2000" b="1" dirty="0" smtClean="0"/>
                  <a:t>20 </a:t>
                </a:r>
                <a:r>
                  <a:rPr lang="en-US" sz="2000" b="1" dirty="0" err="1" smtClean="0"/>
                  <a:t>μs</a:t>
                </a:r>
                <a:r>
                  <a:rPr lang="en-US" sz="2000" dirty="0"/>
                  <a:t> </a:t>
                </a: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100" y="1195545"/>
                <a:ext cx="3869693" cy="411480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4675688" y="2048609"/>
            <a:ext cx="4097814" cy="4014497"/>
            <a:chOff x="4675688" y="2048609"/>
            <a:chExt cx="4097814" cy="4014497"/>
          </a:xfrm>
        </p:grpSpPr>
        <p:grpSp>
          <p:nvGrpSpPr>
            <p:cNvPr id="54" name="Group 53"/>
            <p:cNvGrpSpPr/>
            <p:nvPr/>
          </p:nvGrpSpPr>
          <p:grpSpPr>
            <a:xfrm>
              <a:off x="5857579" y="2048609"/>
              <a:ext cx="2915923" cy="4014497"/>
              <a:chOff x="5807927" y="4039382"/>
              <a:chExt cx="945915" cy="1302289"/>
            </a:xfrm>
          </p:grpSpPr>
          <p:sp>
            <p:nvSpPr>
              <p:cNvPr id="59" name="Rectangle 58"/>
              <p:cNvSpPr/>
              <p:nvPr/>
            </p:nvSpPr>
            <p:spPr bwMode="auto">
              <a:xfrm>
                <a:off x="5807927" y="4256252"/>
                <a:ext cx="945915" cy="454575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60" name="Trapezoid 59"/>
              <p:cNvSpPr/>
              <p:nvPr/>
            </p:nvSpPr>
            <p:spPr bwMode="auto">
              <a:xfrm flipV="1">
                <a:off x="6022698" y="4603278"/>
                <a:ext cx="565488" cy="584486"/>
              </a:xfrm>
              <a:prstGeom prst="trapezoid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  <p:sp>
            <p:nvSpPr>
              <p:cNvPr id="61" name="Trapezoid 60"/>
              <p:cNvSpPr/>
              <p:nvPr/>
            </p:nvSpPr>
            <p:spPr bwMode="auto">
              <a:xfrm flipH="1" flipV="1">
                <a:off x="6116670" y="4039382"/>
                <a:ext cx="377256" cy="1302289"/>
              </a:xfrm>
              <a:prstGeom prst="trapezoid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MS Pゴシック" charset="0"/>
                  <a:cs typeface="MS Pゴシック" charset="0"/>
                </a:endParaRPr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 bwMode="auto">
            <a:xfrm flipH="1" flipV="1">
              <a:off x="7379979" y="2510516"/>
              <a:ext cx="472098" cy="139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7379979" y="2200746"/>
              <a:ext cx="1" cy="3387919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7" name="TextBox 56"/>
            <p:cNvSpPr txBox="1"/>
            <p:nvPr/>
          </p:nvSpPr>
          <p:spPr>
            <a:xfrm>
              <a:off x="4675688" y="3833476"/>
              <a:ext cx="860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L</a:t>
              </a:r>
              <a:r>
                <a:rPr lang="en-US" baseline="-25000" smtClean="0"/>
                <a:t>sens</a:t>
              </a:r>
              <a:endParaRPr lang="en-US" dirty="0"/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>
              <a:off x="5495357" y="2717143"/>
              <a:ext cx="0" cy="28789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912886" y="1539730"/>
                <a:ext cx="2042226" cy="802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bg-BG" sz="3200" i="1" smtClean="0">
                            <a:ea typeface="Arial" charset="0"/>
                            <a:cs typeface="Arial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ea typeface="Arial" charset="0"/>
                                <a:cs typeface="Arial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3200" b="0" i="1" smtClean="0">
                                <a:ea typeface="Arial" charset="0"/>
                                <a:cs typeface="Arial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 smtClean="0"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ea typeface="Arial" charset="0"/>
                                <a:cs typeface="Arial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3200" b="0" i="1" smtClean="0">
                                <a:ea typeface="Arial" charset="0"/>
                                <a:cs typeface="Arial" charset="0"/>
                              </a:rPr>
                              <m:t>𝑠𝑒𝑛𝑠𝑜𝑟</m:t>
                            </m:r>
                          </m:sub>
                        </m:sSub>
                      </m:den>
                    </m:f>
                    <m:r>
                      <a:rPr lang="en-US" sz="3200" b="0" i="0" smtClean="0">
                        <a:latin typeface="Cambria Math" charset="0"/>
                        <a:ea typeface="Arial" charset="0"/>
                        <a:cs typeface="Arial" charset="0"/>
                      </a:rPr>
                      <m:t> ~</m:t>
                    </m:r>
                  </m:oMath>
                </a14:m>
                <a:r>
                  <a:rPr lang="en-US" dirty="0" smtClean="0"/>
                  <a:t> 0.1</a:t>
                </a:r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886" y="1539730"/>
                <a:ext cx="2042226" cy="802271"/>
              </a:xfrm>
              <a:prstGeom prst="rect">
                <a:avLst/>
              </a:prstGeom>
              <a:blipFill rotWithShape="0">
                <a:blip r:embed="rId3"/>
                <a:stretch>
                  <a:fillRect r="-3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31065" y="476002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Small scale flows can bring more </a:t>
            </a:r>
            <a:r>
              <a:rPr lang="en-US" dirty="0" err="1"/>
              <a:t>analyte</a:t>
            </a:r>
            <a:r>
              <a:rPr lang="en-US" dirty="0"/>
              <a:t> to the sensor without blowing past it!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93848" y="1876533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2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Flow-Through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89983" y="3109233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Diffusion Alone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67747" y="1655285"/>
            <a:ext cx="326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Diffusion + Convection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2045508" y="2047087"/>
                <a:ext cx="1072345" cy="4337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box>
                        <m:boxPr>
                          <m:ctrlPr>
                            <a:rPr lang="uk-UA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uk-UA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508" y="2047087"/>
                <a:ext cx="1072345" cy="4337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400945" y="2040171"/>
                <a:ext cx="1079462" cy="500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box>
                        <m:boxPr>
                          <m:ctrlPr>
                            <a:rPr lang="uk-UA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bg-BG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45" y="2040171"/>
                <a:ext cx="1079462" cy="50000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/>
              <p:cNvSpPr txBox="1"/>
              <p:nvPr/>
            </p:nvSpPr>
            <p:spPr>
              <a:xfrm>
                <a:off x="199620" y="3541811"/>
                <a:ext cx="1079462" cy="500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box>
                        <m:boxPr>
                          <m:ctrlPr>
                            <a:rPr lang="uk-UA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bg-BG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20" y="3541811"/>
                <a:ext cx="1079462" cy="50000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1449777" y="3542471"/>
                <a:ext cx="1072345" cy="499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box>
                        <m:boxPr>
                          <m:ctrlPr>
                            <a:rPr lang="uk-UA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bg-BG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77" y="3542471"/>
                <a:ext cx="1072345" cy="49917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88" y="1440838"/>
            <a:ext cx="5571977" cy="4617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3949" y="5018493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6.4e-3 reactions/min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52701" y="1666719"/>
            <a:ext cx="332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3.8e-2 reactions/min</a:t>
            </a: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438274" y="6339290"/>
            <a:ext cx="3622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>
                <a:solidFill>
                  <a:srgbClr val="FFFFFF"/>
                </a:solidFill>
              </a:rPr>
              <a:t>Eftekhari</a:t>
            </a:r>
            <a:r>
              <a:rPr lang="en-US" sz="1000" dirty="0" smtClean="0">
                <a:solidFill>
                  <a:srgbClr val="FFFFFF"/>
                </a:solidFill>
              </a:rPr>
              <a:t> et al. “</a:t>
            </a:r>
            <a:r>
              <a:rPr lang="en-US" sz="1000" dirty="0" err="1" smtClean="0">
                <a:solidFill>
                  <a:srgbClr val="FFFFFF"/>
                </a:solidFill>
              </a:rPr>
              <a:t>Nanoholes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en-US" sz="1000" dirty="0">
                <a:solidFill>
                  <a:srgbClr val="FFFFFF"/>
                </a:solidFill>
              </a:rPr>
              <a:t>As </a:t>
            </a:r>
            <a:r>
              <a:rPr lang="en-US" sz="1000" dirty="0" err="1">
                <a:solidFill>
                  <a:srgbClr val="FFFFFF"/>
                </a:solidFill>
              </a:rPr>
              <a:t>Nanochannels</a:t>
            </a:r>
            <a:r>
              <a:rPr lang="en-US" sz="1000" dirty="0">
                <a:solidFill>
                  <a:srgbClr val="FFFFFF"/>
                </a:solidFill>
              </a:rPr>
              <a:t>: Flow-through </a:t>
            </a:r>
            <a:r>
              <a:rPr lang="en-US" sz="1000" dirty="0" err="1">
                <a:solidFill>
                  <a:srgbClr val="FFFFFF"/>
                </a:solidFill>
              </a:rPr>
              <a:t>Plasmonic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smtClean="0">
                <a:solidFill>
                  <a:srgbClr val="FFFFFF"/>
                </a:solidFill>
              </a:rPr>
              <a:t>Sensing”,</a:t>
            </a:r>
            <a:r>
              <a:rPr lang="pt-BR" sz="1000" dirty="0" smtClean="0">
                <a:solidFill>
                  <a:srgbClr val="FFFFFF"/>
                </a:solidFill>
              </a:rPr>
              <a:t> Anal</a:t>
            </a:r>
            <a:r>
              <a:rPr lang="pt-BR" sz="1000" dirty="0">
                <a:solidFill>
                  <a:srgbClr val="FFFFFF"/>
                </a:solidFill>
              </a:rPr>
              <a:t>. </a:t>
            </a:r>
            <a:r>
              <a:rPr lang="pt-BR" sz="1000" dirty="0" err="1">
                <a:solidFill>
                  <a:srgbClr val="FFFFFF"/>
                </a:solidFill>
              </a:rPr>
              <a:t>Chem</a:t>
            </a:r>
            <a:r>
              <a:rPr lang="pt-BR" sz="1000" dirty="0">
                <a:solidFill>
                  <a:srgbClr val="FFFFFF"/>
                </a:solidFill>
              </a:rPr>
              <a:t>. 2009, 81, 4308–4311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56828"/>
            <a:ext cx="391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μL</a:t>
            </a:r>
            <a:r>
              <a:rPr lang="en-US" dirty="0" smtClean="0"/>
              <a:t>/min = 6x improvement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01281" y="207105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6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Structure</a:t>
            </a:r>
          </a:p>
          <a:p>
            <a:pPr lvl="1"/>
            <a:r>
              <a:rPr lang="en-US" dirty="0" smtClean="0"/>
              <a:t>How does the structure </a:t>
            </a:r>
            <a:r>
              <a:rPr lang="en-US" dirty="0" smtClean="0"/>
              <a:t>create the enhanced </a:t>
            </a:r>
            <a:r>
              <a:rPr lang="en-US" dirty="0" smtClean="0"/>
              <a:t>SERS properties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What molecules can be detected ideally?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Detect many different types of </a:t>
            </a:r>
            <a:r>
              <a:rPr lang="en-US" dirty="0" smtClean="0"/>
              <a:t>molecules</a:t>
            </a:r>
          </a:p>
          <a:p>
            <a:pPr lvl="1"/>
            <a:r>
              <a:rPr lang="en-US" dirty="0" smtClean="0"/>
              <a:t>Every molecule has a different </a:t>
            </a:r>
            <a:r>
              <a:rPr lang="en-US" dirty="0" err="1" smtClean="0"/>
              <a:t>crossection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295"/>
            <a:ext cx="8458200" cy="4114800"/>
          </a:xfrm>
        </p:spPr>
        <p:txBody>
          <a:bodyPr/>
          <a:lstStyle/>
          <a:p>
            <a:r>
              <a:rPr lang="en-US" sz="2800" dirty="0" smtClean="0"/>
              <a:t>New Raman-silent nanomembrane materials are enabling some exciting </a:t>
            </a:r>
            <a:r>
              <a:rPr lang="en-US" sz="2800" dirty="0" err="1" smtClean="0"/>
              <a:t>biosensing</a:t>
            </a:r>
            <a:r>
              <a:rPr lang="en-US" sz="2800" dirty="0" smtClean="0"/>
              <a:t>!</a:t>
            </a:r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SER Logo 30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768" y="2394255"/>
            <a:ext cx="6482464" cy="36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2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418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Acknowledgements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00545" y="1166091"/>
            <a:ext cx="73544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 descr="NRG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74" y="6324647"/>
            <a:ext cx="1412867" cy="469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19" y="1313004"/>
            <a:ext cx="3057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Helvetica Neue"/>
                <a:cs typeface="Helvetica Neue"/>
              </a:rPr>
              <a:t>University of Rochester</a:t>
            </a:r>
          </a:p>
          <a:p>
            <a:r>
              <a:rPr lang="en-US" sz="2000" dirty="0">
                <a:latin typeface="Helvetica Neue"/>
                <a:cs typeface="Helvetica Neue"/>
              </a:rPr>
              <a:t>Prof. James McGrath</a:t>
            </a:r>
          </a:p>
          <a:p>
            <a:r>
              <a:rPr lang="en-US" sz="2000" dirty="0" smtClean="0">
                <a:latin typeface="Helvetica Neue"/>
                <a:cs typeface="Helvetica Neue"/>
              </a:rPr>
              <a:t>Dean </a:t>
            </a:r>
            <a:r>
              <a:rPr lang="en-US" sz="2000" dirty="0">
                <a:latin typeface="Helvetica Neue"/>
                <a:cs typeface="Helvetica Neue"/>
              </a:rPr>
              <a:t>Johnson, </a:t>
            </a:r>
            <a:r>
              <a:rPr lang="en-US" sz="2000" dirty="0" smtClean="0">
                <a:latin typeface="Helvetica Neue"/>
                <a:cs typeface="Helvetica Neue"/>
              </a:rPr>
              <a:t>PhD</a:t>
            </a:r>
          </a:p>
          <a:p>
            <a:r>
              <a:rPr lang="en-US" sz="2000" dirty="0" smtClean="0">
                <a:latin typeface="Helvetica Neue"/>
                <a:cs typeface="Helvetica Neue"/>
              </a:rPr>
              <a:t>Joshua </a:t>
            </a:r>
            <a:r>
              <a:rPr lang="en-US" sz="2000" dirty="0" err="1" smtClean="0">
                <a:latin typeface="Helvetica Neue"/>
                <a:cs typeface="Helvetica Neue"/>
              </a:rPr>
              <a:t>Winans</a:t>
            </a:r>
            <a:r>
              <a:rPr lang="en-US" sz="2000" dirty="0" smtClean="0">
                <a:latin typeface="Helvetica Neue"/>
                <a:cs typeface="Helvetica Neue"/>
              </a:rPr>
              <a:t>, PhD</a:t>
            </a:r>
            <a:endParaRPr lang="en-US" sz="2000" dirty="0">
              <a:latin typeface="Helvetica Neue"/>
              <a:cs typeface="Helvetica Neue"/>
            </a:endParaRPr>
          </a:p>
          <a:p>
            <a:r>
              <a:rPr lang="en-US" sz="2000" dirty="0">
                <a:latin typeface="Helvetica Neue"/>
                <a:cs typeface="Helvetica Neue"/>
              </a:rPr>
              <a:t>Henry </a:t>
            </a:r>
            <a:r>
              <a:rPr lang="en-US" sz="2000" dirty="0" smtClean="0">
                <a:latin typeface="Helvetica Neue"/>
                <a:cs typeface="Helvetica Neue"/>
              </a:rPr>
              <a:t>Chung, PhD</a:t>
            </a:r>
            <a:endParaRPr lang="en-US" sz="2000" dirty="0">
              <a:latin typeface="Helvetica Neue"/>
              <a:cs typeface="Helvetica Neue"/>
            </a:endParaRPr>
          </a:p>
          <a:p>
            <a:r>
              <a:rPr lang="en-US" sz="2000" dirty="0" err="1">
                <a:latin typeface="Helvetica Neue"/>
                <a:cs typeface="Helvetica Neue"/>
              </a:rPr>
              <a:t>Tejas</a:t>
            </a:r>
            <a:r>
              <a:rPr lang="en-US" sz="2000" dirty="0">
                <a:latin typeface="Helvetica Neue"/>
                <a:cs typeface="Helvetica Neue"/>
              </a:rPr>
              <a:t> </a:t>
            </a:r>
            <a:r>
              <a:rPr lang="en-US" sz="2000" dirty="0" err="1">
                <a:latin typeface="Helvetica Neue"/>
                <a:cs typeface="Helvetica Neue"/>
              </a:rPr>
              <a:t>Khire</a:t>
            </a:r>
            <a:endParaRPr lang="en-US" sz="2000" dirty="0">
              <a:latin typeface="Helvetica Neue"/>
              <a:cs typeface="Helvetica Neue"/>
            </a:endParaRPr>
          </a:p>
          <a:p>
            <a:r>
              <a:rPr lang="en-US" sz="2000" dirty="0">
                <a:latin typeface="Helvetica Neue"/>
                <a:cs typeface="Helvetica Neue"/>
              </a:rPr>
              <a:t>Karl Smith</a:t>
            </a:r>
            <a:endParaRPr lang="en-US" sz="2000" dirty="0" smtClean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Sarah </a:t>
            </a:r>
            <a:r>
              <a:rPr lang="en-US" sz="2000" dirty="0" err="1">
                <a:latin typeface="Helvetica Neue"/>
                <a:cs typeface="Helvetica Neue"/>
              </a:rPr>
              <a:t>Wayson</a:t>
            </a:r>
            <a:endParaRPr lang="en-US" sz="2000" dirty="0">
              <a:latin typeface="Helvetica Neue"/>
              <a:cs typeface="Helvetica Neue"/>
            </a:endParaRPr>
          </a:p>
          <a:p>
            <a:r>
              <a:rPr lang="en-US" sz="2000" dirty="0">
                <a:latin typeface="Helvetica Neue"/>
                <a:cs typeface="Helvetica Neue"/>
              </a:rPr>
              <a:t>Meghan </a:t>
            </a:r>
            <a:r>
              <a:rPr lang="en-US" sz="2000" dirty="0" err="1">
                <a:latin typeface="Helvetica Neue"/>
                <a:cs typeface="Helvetica Neue"/>
              </a:rPr>
              <a:t>Kazanski</a:t>
            </a:r>
            <a:endParaRPr lang="en-US" sz="2000" dirty="0">
              <a:latin typeface="Helvetica Neue"/>
              <a:cs typeface="Helvetica Neue"/>
            </a:endParaRPr>
          </a:p>
          <a:p>
            <a:r>
              <a:rPr lang="en-US" sz="2000" dirty="0">
                <a:latin typeface="Helvetica Neue"/>
                <a:cs typeface="Helvetica Neue"/>
              </a:rPr>
              <a:t>Tucker </a:t>
            </a:r>
            <a:r>
              <a:rPr lang="en-US" sz="2000" dirty="0" smtClean="0">
                <a:latin typeface="Helvetica Neue"/>
                <a:cs typeface="Helvetica Neue"/>
              </a:rPr>
              <a:t>Burgin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1337" y="1877454"/>
            <a:ext cx="24888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J.P. </a:t>
            </a:r>
            <a:r>
              <a:rPr lang="en-US" sz="2000" dirty="0" err="1">
                <a:latin typeface="Arial"/>
                <a:cs typeface="Arial"/>
              </a:rPr>
              <a:t>DesOrmeaux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Josh Miller</a:t>
            </a:r>
          </a:p>
          <a:p>
            <a:r>
              <a:rPr lang="en-US" sz="2000" dirty="0" smtClean="0">
                <a:latin typeface="Arial"/>
                <a:cs typeface="Arial"/>
              </a:rPr>
              <a:t>Jamie </a:t>
            </a:r>
            <a:r>
              <a:rPr lang="en-US" sz="2000" dirty="0" err="1">
                <a:latin typeface="Arial"/>
                <a:cs typeface="Arial"/>
              </a:rPr>
              <a:t>Roussie</a:t>
            </a:r>
            <a:r>
              <a:rPr lang="en-US" sz="2000" dirty="0">
                <a:latin typeface="Arial"/>
                <a:cs typeface="Arial"/>
              </a:rPr>
              <a:t>, PhD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819" y="4725558"/>
            <a:ext cx="2386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Helvetica Neue"/>
                <a:cs typeface="Helvetica Neue"/>
              </a:rPr>
              <a:t>RIT</a:t>
            </a:r>
            <a:endParaRPr lang="en-US" sz="2000" b="1" dirty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Prof. Tom </a:t>
            </a:r>
            <a:r>
              <a:rPr lang="en-US" sz="2000" dirty="0" err="1" smtClean="0">
                <a:latin typeface="Helvetica Neue"/>
                <a:cs typeface="Helvetica Neue"/>
              </a:rPr>
              <a:t>Gaborski</a:t>
            </a:r>
            <a:endParaRPr lang="en-US" sz="2000" dirty="0" smtClean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Bob </a:t>
            </a:r>
            <a:r>
              <a:rPr lang="en-US" sz="2000" dirty="0">
                <a:latin typeface="Helvetica Neue"/>
                <a:cs typeface="Helvetica Neue"/>
              </a:rPr>
              <a:t>Carter, PhD</a:t>
            </a:r>
          </a:p>
          <a:p>
            <a:endParaRPr lang="en-US" sz="2000" b="1" dirty="0">
              <a:latin typeface="Helvetica Neue"/>
              <a:cs typeface="Helvetica Neue"/>
            </a:endParaRPr>
          </a:p>
        </p:txBody>
      </p:sp>
      <p:pic>
        <p:nvPicPr>
          <p:cNvPr id="11" name="Picture 10" descr="simpore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66" y="1278205"/>
            <a:ext cx="2408677" cy="6021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10902" y="2971301"/>
            <a:ext cx="32192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Helvetica Neue"/>
                <a:cs typeface="Helvetica Neue"/>
              </a:rPr>
              <a:t>University of Nottingham</a:t>
            </a:r>
            <a:endParaRPr lang="en-US" sz="2000" b="1" dirty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Prof. Kevin Webb</a:t>
            </a:r>
          </a:p>
          <a:p>
            <a:r>
              <a:rPr lang="en-US" sz="2000" dirty="0" smtClean="0">
                <a:latin typeface="Helvetica Neue"/>
                <a:cs typeface="Helvetica Neue"/>
              </a:rPr>
              <a:t>Flavius </a:t>
            </a:r>
            <a:r>
              <a:rPr lang="en-US" sz="2000" dirty="0" err="1" smtClean="0">
                <a:latin typeface="Helvetica Neue"/>
                <a:cs typeface="Helvetica Neue"/>
              </a:rPr>
              <a:t>Pascut</a:t>
            </a:r>
            <a:r>
              <a:rPr lang="en-US" sz="2000" dirty="0" smtClean="0">
                <a:latin typeface="Helvetica Neue"/>
                <a:cs typeface="Helvetica Neue"/>
              </a:rPr>
              <a:t>, PhD</a:t>
            </a:r>
            <a:endParaRPr lang="en-US" sz="2000" dirty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Emilia </a:t>
            </a:r>
            <a:r>
              <a:rPr lang="en-US" sz="2000" dirty="0" err="1" smtClean="0">
                <a:latin typeface="Helvetica Neue"/>
                <a:cs typeface="Helvetica Neue"/>
              </a:rPr>
              <a:t>Moradi</a:t>
            </a:r>
            <a:r>
              <a:rPr lang="en-US" sz="2000" dirty="0" smtClean="0">
                <a:latin typeface="Helvetica Neue"/>
                <a:cs typeface="Helvetica Neue"/>
              </a:rPr>
              <a:t>, PhD</a:t>
            </a:r>
            <a:endParaRPr lang="en-US" sz="2000" dirty="0">
              <a:latin typeface="Helvetica Neue"/>
              <a:cs typeface="Helvetica Neue"/>
            </a:endParaRPr>
          </a:p>
          <a:p>
            <a:endParaRPr lang="en-US" sz="2000" b="1" dirty="0">
              <a:latin typeface="Helvetica Neue"/>
              <a:cs typeface="Helvetica Neue"/>
            </a:endParaRPr>
          </a:p>
        </p:txBody>
      </p:sp>
      <p:pic>
        <p:nvPicPr>
          <p:cNvPr id="4" name="Picture 3" descr="1459704_10154772089185597_2363251019382827652_n (1)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27106"/>
          <a:stretch/>
        </p:blipFill>
        <p:spPr>
          <a:xfrm>
            <a:off x="6104798" y="4374305"/>
            <a:ext cx="2999876" cy="1319139"/>
          </a:xfrm>
          <a:prstGeom prst="rect">
            <a:avLst/>
          </a:prstGeom>
        </p:spPr>
      </p:pic>
      <p:pic>
        <p:nvPicPr>
          <p:cNvPr id="14" name="Picture 13" descr="10325172_10154425306990573_303960068558007148_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19080" r="6286"/>
          <a:stretch/>
        </p:blipFill>
        <p:spPr>
          <a:xfrm>
            <a:off x="6246091" y="1761229"/>
            <a:ext cx="2746474" cy="2025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07985" y="4725558"/>
            <a:ext cx="33243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Helvetica Neue"/>
                <a:cs typeface="Helvetica Neue"/>
              </a:rPr>
              <a:t>University of Ottawa</a:t>
            </a:r>
            <a:endParaRPr lang="en-US" sz="2000" b="1" dirty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Prof. Vincent Tabard-</a:t>
            </a:r>
            <a:r>
              <a:rPr lang="en-US" sz="2000" dirty="0" err="1" smtClean="0">
                <a:latin typeface="Helvetica Neue"/>
                <a:cs typeface="Helvetica Neue"/>
              </a:rPr>
              <a:t>Cossa</a:t>
            </a:r>
            <a:endParaRPr lang="en-US" sz="2000" dirty="0" smtClean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Kyle Briggs</a:t>
            </a:r>
            <a:endParaRPr lang="en-US" sz="2000" dirty="0">
              <a:latin typeface="Helvetica Neue"/>
              <a:cs typeface="Helvetica Neue"/>
            </a:endParaRPr>
          </a:p>
          <a:p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4371684"/>
            <a:ext cx="1313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URnano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418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Questions?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00545" y="1166091"/>
            <a:ext cx="73544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 descr="NRG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74" y="6324647"/>
            <a:ext cx="1412867" cy="4693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418"/>
            <a:ext cx="7772400" cy="1143000"/>
          </a:xfrm>
        </p:spPr>
        <p:txBody>
          <a:bodyPr/>
          <a:lstStyle/>
          <a:p>
            <a:r>
              <a:rPr lang="en-US" sz="4000" dirty="0" smtClean="0">
                <a:latin typeface="Arial"/>
                <a:cs typeface="Arial"/>
              </a:rPr>
              <a:t>Si Nanomembrane Applications</a:t>
            </a:r>
            <a:endParaRPr lang="en-US" sz="40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00545" y="1166091"/>
            <a:ext cx="73544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 descr="NRG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74" y="6324647"/>
            <a:ext cx="1412867" cy="469342"/>
          </a:xfrm>
          <a:prstGeom prst="rect">
            <a:avLst/>
          </a:prstGeom>
        </p:spPr>
      </p:pic>
      <p:pic>
        <p:nvPicPr>
          <p:cNvPr id="8" name="Picture 7" descr="Screen Shot 2015-06-02 at 6.36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65" y="1230504"/>
            <a:ext cx="5024470" cy="1365876"/>
          </a:xfrm>
          <a:prstGeom prst="rect">
            <a:avLst/>
          </a:prstGeom>
        </p:spPr>
      </p:pic>
      <p:pic>
        <p:nvPicPr>
          <p:cNvPr id="9" name="Picture 8" descr="Screen Shot 2015-06-02 at 6.37.4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4"/>
          <a:stretch/>
        </p:blipFill>
        <p:spPr>
          <a:xfrm>
            <a:off x="2773106" y="2596380"/>
            <a:ext cx="3753560" cy="34915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38274" y="6329195"/>
            <a:ext cx="3705726" cy="464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err="1">
                <a:solidFill>
                  <a:schemeClr val="bg1"/>
                </a:solidFill>
                <a:ea typeface="Arial" charset="0"/>
                <a:cs typeface="Arial" charset="0"/>
              </a:rPr>
              <a:t>Gaborski</a:t>
            </a:r>
            <a:r>
              <a:rPr lang="en-US" sz="800" dirty="0">
                <a:solidFill>
                  <a:schemeClr val="bg1"/>
                </a:solidFill>
                <a:ea typeface="Arial" charset="0"/>
                <a:cs typeface="Arial" charset="0"/>
              </a:rPr>
              <a:t>, T. R., et al. (2010). "High-Performance Separation of Nanoparticles with Ultrathin Porous </a:t>
            </a:r>
            <a:r>
              <a:rPr lang="en-US" sz="800" dirty="0" err="1">
                <a:solidFill>
                  <a:schemeClr val="bg1"/>
                </a:solidFill>
                <a:ea typeface="Arial" charset="0"/>
                <a:cs typeface="Arial" charset="0"/>
              </a:rPr>
              <a:t>Nanocrystalline</a:t>
            </a:r>
            <a:r>
              <a:rPr lang="en-US" sz="800" dirty="0">
                <a:solidFill>
                  <a:schemeClr val="bg1"/>
                </a:solidFill>
                <a:ea typeface="Arial" charset="0"/>
                <a:cs typeface="Arial" charset="0"/>
              </a:rPr>
              <a:t> Silicon Membranes." </a:t>
            </a:r>
            <a:r>
              <a:rPr lang="en-US" sz="800" u="sng" dirty="0">
                <a:solidFill>
                  <a:schemeClr val="bg1"/>
                </a:solidFill>
                <a:ea typeface="Arial" charset="0"/>
                <a:cs typeface="Arial" charset="0"/>
              </a:rPr>
              <a:t>ACS </a:t>
            </a:r>
            <a:r>
              <a:rPr lang="en-US" sz="800" u="sng" dirty="0" err="1">
                <a:solidFill>
                  <a:schemeClr val="bg1"/>
                </a:solidFill>
                <a:ea typeface="Arial" charset="0"/>
                <a:cs typeface="Arial" charset="0"/>
              </a:rPr>
              <a:t>Nano</a:t>
            </a:r>
            <a:r>
              <a:rPr lang="en-US" sz="800" u="sng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800" b="1" u="sng" dirty="0">
                <a:solidFill>
                  <a:schemeClr val="bg1"/>
                </a:solidFill>
                <a:ea typeface="Arial" charset="0"/>
                <a:cs typeface="Arial" charset="0"/>
              </a:rPr>
              <a:t>4</a:t>
            </a:r>
            <a:r>
              <a:rPr lang="en-US" sz="800" u="sng" dirty="0">
                <a:solidFill>
                  <a:schemeClr val="bg1"/>
                </a:solidFill>
                <a:ea typeface="Arial" charset="0"/>
                <a:cs typeface="Arial" charset="0"/>
              </a:rPr>
              <a:t>(11): 6973-6981</a:t>
            </a:r>
            <a:endParaRPr lang="en-US" sz="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418"/>
            <a:ext cx="7772400" cy="1143000"/>
          </a:xfrm>
        </p:spPr>
        <p:txBody>
          <a:bodyPr/>
          <a:lstStyle/>
          <a:p>
            <a:r>
              <a:rPr lang="en-US" sz="4000" dirty="0" smtClean="0">
                <a:latin typeface="Arial"/>
                <a:cs typeface="Arial"/>
              </a:rPr>
              <a:t>Si Nanomembrane Applications</a:t>
            </a:r>
            <a:endParaRPr lang="en-US" sz="40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00545" y="1166091"/>
            <a:ext cx="73544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 descr="NRG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74" y="6324647"/>
            <a:ext cx="1412867" cy="469342"/>
          </a:xfrm>
          <a:prstGeom prst="rect">
            <a:avLst/>
          </a:prstGeom>
        </p:spPr>
      </p:pic>
      <p:pic>
        <p:nvPicPr>
          <p:cNvPr id="14" name="Picture 13" descr="Screen Shot 2015-06-02 at 6.45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0" y="1325417"/>
            <a:ext cx="8127601" cy="9836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9" y="2306507"/>
            <a:ext cx="6788889" cy="39618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08295" y="6341505"/>
            <a:ext cx="2935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err="1">
                <a:solidFill>
                  <a:schemeClr val="bg1"/>
                </a:solidFill>
                <a:ea typeface="Arial" charset="0"/>
                <a:cs typeface="Arial" charset="0"/>
              </a:rPr>
              <a:t>Kavalenka</a:t>
            </a:r>
            <a:r>
              <a:rPr lang="en-US" sz="800" dirty="0">
                <a:solidFill>
                  <a:schemeClr val="bg1"/>
                </a:solidFill>
                <a:ea typeface="Arial" charset="0"/>
                <a:cs typeface="Arial" charset="0"/>
              </a:rPr>
              <a:t>, M. N., et al. (2012). "Chemical capacitive sensing using ultrathin flexible </a:t>
            </a:r>
            <a:r>
              <a:rPr lang="en-US" sz="800" dirty="0" err="1">
                <a:solidFill>
                  <a:schemeClr val="bg1"/>
                </a:solidFill>
                <a:ea typeface="Arial" charset="0"/>
                <a:cs typeface="Arial" charset="0"/>
              </a:rPr>
              <a:t>nanoporous</a:t>
            </a:r>
            <a:r>
              <a:rPr lang="en-US" sz="800" dirty="0">
                <a:solidFill>
                  <a:schemeClr val="bg1"/>
                </a:solidFill>
                <a:ea typeface="Arial" charset="0"/>
                <a:cs typeface="Arial" charset="0"/>
              </a:rPr>
              <a:t> electrodes." </a:t>
            </a:r>
            <a:r>
              <a:rPr lang="en-US" sz="800" u="sng" dirty="0">
                <a:solidFill>
                  <a:schemeClr val="bg1"/>
                </a:solidFill>
                <a:ea typeface="Arial" charset="0"/>
                <a:cs typeface="Arial" charset="0"/>
              </a:rPr>
              <a:t>Sensors and Actuators B: Chemical </a:t>
            </a:r>
            <a:r>
              <a:rPr lang="en-US" sz="800" b="1" u="sng" dirty="0">
                <a:solidFill>
                  <a:schemeClr val="bg1"/>
                </a:solidFill>
                <a:ea typeface="Arial" charset="0"/>
                <a:cs typeface="Arial" charset="0"/>
              </a:rPr>
              <a:t>162</a:t>
            </a:r>
            <a:r>
              <a:rPr lang="en-US" sz="800" u="sng" dirty="0">
                <a:solidFill>
                  <a:schemeClr val="bg1"/>
                </a:solidFill>
                <a:ea typeface="Arial" charset="0"/>
                <a:cs typeface="Arial" charset="0"/>
              </a:rPr>
              <a:t>(1): 22-26</a:t>
            </a:r>
            <a:endParaRPr lang="en-US" sz="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Raman Sensing: 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Surface </a:t>
            </a:r>
            <a:r>
              <a:rPr lang="en-US" dirty="0" smtClean="0"/>
              <a:t>Enhance </a:t>
            </a:r>
            <a:r>
              <a:rPr lang="en-US" dirty="0" smtClean="0"/>
              <a:t>Raman Spectroscopy</a:t>
            </a:r>
          </a:p>
          <a:p>
            <a:pPr lvl="1"/>
            <a:r>
              <a:rPr lang="en-US" dirty="0" smtClean="0"/>
              <a:t>Roughened metals have sharp features that </a:t>
            </a:r>
            <a:r>
              <a:rPr lang="en-US" dirty="0" smtClean="0"/>
              <a:t>can condense an electric </a:t>
            </a:r>
            <a:r>
              <a:rPr lang="en-US" dirty="0" smtClean="0"/>
              <a:t>field around them</a:t>
            </a:r>
          </a:p>
          <a:p>
            <a:pPr lvl="1"/>
            <a:r>
              <a:rPr lang="en-US" dirty="0" smtClean="0"/>
              <a:t>Raman Scattering Effect is proportional to the strength of the electric field</a:t>
            </a:r>
          </a:p>
          <a:p>
            <a:pPr lvl="1"/>
            <a:r>
              <a:rPr lang="en-US" dirty="0" smtClean="0"/>
              <a:t>Enhancement factors can be enormous, up to 1,000,000x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SERS </a:t>
            </a:r>
            <a:r>
              <a:rPr lang="en-US" dirty="0" err="1" smtClean="0"/>
              <a:t>Plasmonics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1193400"/>
            <a:ext cx="4368800" cy="4887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8274" y="6285132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accent3"/>
                </a:solidFill>
              </a:rPr>
              <a:t>J. M. </a:t>
            </a:r>
            <a:r>
              <a:rPr lang="de-DE" sz="1000" dirty="0" err="1">
                <a:solidFill>
                  <a:schemeClr val="accent3"/>
                </a:solidFill>
              </a:rPr>
              <a:t>McMahon</a:t>
            </a:r>
            <a:r>
              <a:rPr lang="de-DE" sz="1000" dirty="0">
                <a:solidFill>
                  <a:schemeClr val="accent3"/>
                </a:solidFill>
              </a:rPr>
              <a:t>, S. Li, L. K. </a:t>
            </a:r>
            <a:r>
              <a:rPr lang="de-DE" sz="1000" dirty="0" err="1">
                <a:solidFill>
                  <a:schemeClr val="accent3"/>
                </a:solidFill>
              </a:rPr>
              <a:t>Ausman</a:t>
            </a:r>
            <a:r>
              <a:rPr lang="de-DE" sz="1000" dirty="0">
                <a:solidFill>
                  <a:schemeClr val="accent3"/>
                </a:solidFill>
              </a:rPr>
              <a:t> </a:t>
            </a:r>
            <a:r>
              <a:rPr lang="de-DE" sz="1000" dirty="0" err="1">
                <a:solidFill>
                  <a:schemeClr val="accent3"/>
                </a:solidFill>
              </a:rPr>
              <a:t>and</a:t>
            </a:r>
            <a:r>
              <a:rPr lang="de-DE" sz="1000" dirty="0">
                <a:solidFill>
                  <a:schemeClr val="accent3"/>
                </a:solidFill>
              </a:rPr>
              <a:t> G. C. Schatz, J. Phys. Chem. C, 2012, 116, 1627–1637</a:t>
            </a:r>
            <a:endParaRPr lang="en-US" sz="1000" dirty="0">
              <a:solidFill>
                <a:schemeClr val="accent3"/>
              </a:solidFill>
            </a:endParaRPr>
          </a:p>
        </p:txBody>
      </p:sp>
      <p:pic>
        <p:nvPicPr>
          <p:cNvPr id="8" name="Standing 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854" y="1323418"/>
            <a:ext cx="4595220" cy="3400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9854" y="4724400"/>
            <a:ext cx="4595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WaveNET</a:t>
            </a:r>
            <a:r>
              <a:rPr lang="en-US" sz="2000" dirty="0"/>
              <a:t> Tank Testing :: </a:t>
            </a:r>
            <a:r>
              <a:rPr lang="en-US" sz="2000" dirty="0" err="1"/>
              <a:t>FloWaveTT</a:t>
            </a:r>
            <a:r>
              <a:rPr lang="en-US" sz="2000" dirty="0"/>
              <a:t> </a:t>
            </a:r>
            <a:r>
              <a:rPr lang="en-US" sz="2000" dirty="0" smtClean="0"/>
              <a:t>2014, </a:t>
            </a:r>
            <a:r>
              <a:rPr lang="en-US" sz="2000" dirty="0" err="1" smtClean="0"/>
              <a:t>Edinbugh</a:t>
            </a:r>
            <a:r>
              <a:rPr lang="en-US" sz="2000" dirty="0" smtClean="0"/>
              <a:t> University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140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SERS Useful?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 many different molecules simultaneously</a:t>
            </a:r>
          </a:p>
          <a:p>
            <a:pPr lvl="1"/>
            <a:r>
              <a:rPr lang="en-US" dirty="0" smtClean="0"/>
              <a:t>Excellent specificity and resolution (</a:t>
            </a:r>
            <a:r>
              <a:rPr lang="en-US" dirty="0" err="1" smtClean="0"/>
              <a:t>fM-pM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Glucose, Residue, Food-Safety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46" y="3617825"/>
            <a:ext cx="2766657" cy="2501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4" y="3617825"/>
            <a:ext cx="3110911" cy="2501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214" y="6280076"/>
            <a:ext cx="1551986" cy="570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03" y="3617825"/>
            <a:ext cx="2956066" cy="25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Raman Sensing: 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38274" y="6211669"/>
            <a:ext cx="370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err="1">
                <a:solidFill>
                  <a:schemeClr val="accent3"/>
                </a:solidFill>
              </a:rPr>
              <a:t>Hsin</a:t>
            </a:r>
            <a:r>
              <a:rPr lang="en-US" sz="900" dirty="0">
                <a:solidFill>
                  <a:schemeClr val="accent3"/>
                </a:solidFill>
              </a:rPr>
              <a:t>-Hung </a:t>
            </a:r>
            <a:r>
              <a:rPr lang="en-US" sz="900" dirty="0" smtClean="0">
                <a:solidFill>
                  <a:schemeClr val="accent3"/>
                </a:solidFill>
              </a:rPr>
              <a:t>Cheng et al. "Effects </a:t>
            </a:r>
            <a:r>
              <a:rPr lang="en-US" sz="900" dirty="0">
                <a:solidFill>
                  <a:schemeClr val="accent3"/>
                </a:solidFill>
              </a:rPr>
              <a:t>of the tip shape on the localized field enhancement and far field radiation pattern of the </a:t>
            </a:r>
            <a:r>
              <a:rPr lang="en-US" sz="900" dirty="0" err="1">
                <a:solidFill>
                  <a:schemeClr val="accent3"/>
                </a:solidFill>
              </a:rPr>
              <a:t>plasmonic</a:t>
            </a:r>
            <a:r>
              <a:rPr lang="en-US" sz="900" dirty="0">
                <a:solidFill>
                  <a:schemeClr val="accent3"/>
                </a:solidFill>
              </a:rPr>
              <a:t> inverted pyramidal nanostructures with the tips for surface-enhanced Raman scattering," Opt. Express 19, 22125-22141 (2011)</a:t>
            </a:r>
            <a:endParaRPr lang="en-US" sz="900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9"/>
          <a:stretch/>
        </p:blipFill>
        <p:spPr>
          <a:xfrm>
            <a:off x="502697" y="3635779"/>
            <a:ext cx="3336197" cy="2605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2"/>
          <a:stretch/>
        </p:blipFill>
        <p:spPr>
          <a:xfrm>
            <a:off x="4022119" y="1274235"/>
            <a:ext cx="2126427" cy="4723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1"/>
          <a:stretch/>
        </p:blipFill>
        <p:spPr>
          <a:xfrm>
            <a:off x="587796" y="1208917"/>
            <a:ext cx="3251098" cy="25586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18263" y="3635779"/>
            <a:ext cx="237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Sharper features </a:t>
            </a:r>
            <a:r>
              <a:rPr lang="en-US" dirty="0" smtClean="0"/>
              <a:t>will produce a </a:t>
            </a:r>
            <a:r>
              <a:rPr lang="en-US" smtClean="0"/>
              <a:t>stronger enhancement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18263" y="1392600"/>
            <a:ext cx="2078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Modification of commercial </a:t>
            </a:r>
            <a:r>
              <a:rPr lang="en-US" dirty="0" err="1" smtClean="0"/>
              <a:t>Klarite</a:t>
            </a:r>
            <a:r>
              <a:rPr lang="en-US" dirty="0" smtClean="0"/>
              <a:t> SERS substrate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Metallic SERS Structures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50C6C8-AA94-9B41-804B-ADFF335A0C3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90673" y="6296315"/>
            <a:ext cx="3553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accent3"/>
                </a:solidFill>
              </a:rPr>
              <a:t>“Recent Progress in SERS </a:t>
            </a:r>
            <a:r>
              <a:rPr lang="en-US" sz="1000" dirty="0" err="1" smtClean="0">
                <a:solidFill>
                  <a:schemeClr val="accent3"/>
                </a:solidFill>
              </a:rPr>
              <a:t>Biosensing</a:t>
            </a:r>
            <a:r>
              <a:rPr lang="en-US" sz="1000" dirty="0">
                <a:solidFill>
                  <a:schemeClr val="accent3"/>
                </a:solidFill>
              </a:rPr>
              <a:t>”, Phys </a:t>
            </a:r>
            <a:r>
              <a:rPr lang="en-US" sz="1000" dirty="0" err="1">
                <a:solidFill>
                  <a:schemeClr val="accent3"/>
                </a:solidFill>
              </a:rPr>
              <a:t>Chem</a:t>
            </a:r>
            <a:r>
              <a:rPr lang="en-US" sz="1000" dirty="0">
                <a:solidFill>
                  <a:schemeClr val="accent3"/>
                </a:solidFill>
              </a:rPr>
              <a:t> </a:t>
            </a:r>
            <a:r>
              <a:rPr lang="en-US" sz="1000" dirty="0" err="1">
                <a:solidFill>
                  <a:schemeClr val="accent3"/>
                </a:solidFill>
              </a:rPr>
              <a:t>Chem</a:t>
            </a:r>
            <a:r>
              <a:rPr lang="en-US" sz="1000" dirty="0">
                <a:solidFill>
                  <a:schemeClr val="accent3"/>
                </a:solidFill>
              </a:rPr>
              <a:t> Phys. 2011 June 28; 13(24): 11551–11567. doi:10.1039/c0cp01841d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07514" y="2114529"/>
            <a:ext cx="2373477" cy="1130225"/>
            <a:chOff x="1973583" y="1849399"/>
            <a:chExt cx="1200148" cy="571498"/>
          </a:xfrm>
        </p:grpSpPr>
        <p:sp>
          <p:nvSpPr>
            <p:cNvPr id="10" name="Oval 9"/>
            <p:cNvSpPr/>
            <p:nvPr/>
          </p:nvSpPr>
          <p:spPr bwMode="auto">
            <a:xfrm>
              <a:off x="1973583" y="1849399"/>
              <a:ext cx="571498" cy="57149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602233" y="1849399"/>
              <a:ext cx="571498" cy="57149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57125" y="1932491"/>
            <a:ext cx="2068748" cy="1287515"/>
            <a:chOff x="5590673" y="1759411"/>
            <a:chExt cx="1202474" cy="748377"/>
          </a:xfrm>
        </p:grpSpPr>
        <p:sp>
          <p:nvSpPr>
            <p:cNvPr id="14" name="Oval 13"/>
            <p:cNvSpPr/>
            <p:nvPr/>
          </p:nvSpPr>
          <p:spPr bwMode="auto">
            <a:xfrm>
              <a:off x="5591448" y="1936288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220098" y="1936288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6220098" y="1759411"/>
              <a:ext cx="573049" cy="573049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590673" y="1760960"/>
              <a:ext cx="573049" cy="573049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96275" y="1541814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</a:t>
            </a:r>
            <a:r>
              <a:rPr lang="en-US" smtClean="0"/>
              <a:t>anosphere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713081" y="1531982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Nanoshell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864714" y="2236793"/>
            <a:ext cx="2254458" cy="953458"/>
            <a:chOff x="5062005" y="3211619"/>
            <a:chExt cx="1092050" cy="461851"/>
          </a:xfrm>
        </p:grpSpPr>
        <p:sp>
          <p:nvSpPr>
            <p:cNvPr id="21" name="Rectangle 20"/>
            <p:cNvSpPr/>
            <p:nvPr/>
          </p:nvSpPr>
          <p:spPr bwMode="auto">
            <a:xfrm>
              <a:off x="5062005" y="3211619"/>
              <a:ext cx="461851" cy="46185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692204" y="3211619"/>
              <a:ext cx="461851" cy="46185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173345" y="1536148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Nanowire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 rot="16200000">
            <a:off x="6048290" y="3019928"/>
            <a:ext cx="1195525" cy="3624296"/>
            <a:chOff x="6669573" y="3442329"/>
            <a:chExt cx="638151" cy="1934588"/>
          </a:xfrm>
        </p:grpSpPr>
        <p:sp>
          <p:nvSpPr>
            <p:cNvPr id="33" name="Trapezoid 32"/>
            <p:cNvSpPr/>
            <p:nvPr/>
          </p:nvSpPr>
          <p:spPr bwMode="auto">
            <a:xfrm rot="16200000" flipV="1">
              <a:off x="6678277" y="4850154"/>
              <a:ext cx="518061" cy="535465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 rot="16200000" flipV="1">
              <a:off x="6678277" y="4084563"/>
              <a:ext cx="518061" cy="535465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35" name="Trapezoid 34"/>
            <p:cNvSpPr/>
            <p:nvPr/>
          </p:nvSpPr>
          <p:spPr bwMode="auto">
            <a:xfrm rot="16200000" flipV="1">
              <a:off x="6684772" y="3433627"/>
              <a:ext cx="518061" cy="535465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36" name="Trapezoid 35"/>
            <p:cNvSpPr/>
            <p:nvPr/>
          </p:nvSpPr>
          <p:spPr bwMode="auto">
            <a:xfrm rot="16200000" flipH="1" flipV="1">
              <a:off x="6802851" y="4829990"/>
              <a:ext cx="268909" cy="535462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37" name="Trapezoid 36"/>
            <p:cNvSpPr/>
            <p:nvPr/>
          </p:nvSpPr>
          <p:spPr bwMode="auto">
            <a:xfrm rot="16200000" flipH="1" flipV="1">
              <a:off x="6802848" y="4099393"/>
              <a:ext cx="268914" cy="535463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38" name="Trapezoid 37"/>
            <p:cNvSpPr/>
            <p:nvPr/>
          </p:nvSpPr>
          <p:spPr bwMode="auto">
            <a:xfrm rot="16200000" flipH="1" flipV="1">
              <a:off x="6852720" y="3381054"/>
              <a:ext cx="278356" cy="631653"/>
            </a:xfrm>
            <a:prstGeom prst="trapezoid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982115" y="3783397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Nanohole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699945" y="3805032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Nanotip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142453" y="4350492"/>
            <a:ext cx="2331949" cy="1156207"/>
            <a:chOff x="3276600" y="4320712"/>
            <a:chExt cx="712763" cy="353396"/>
          </a:xfrm>
        </p:grpSpPr>
        <p:sp>
          <p:nvSpPr>
            <p:cNvPr id="42" name="Triangle 41"/>
            <p:cNvSpPr/>
            <p:nvPr/>
          </p:nvSpPr>
          <p:spPr bwMode="auto">
            <a:xfrm>
              <a:off x="3276600" y="4320712"/>
              <a:ext cx="170398" cy="353396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43" name="Triangle 42"/>
            <p:cNvSpPr/>
            <p:nvPr/>
          </p:nvSpPr>
          <p:spPr bwMode="auto">
            <a:xfrm>
              <a:off x="3454932" y="4320712"/>
              <a:ext cx="170398" cy="353396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44" name="Triangle 43"/>
            <p:cNvSpPr/>
            <p:nvPr/>
          </p:nvSpPr>
          <p:spPr bwMode="auto">
            <a:xfrm>
              <a:off x="3640633" y="4320712"/>
              <a:ext cx="170398" cy="353396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  <p:sp>
          <p:nvSpPr>
            <p:cNvPr id="45" name="Triangle 44"/>
            <p:cNvSpPr/>
            <p:nvPr/>
          </p:nvSpPr>
          <p:spPr bwMode="auto">
            <a:xfrm>
              <a:off x="3818965" y="4320712"/>
              <a:ext cx="170398" cy="353396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MS Pゴシック" charset="0"/>
                <a:cs typeface="MS P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7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y of Rochester">
  <a:themeElements>
    <a:clrScheme name="Office Theme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Office Theme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MS Pゴシック" charset="0"/>
            <a:cs typeface="MS P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MS Pゴシック" charset="0"/>
            <a:cs typeface="MS P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R NRG Template" id="{07A1463E-1B37-004A-B017-D7E40B124500}" vid="{C1E7A93F-9871-2247-9F30-46A2A3C0CF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 NRG Template</Template>
  <TotalTime>0</TotalTime>
  <Words>1011</Words>
  <Application>Microsoft Macintosh PowerPoint</Application>
  <PresentationFormat>On-screen Show (4:3)</PresentationFormat>
  <Paragraphs>218</Paragraphs>
  <Slides>26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Cambria Math</vt:lpstr>
      <vt:lpstr>Helvetica Neue</vt:lpstr>
      <vt:lpstr>MS Pゴシック</vt:lpstr>
      <vt:lpstr>Times New Roman</vt:lpstr>
      <vt:lpstr>Wingdings</vt:lpstr>
      <vt:lpstr>Arial</vt:lpstr>
      <vt:lpstr>University of Rochester</vt:lpstr>
      <vt:lpstr>SERS Sensing</vt:lpstr>
      <vt:lpstr>Sensing</vt:lpstr>
      <vt:lpstr>Si Nanomembrane Applications</vt:lpstr>
      <vt:lpstr>Si Nanomembrane Applications</vt:lpstr>
      <vt:lpstr>Raman Sensing: SERS</vt:lpstr>
      <vt:lpstr>SERS Plasmonics</vt:lpstr>
      <vt:lpstr>How is SERS Useful?</vt:lpstr>
      <vt:lpstr>Raman Sensing: SERS</vt:lpstr>
      <vt:lpstr>Metallic SERS Structures</vt:lpstr>
      <vt:lpstr>NanoVolcanoes</vt:lpstr>
      <vt:lpstr>Fabrication – Au, Pt</vt:lpstr>
      <vt:lpstr>Freestanding Au Nanomembranes</vt:lpstr>
      <vt:lpstr>Freestanding Au Nanomembranes</vt:lpstr>
      <vt:lpstr>Adding Au to MgF2</vt:lpstr>
      <vt:lpstr>Superior Performance</vt:lpstr>
      <vt:lpstr>Write-Erase</vt:lpstr>
      <vt:lpstr>Porous</vt:lpstr>
      <vt:lpstr>Flow-through</vt:lpstr>
      <vt:lpstr>Flow-Through</vt:lpstr>
      <vt:lpstr>Flow-Through</vt:lpstr>
      <vt:lpstr>Flow-Through</vt:lpstr>
      <vt:lpstr>Flow-Through</vt:lpstr>
      <vt:lpstr>Future Work</vt:lpstr>
      <vt:lpstr>Summary</vt:lpstr>
      <vt:lpstr>Acknowledgements</vt:lpstr>
      <vt:lpstr>Questions?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SERS Sensing</dc:title>
  <dc:creator>gmadejski2002@yahoo.com</dc:creator>
  <cp:lastModifiedBy>gmadejski2002@yahoo.com</cp:lastModifiedBy>
  <cp:revision>1</cp:revision>
  <dcterms:created xsi:type="dcterms:W3CDTF">2016-11-29T16:36:03Z</dcterms:created>
  <dcterms:modified xsi:type="dcterms:W3CDTF">2016-11-29T16:36:35Z</dcterms:modified>
</cp:coreProperties>
</file>