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vml" ContentType="application/vnd.openxmlformats-officedocument.vmlDrawing"/>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1"/>
  </p:sldMasterIdLst>
  <p:notesMasterIdLst>
    <p:notesMasterId r:id="rId43"/>
  </p:notesMasterIdLst>
  <p:handoutMasterIdLst>
    <p:handoutMasterId r:id="rId44"/>
  </p:handoutMasterIdLst>
  <p:sldIdLst>
    <p:sldId id="265" r:id="rId2"/>
    <p:sldId id="511" r:id="rId3"/>
    <p:sldId id="405" r:id="rId4"/>
    <p:sldId id="266" r:id="rId5"/>
    <p:sldId id="403" r:id="rId6"/>
    <p:sldId id="468" r:id="rId7"/>
    <p:sldId id="412" r:id="rId8"/>
    <p:sldId id="471" r:id="rId9"/>
    <p:sldId id="467" r:id="rId10"/>
    <p:sldId id="413" r:id="rId11"/>
    <p:sldId id="414" r:id="rId12"/>
    <p:sldId id="415" r:id="rId13"/>
    <p:sldId id="416" r:id="rId14"/>
    <p:sldId id="417" r:id="rId15"/>
    <p:sldId id="418" r:id="rId16"/>
    <p:sldId id="419" r:id="rId17"/>
    <p:sldId id="420" r:id="rId18"/>
    <p:sldId id="421" r:id="rId19"/>
    <p:sldId id="497" r:id="rId20"/>
    <p:sldId id="498" r:id="rId21"/>
    <p:sldId id="422" r:id="rId22"/>
    <p:sldId id="423" r:id="rId23"/>
    <p:sldId id="522" r:id="rId24"/>
    <p:sldId id="424" r:id="rId25"/>
    <p:sldId id="425" r:id="rId26"/>
    <p:sldId id="426" r:id="rId27"/>
    <p:sldId id="428" r:id="rId28"/>
    <p:sldId id="427" r:id="rId29"/>
    <p:sldId id="492" r:id="rId30"/>
    <p:sldId id="486" r:id="rId31"/>
    <p:sldId id="487" r:id="rId32"/>
    <p:sldId id="488" r:id="rId33"/>
    <p:sldId id="431" r:id="rId34"/>
    <p:sldId id="432" r:id="rId35"/>
    <p:sldId id="464" r:id="rId36"/>
    <p:sldId id="461" r:id="rId37"/>
    <p:sldId id="434" r:id="rId38"/>
    <p:sldId id="462" r:id="rId39"/>
    <p:sldId id="442" r:id="rId40"/>
    <p:sldId id="441" r:id="rId41"/>
    <p:sldId id="491" r:id="rId4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1pPr>
    <a:lvl2pPr marL="4572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2pPr>
    <a:lvl3pPr marL="9144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3pPr>
    <a:lvl4pPr marL="13716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4pPr>
    <a:lvl5pPr marL="1828800" algn="l" rtl="0" eaLnBrk="0" fontAlgn="base" hangingPunct="0">
      <a:spcBef>
        <a:spcPct val="0"/>
      </a:spcBef>
      <a:spcAft>
        <a:spcPct val="0"/>
      </a:spcAft>
      <a:defRPr sz="2400" kern="1200">
        <a:solidFill>
          <a:schemeClr val="tx1"/>
        </a:solidFill>
        <a:latin typeface="Arial" charset="0"/>
        <a:ea typeface="MS Pゴシック" charset="0"/>
        <a:cs typeface="MS Pゴシック" charset="0"/>
      </a:defRPr>
    </a:lvl5pPr>
    <a:lvl6pPr marL="2286000" algn="l" defTabSz="457200" rtl="0" eaLnBrk="1" latinLnBrk="0" hangingPunct="1">
      <a:defRPr sz="2400" kern="1200">
        <a:solidFill>
          <a:schemeClr val="tx1"/>
        </a:solidFill>
        <a:latin typeface="Arial" charset="0"/>
        <a:ea typeface="MS Pゴシック" charset="0"/>
        <a:cs typeface="MS Pゴシック" charset="0"/>
      </a:defRPr>
    </a:lvl6pPr>
    <a:lvl7pPr marL="2743200" algn="l" defTabSz="457200" rtl="0" eaLnBrk="1" latinLnBrk="0" hangingPunct="1">
      <a:defRPr sz="2400" kern="1200">
        <a:solidFill>
          <a:schemeClr val="tx1"/>
        </a:solidFill>
        <a:latin typeface="Arial" charset="0"/>
        <a:ea typeface="MS Pゴシック" charset="0"/>
        <a:cs typeface="MS Pゴシック" charset="0"/>
      </a:defRPr>
    </a:lvl7pPr>
    <a:lvl8pPr marL="3200400" algn="l" defTabSz="457200" rtl="0" eaLnBrk="1" latinLnBrk="0" hangingPunct="1">
      <a:defRPr sz="2400" kern="1200">
        <a:solidFill>
          <a:schemeClr val="tx1"/>
        </a:solidFill>
        <a:latin typeface="Arial" charset="0"/>
        <a:ea typeface="MS Pゴシック" charset="0"/>
        <a:cs typeface="MS Pゴシック" charset="0"/>
      </a:defRPr>
    </a:lvl8pPr>
    <a:lvl9pPr marL="3657600" algn="l" defTabSz="457200" rtl="0" eaLnBrk="1" latinLnBrk="0" hangingPunct="1">
      <a:defRPr sz="2400" kern="1200">
        <a:solidFill>
          <a:schemeClr val="tx1"/>
        </a:solidFill>
        <a:latin typeface="Arial" charset="0"/>
        <a:ea typeface="MS Pゴシック" charset="0"/>
        <a:cs typeface="MS Pゴシック" charset="0"/>
      </a:defRPr>
    </a:lvl9pPr>
  </p:defaultTextStyle>
  <p:extLst>
    <p:ext uri="{521415D9-36F7-43E2-AB2F-B90AF26B5E84}">
      <p14:sectionLst xmlns:p14="http://schemas.microsoft.com/office/powerpoint/2010/main">
        <p14:section name="Who Am I" id="{CD7C30E1-BA43-9143-958E-6D4E0E264BEE}">
          <p14:sldIdLst>
            <p14:sldId id="265"/>
            <p14:sldId id="511"/>
            <p14:sldId id="405"/>
          </p14:sldIdLst>
        </p14:section>
        <p14:section name="What do we do in Jim's lab" id="{160746B3-1D8E-2D48-8A1D-897283CAC949}">
          <p14:sldIdLst>
            <p14:sldId id="266"/>
            <p14:sldId id="403"/>
          </p14:sldIdLst>
        </p14:section>
        <p14:section name="Webb Physiology" id="{7948EE01-3F84-EF41-986E-71AA04126437}">
          <p14:sldIdLst>
            <p14:sldId id="468"/>
            <p14:sldId id="412"/>
            <p14:sldId id="471"/>
            <p14:sldId id="467"/>
            <p14:sldId id="413"/>
            <p14:sldId id="414"/>
            <p14:sldId id="415"/>
            <p14:sldId id="416"/>
            <p14:sldId id="417"/>
            <p14:sldId id="418"/>
            <p14:sldId id="419"/>
            <p14:sldId id="420"/>
            <p14:sldId id="421"/>
            <p14:sldId id="497"/>
            <p14:sldId id="498"/>
            <p14:sldId id="422"/>
            <p14:sldId id="423"/>
            <p14:sldId id="522"/>
            <p14:sldId id="424"/>
            <p14:sldId id="425"/>
            <p14:sldId id="426"/>
            <p14:sldId id="428"/>
            <p14:sldId id="427"/>
            <p14:sldId id="492"/>
            <p14:sldId id="486"/>
            <p14:sldId id="487"/>
            <p14:sldId id="488"/>
            <p14:sldId id="431"/>
            <p14:sldId id="432"/>
            <p14:sldId id="464"/>
            <p14:sldId id="461"/>
            <p14:sldId id="434"/>
            <p14:sldId id="462"/>
            <p14:sldId id="442"/>
            <p14:sldId id="441"/>
            <p14:sldId id="491"/>
          </p14:sldIdLst>
        </p14:section>
        <p14:section name="SERS Offshoot" id="{9D85C5C0-A379-C24E-8538-4D64B12E3CB7}">
          <p14:sldIdLst/>
        </p14:section>
        <p14:section name="Nanopore Tenting Project" id="{9F498974-0ABD-194B-8404-9DA60B59FF7D}">
          <p14:sldIdLst/>
        </p14:section>
        <p14:section name="Backup" id="{66839077-F900-884E-806E-EEE56364E68C}">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BB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169"/>
    <p:restoredTop sz="85514"/>
  </p:normalViewPr>
  <p:slideViewPr>
    <p:cSldViewPr snapToGrid="0" snapToObjects="1">
      <p:cViewPr>
        <p:scale>
          <a:sx n="89" d="100"/>
          <a:sy n="89" d="100"/>
        </p:scale>
        <p:origin x="14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2592" y="176"/>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43210E-7F8A-E245-8083-A73D15473209}" type="datetime1">
              <a:rPr lang="en-US" smtClean="0"/>
              <a:t>11/19/16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D1B4B6-64C8-A54A-90D9-EA109657D684}" type="slidenum">
              <a:rPr lang="en-US" smtClean="0"/>
              <a:t>‹#›</a:t>
            </a:fld>
            <a:endParaRPr lang="en-US"/>
          </a:p>
        </p:txBody>
      </p:sp>
    </p:spTree>
    <p:extLst>
      <p:ext uri="{BB962C8B-B14F-4D97-AF65-F5344CB8AC3E}">
        <p14:creationId xmlns:p14="http://schemas.microsoft.com/office/powerpoint/2010/main" val="18588670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2344D4-DCAA-0545-84B6-4318A2F7A876}" type="datetime1">
              <a:rPr lang="en-US" smtClean="0"/>
              <a:t>11/19/16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425B92-6EA2-134A-AD17-691375D3CA94}" type="slidenum">
              <a:rPr lang="en-US" smtClean="0"/>
              <a:t>‹#›</a:t>
            </a:fld>
            <a:endParaRPr lang="en-US"/>
          </a:p>
        </p:txBody>
      </p:sp>
    </p:spTree>
    <p:extLst>
      <p:ext uri="{BB962C8B-B14F-4D97-AF65-F5344CB8AC3E}">
        <p14:creationId xmlns:p14="http://schemas.microsoft.com/office/powerpoint/2010/main" val="255789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Microelectronic engineering: making</a:t>
            </a:r>
            <a:r>
              <a:rPr lang="en-US" baseline="0" dirty="0" smtClean="0"/>
              <a:t> computer chips. Semiconductor processing</a:t>
            </a:r>
          </a:p>
          <a:p>
            <a:r>
              <a:rPr lang="en-US" baseline="0" dirty="0" smtClean="0"/>
              <a:t>I took a year after graduation and worked as a lab tech in a </a:t>
            </a:r>
            <a:r>
              <a:rPr lang="en-US" baseline="0" dirty="0" err="1" smtClean="0"/>
              <a:t>nanophotonics</a:t>
            </a:r>
            <a:r>
              <a:rPr lang="en-US" baseline="0" dirty="0" smtClean="0"/>
              <a:t> lab, where we worked on making really efficient waveguides for high speed computing. I decided that I’d prefer to try and see if I could apply my process engineering to biology, and I ended up with Jim McGrath in the nanomembranes research group.</a:t>
            </a:r>
            <a:endParaRPr lang="en-US" dirty="0"/>
          </a:p>
        </p:txBody>
      </p:sp>
      <p:sp>
        <p:nvSpPr>
          <p:cNvPr id="4" name="Date Placeholder 3"/>
          <p:cNvSpPr>
            <a:spLocks noGrp="1"/>
          </p:cNvSpPr>
          <p:nvPr>
            <p:ph type="dt" idx="10"/>
          </p:nvPr>
        </p:nvSpPr>
        <p:spPr/>
        <p:txBody>
          <a:bodyPr/>
          <a:lstStyle/>
          <a:p>
            <a:fld id="{A32344D4-DCAA-0545-84B6-4318A2F7A876}" type="datetime1">
              <a:rPr lang="en-US" smtClean="0"/>
              <a:t>11/28/16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a:t>
            </a:fld>
            <a:endParaRPr lang="en-US"/>
          </a:p>
        </p:txBody>
      </p:sp>
    </p:spTree>
    <p:extLst>
      <p:ext uri="{BB962C8B-B14F-4D97-AF65-F5344CB8AC3E}">
        <p14:creationId xmlns:p14="http://schemas.microsoft.com/office/powerpoint/2010/main" val="110085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the signals can add,</a:t>
            </a:r>
            <a:r>
              <a:rPr lang="en-US" baseline="0" dirty="0" smtClean="0"/>
              <a:t> and you can discriminate what is in the observation volume by pulling apart the superimposed signatures.</a:t>
            </a:r>
            <a:endParaRPr lang="en-US" dirty="0"/>
          </a:p>
        </p:txBody>
      </p:sp>
      <p:sp>
        <p:nvSpPr>
          <p:cNvPr id="4" name="Date Placeholder 3"/>
          <p:cNvSpPr>
            <a:spLocks noGrp="1"/>
          </p:cNvSpPr>
          <p:nvPr>
            <p:ph type="dt" idx="10"/>
          </p:nvPr>
        </p:nvSpPr>
        <p:spPr/>
        <p:txBody>
          <a:bodyPr/>
          <a:lstStyle/>
          <a:p>
            <a:fld id="{29A8BF47-3890-F446-AA31-25F55205C51E}"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13</a:t>
            </a:fld>
            <a:endParaRPr lang="en-US"/>
          </a:p>
        </p:txBody>
      </p:sp>
    </p:spTree>
    <p:extLst>
      <p:ext uri="{BB962C8B-B14F-4D97-AF65-F5344CB8AC3E}">
        <p14:creationId xmlns:p14="http://schemas.microsoft.com/office/powerpoint/2010/main" val="992418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materials</a:t>
            </a:r>
            <a:r>
              <a:rPr lang="en-US" baseline="0" dirty="0" smtClean="0"/>
              <a:t> behave the same. Even </a:t>
            </a:r>
            <a:r>
              <a:rPr lang="en-US" baseline="0" dirty="0" err="1" smtClean="0"/>
              <a:t>allotrophic</a:t>
            </a:r>
            <a:r>
              <a:rPr lang="en-US" baseline="0" dirty="0" smtClean="0"/>
              <a:t> forms of carbon produce wildly different signatures.</a:t>
            </a:r>
            <a:endParaRPr lang="en-US" dirty="0"/>
          </a:p>
        </p:txBody>
      </p:sp>
      <p:sp>
        <p:nvSpPr>
          <p:cNvPr id="4" name="Date Placeholder 3"/>
          <p:cNvSpPr>
            <a:spLocks noGrp="1"/>
          </p:cNvSpPr>
          <p:nvPr>
            <p:ph type="dt" idx="10"/>
          </p:nvPr>
        </p:nvSpPr>
        <p:spPr/>
        <p:txBody>
          <a:bodyPr/>
          <a:lstStyle/>
          <a:p>
            <a:fld id="{47D2ADFF-C619-2D4E-B33A-B1ECF5AD094C}"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14</a:t>
            </a:fld>
            <a:endParaRPr lang="en-US"/>
          </a:p>
        </p:txBody>
      </p:sp>
    </p:spTree>
    <p:extLst>
      <p:ext uri="{BB962C8B-B14F-4D97-AF65-F5344CB8AC3E}">
        <p14:creationId xmlns:p14="http://schemas.microsoft.com/office/powerpoint/2010/main" val="262162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take a line scan above a bunch of isolated cells, you can observe the ratio of Deuterium to Water change</a:t>
            </a:r>
            <a:endParaRPr lang="en-US" dirty="0"/>
          </a:p>
        </p:txBody>
      </p:sp>
      <p:sp>
        <p:nvSpPr>
          <p:cNvPr id="4" name="Date Placeholder 3"/>
          <p:cNvSpPr>
            <a:spLocks noGrp="1"/>
          </p:cNvSpPr>
          <p:nvPr>
            <p:ph type="dt" idx="10"/>
          </p:nvPr>
        </p:nvSpPr>
        <p:spPr/>
        <p:txBody>
          <a:bodyPr/>
          <a:lstStyle/>
          <a:p>
            <a:fld id="{575AC44D-2B2C-2040-8DC1-E1F6F5F044AE}"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15</a:t>
            </a:fld>
            <a:endParaRPr lang="en-US"/>
          </a:p>
        </p:txBody>
      </p:sp>
    </p:spTree>
    <p:extLst>
      <p:ext uri="{BB962C8B-B14F-4D97-AF65-F5344CB8AC3E}">
        <p14:creationId xmlns:p14="http://schemas.microsoft.com/office/powerpoint/2010/main" val="1603583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you lump together a bunch of these cells, you can calculate a time constant for water moving through the cells. A) experimental data, B) a simulation with a permeability of 2.2 um/s</a:t>
            </a:r>
            <a:endParaRPr lang="en-US" dirty="0"/>
          </a:p>
        </p:txBody>
      </p:sp>
      <p:sp>
        <p:nvSpPr>
          <p:cNvPr id="4" name="Date Placeholder 3"/>
          <p:cNvSpPr>
            <a:spLocks noGrp="1"/>
          </p:cNvSpPr>
          <p:nvPr>
            <p:ph type="dt" idx="10"/>
          </p:nvPr>
        </p:nvSpPr>
        <p:spPr/>
        <p:txBody>
          <a:bodyPr/>
          <a:lstStyle/>
          <a:p>
            <a:fld id="{5269F966-2660-D448-914B-6219FFCC000D}"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16</a:t>
            </a:fld>
            <a:endParaRPr lang="en-US"/>
          </a:p>
        </p:txBody>
      </p:sp>
    </p:spTree>
    <p:extLst>
      <p:ext uri="{BB962C8B-B14F-4D97-AF65-F5344CB8AC3E}">
        <p14:creationId xmlns:p14="http://schemas.microsoft.com/office/powerpoint/2010/main" val="738660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1F9E41F3-9600-F649-8084-2EEBE97D16E6}"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17</a:t>
            </a:fld>
            <a:endParaRPr lang="en-US"/>
          </a:p>
        </p:txBody>
      </p:sp>
    </p:spTree>
    <p:extLst>
      <p:ext uri="{BB962C8B-B14F-4D97-AF65-F5344CB8AC3E}">
        <p14:creationId xmlns:p14="http://schemas.microsoft.com/office/powerpoint/2010/main" val="912903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692C261-D95B-7646-926A-329C1D6B24BA}"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18</a:t>
            </a:fld>
            <a:endParaRPr lang="en-US"/>
          </a:p>
        </p:txBody>
      </p:sp>
    </p:spTree>
    <p:extLst>
      <p:ext uri="{BB962C8B-B14F-4D97-AF65-F5344CB8AC3E}">
        <p14:creationId xmlns:p14="http://schemas.microsoft.com/office/powerpoint/2010/main" val="1250902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D5B4B63-D17E-4140-A31B-3C662D5B48CD}"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21</a:t>
            </a:fld>
            <a:endParaRPr lang="en-US"/>
          </a:p>
        </p:txBody>
      </p:sp>
    </p:spTree>
    <p:extLst>
      <p:ext uri="{BB962C8B-B14F-4D97-AF65-F5344CB8AC3E}">
        <p14:creationId xmlns:p14="http://schemas.microsoft.com/office/powerpoint/2010/main" val="1976398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018B6B18-F25A-5740-8A8C-AB21938B9C38}"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22</a:t>
            </a:fld>
            <a:endParaRPr lang="en-US"/>
          </a:p>
        </p:txBody>
      </p:sp>
    </p:spTree>
    <p:extLst>
      <p:ext uri="{BB962C8B-B14F-4D97-AF65-F5344CB8AC3E}">
        <p14:creationId xmlns:p14="http://schemas.microsoft.com/office/powerpoint/2010/main" val="973874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205326C-3C3C-0B4F-B93C-D0A4F12FC86C}"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24</a:t>
            </a:fld>
            <a:endParaRPr lang="en-US"/>
          </a:p>
        </p:txBody>
      </p:sp>
    </p:spTree>
    <p:extLst>
      <p:ext uri="{BB962C8B-B14F-4D97-AF65-F5344CB8AC3E}">
        <p14:creationId xmlns:p14="http://schemas.microsoft.com/office/powerpoint/2010/main" val="1448848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ADB8A3B2-51CA-EA41-B2CA-FF02FDA1D2A1}"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25</a:t>
            </a:fld>
            <a:endParaRPr lang="en-US"/>
          </a:p>
        </p:txBody>
      </p:sp>
    </p:spTree>
    <p:extLst>
      <p:ext uri="{BB962C8B-B14F-4D97-AF65-F5344CB8AC3E}">
        <p14:creationId xmlns:p14="http://schemas.microsoft.com/office/powerpoint/2010/main" val="1320343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work with silicon </a:t>
            </a:r>
            <a:r>
              <a:rPr lang="en-US" dirty="0" err="1" smtClean="0"/>
              <a:t>nanomembranes</a:t>
            </a:r>
            <a:r>
              <a:rPr lang="en-US" dirty="0" smtClean="0"/>
              <a:t>,</a:t>
            </a:r>
            <a:r>
              <a:rPr lang="en-US" baseline="0" dirty="0" smtClean="0"/>
              <a:t> based off a discovery by </a:t>
            </a:r>
            <a:r>
              <a:rPr lang="en-US" baseline="0" dirty="0" err="1" smtClean="0"/>
              <a:t>chris</a:t>
            </a:r>
            <a:r>
              <a:rPr lang="en-US" baseline="0" dirty="0" smtClean="0"/>
              <a:t> </a:t>
            </a:r>
            <a:r>
              <a:rPr lang="en-US" baseline="0" dirty="0" err="1" smtClean="0"/>
              <a:t>striemer</a:t>
            </a:r>
            <a:r>
              <a:rPr lang="en-US" baseline="0" dirty="0" smtClean="0"/>
              <a:t> back in 2007. He took a very thin sheet of silicon (50nm) and heated it up quickly to form little </a:t>
            </a:r>
            <a:r>
              <a:rPr lang="en-US" baseline="0" dirty="0" err="1" smtClean="0"/>
              <a:t>nanocrystals</a:t>
            </a:r>
            <a:r>
              <a:rPr lang="en-US" baseline="0" dirty="0" smtClean="0"/>
              <a:t>. Exposing the thin sheet of silicon revealed voids in the material, creating </a:t>
            </a:r>
            <a:r>
              <a:rPr lang="en-US" baseline="0" dirty="0" err="1" smtClean="0"/>
              <a:t>nanopores</a:t>
            </a:r>
            <a:r>
              <a:rPr lang="en-US" baseline="0" dirty="0" smtClean="0"/>
              <a:t>. There are many advantages to this kind of filter compared to a traditional polymer membrane.</a:t>
            </a:r>
            <a:endParaRPr lang="en-US" dirty="0"/>
          </a:p>
        </p:txBody>
      </p:sp>
      <p:sp>
        <p:nvSpPr>
          <p:cNvPr id="4" name="Date Placeholder 3"/>
          <p:cNvSpPr>
            <a:spLocks noGrp="1"/>
          </p:cNvSpPr>
          <p:nvPr>
            <p:ph type="dt" idx="10"/>
          </p:nvPr>
        </p:nvSpPr>
        <p:spPr/>
        <p:txBody>
          <a:bodyPr/>
          <a:lstStyle/>
          <a:p>
            <a:fld id="{70B0F112-2589-F347-BA34-67DC8A46E409}"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4</a:t>
            </a:fld>
            <a:endParaRPr lang="en-US"/>
          </a:p>
        </p:txBody>
      </p:sp>
    </p:spTree>
    <p:extLst>
      <p:ext uri="{BB962C8B-B14F-4D97-AF65-F5344CB8AC3E}">
        <p14:creationId xmlns:p14="http://schemas.microsoft.com/office/powerpoint/2010/main" val="1242608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EAFB342-EA7B-004E-B2F1-48575AFE53A8}"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26</a:t>
            </a:fld>
            <a:endParaRPr lang="en-US"/>
          </a:p>
        </p:txBody>
      </p:sp>
    </p:spTree>
    <p:extLst>
      <p:ext uri="{BB962C8B-B14F-4D97-AF65-F5344CB8AC3E}">
        <p14:creationId xmlns:p14="http://schemas.microsoft.com/office/powerpoint/2010/main" val="1935280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C74701E-CE0E-3E47-91EE-BAA4BE5F49F5}"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27</a:t>
            </a:fld>
            <a:endParaRPr lang="en-US"/>
          </a:p>
        </p:txBody>
      </p:sp>
    </p:spTree>
    <p:extLst>
      <p:ext uri="{BB962C8B-B14F-4D97-AF65-F5344CB8AC3E}">
        <p14:creationId xmlns:p14="http://schemas.microsoft.com/office/powerpoint/2010/main" val="1083674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45739F3C-5ED7-FB4A-9740-78648B1B14DD}"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28</a:t>
            </a:fld>
            <a:endParaRPr lang="en-US"/>
          </a:p>
        </p:txBody>
      </p:sp>
    </p:spTree>
    <p:extLst>
      <p:ext uri="{BB962C8B-B14F-4D97-AF65-F5344CB8AC3E}">
        <p14:creationId xmlns:p14="http://schemas.microsoft.com/office/powerpoint/2010/main" val="1587383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Measuring the nanomembrane</a:t>
            </a:r>
            <a:r>
              <a:rPr lang="en-US" baseline="0" dirty="0" smtClean="0"/>
              <a:t> within the system large amount of background.</a:t>
            </a:r>
            <a:endParaRPr lang="en-US" dirty="0"/>
          </a:p>
        </p:txBody>
      </p:sp>
      <p:sp>
        <p:nvSpPr>
          <p:cNvPr id="4" name="Date Placeholder 3"/>
          <p:cNvSpPr>
            <a:spLocks noGrp="1"/>
          </p:cNvSpPr>
          <p:nvPr>
            <p:ph type="dt" idx="10"/>
          </p:nvPr>
        </p:nvSpPr>
        <p:spPr/>
        <p:txBody>
          <a:bodyPr/>
          <a:lstStyle/>
          <a:p>
            <a:fld id="{A32344D4-DCAA-0545-84B6-4318A2F7A876}" type="datetime1">
              <a:rPr lang="en-US" smtClean="0"/>
              <a:t>11/27/16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31</a:t>
            </a:fld>
            <a:endParaRPr lang="en-US"/>
          </a:p>
        </p:txBody>
      </p:sp>
    </p:spTree>
    <p:extLst>
      <p:ext uri="{BB962C8B-B14F-4D97-AF65-F5344CB8AC3E}">
        <p14:creationId xmlns:p14="http://schemas.microsoft.com/office/powerpoint/2010/main" val="893287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D692C261-D95B-7646-926A-329C1D6B24BA}"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36</a:t>
            </a:fld>
            <a:endParaRPr lang="en-US"/>
          </a:p>
        </p:txBody>
      </p:sp>
    </p:spTree>
    <p:extLst>
      <p:ext uri="{BB962C8B-B14F-4D97-AF65-F5344CB8AC3E}">
        <p14:creationId xmlns:p14="http://schemas.microsoft.com/office/powerpoint/2010/main" val="94111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work in particular has</a:t>
            </a:r>
            <a:r>
              <a:rPr lang="en-US" baseline="0" dirty="0" smtClean="0"/>
              <a:t> been developing non-silicon versions of these membranes, to imitate the wonderful physical properties of these structures, but out of different materials to create new functionality. The techniques I use are all compatible with manufacturing these wafers at scale, extending the availability of these membranes.</a:t>
            </a:r>
            <a:endParaRPr lang="en-US" dirty="0"/>
          </a:p>
        </p:txBody>
      </p:sp>
      <p:sp>
        <p:nvSpPr>
          <p:cNvPr id="4" name="Date Placeholder 3"/>
          <p:cNvSpPr>
            <a:spLocks noGrp="1"/>
          </p:cNvSpPr>
          <p:nvPr>
            <p:ph type="dt" idx="10"/>
          </p:nvPr>
        </p:nvSpPr>
        <p:spPr/>
        <p:txBody>
          <a:bodyPr/>
          <a:lstStyle/>
          <a:p>
            <a:fld id="{A32344D4-DCAA-0545-84B6-4318A2F7A876}" type="datetime1">
              <a:rPr lang="en-US" smtClean="0"/>
              <a:t>11/28/16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5</a:t>
            </a:fld>
            <a:endParaRPr lang="en-US"/>
          </a:p>
        </p:txBody>
      </p:sp>
    </p:spTree>
    <p:extLst>
      <p:ext uri="{BB962C8B-B14F-4D97-AF65-F5344CB8AC3E}">
        <p14:creationId xmlns:p14="http://schemas.microsoft.com/office/powerpoint/2010/main" val="85553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have I done this work? Degenerative eye disease. I am interested in a physiological question where we can study the retinal pigment </a:t>
            </a:r>
            <a:r>
              <a:rPr lang="en-US" baseline="0" dirty="0" err="1" smtClean="0"/>
              <a:t>epithelum</a:t>
            </a:r>
            <a:r>
              <a:rPr lang="en-US" baseline="0" dirty="0" smtClean="0"/>
              <a:t> in vitro. It’s responsible for many different functions and is disrupted in disease. Consider this layer of cells at the back of your eye, providing many different functions necessary to both the retinal cycle and homeostasis in general</a:t>
            </a:r>
            <a:endParaRPr lang="en-US" dirty="0"/>
          </a:p>
        </p:txBody>
      </p:sp>
      <p:sp>
        <p:nvSpPr>
          <p:cNvPr id="4" name="Date Placeholder 3"/>
          <p:cNvSpPr>
            <a:spLocks noGrp="1"/>
          </p:cNvSpPr>
          <p:nvPr>
            <p:ph type="dt" idx="10"/>
          </p:nvPr>
        </p:nvSpPr>
        <p:spPr/>
        <p:txBody>
          <a:bodyPr/>
          <a:lstStyle/>
          <a:p>
            <a:fld id="{A32344D4-DCAA-0545-84B6-4318A2F7A876}" type="datetime1">
              <a:rPr lang="en-US" smtClean="0"/>
              <a:t>11/27/16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6</a:t>
            </a:fld>
            <a:endParaRPr lang="en-US"/>
          </a:p>
        </p:txBody>
      </p:sp>
    </p:spTree>
    <p:extLst>
      <p:ext uri="{BB962C8B-B14F-4D97-AF65-F5344CB8AC3E}">
        <p14:creationId xmlns:p14="http://schemas.microsoft.com/office/powerpoint/2010/main" val="198875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Macular degeneration causes</a:t>
            </a:r>
            <a:r>
              <a:rPr lang="en-US" baseline="0" dirty="0" smtClean="0"/>
              <a:t> people to go blind. Compared to the retina of a 3-year old, a dysfunctional RPE causes photoreceptors to die off. The accumulation of </a:t>
            </a:r>
            <a:r>
              <a:rPr lang="en-US" baseline="0" dirty="0" err="1" smtClean="0"/>
              <a:t>Drusen</a:t>
            </a:r>
            <a:r>
              <a:rPr lang="en-US" baseline="0" dirty="0" smtClean="0"/>
              <a:t> is the classic symptom of this disease, yellowish deposits underneath the RPE. AS the RPE maintains the health of the outer retinal, it governs the flow of water and solutes into the outer retinal space.</a:t>
            </a:r>
            <a:endParaRPr lang="en-US" dirty="0"/>
          </a:p>
        </p:txBody>
      </p:sp>
      <p:sp>
        <p:nvSpPr>
          <p:cNvPr id="4" name="Date Placeholder 3"/>
          <p:cNvSpPr>
            <a:spLocks noGrp="1"/>
          </p:cNvSpPr>
          <p:nvPr>
            <p:ph type="dt" idx="10"/>
          </p:nvPr>
        </p:nvSpPr>
        <p:spPr/>
        <p:txBody>
          <a:bodyPr/>
          <a:lstStyle/>
          <a:p>
            <a:fld id="{1A4E3531-FA0F-224C-918C-645484200EC0}"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7</a:t>
            </a:fld>
            <a:endParaRPr lang="en-US"/>
          </a:p>
        </p:txBody>
      </p:sp>
    </p:spTree>
    <p:extLst>
      <p:ext uri="{BB962C8B-B14F-4D97-AF65-F5344CB8AC3E}">
        <p14:creationId xmlns:p14="http://schemas.microsoft.com/office/powerpoint/2010/main" val="978571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time we’ve built</a:t>
            </a:r>
            <a:r>
              <a:rPr lang="en-US" baseline="0" dirty="0" smtClean="0"/>
              <a:t> up a nice picture of different channels involved in maintaining the </a:t>
            </a:r>
            <a:r>
              <a:rPr lang="en-US" baseline="0" dirty="0" err="1" smtClean="0"/>
              <a:t>subretinal</a:t>
            </a:r>
            <a:r>
              <a:rPr lang="en-US" baseline="0" dirty="0" smtClean="0"/>
              <a:t> space. Sodium and potassium, and chloride gradients are largely isotonic, so there isn’t a lot of osmotic pressure driving fluid transport. </a:t>
            </a:r>
            <a:r>
              <a:rPr lang="en-US" baseline="0" dirty="0" err="1" smtClean="0"/>
              <a:t>Aquaporins</a:t>
            </a:r>
            <a:r>
              <a:rPr lang="en-US" baseline="0" dirty="0" smtClean="0"/>
              <a:t> move a lot of water.</a:t>
            </a:r>
            <a:endParaRPr lang="en-US" dirty="0"/>
          </a:p>
        </p:txBody>
      </p:sp>
      <p:sp>
        <p:nvSpPr>
          <p:cNvPr id="4" name="Date Placeholder 3"/>
          <p:cNvSpPr>
            <a:spLocks noGrp="1"/>
          </p:cNvSpPr>
          <p:nvPr>
            <p:ph type="dt" idx="10"/>
          </p:nvPr>
        </p:nvSpPr>
        <p:spPr/>
        <p:txBody>
          <a:bodyPr/>
          <a:lstStyle/>
          <a:p>
            <a:fld id="{A32344D4-DCAA-0545-84B6-4318A2F7A876}" type="datetime1">
              <a:rPr lang="en-US" smtClean="0"/>
              <a:t>11/28/16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9</a:t>
            </a:fld>
            <a:endParaRPr lang="en-US"/>
          </a:p>
        </p:txBody>
      </p:sp>
    </p:spTree>
    <p:extLst>
      <p:ext uri="{BB962C8B-B14F-4D97-AF65-F5344CB8AC3E}">
        <p14:creationId xmlns:p14="http://schemas.microsoft.com/office/powerpoint/2010/main" val="1439726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am particularly interested in models of water transport in an in vitro model of the retina. </a:t>
            </a:r>
            <a:r>
              <a:rPr lang="en-US" baseline="0" dirty="0" smtClean="0"/>
              <a:t>It’s difficult to develop a method that looks at the water alone! Fluorophore diffusion is not the same as water diffusion</a:t>
            </a:r>
            <a:endParaRPr lang="en-US" dirty="0" smtClean="0"/>
          </a:p>
          <a:p>
            <a:endParaRPr lang="en-US" dirty="0"/>
          </a:p>
        </p:txBody>
      </p:sp>
      <p:sp>
        <p:nvSpPr>
          <p:cNvPr id="4" name="Date Placeholder 3"/>
          <p:cNvSpPr>
            <a:spLocks noGrp="1"/>
          </p:cNvSpPr>
          <p:nvPr>
            <p:ph type="dt" idx="10"/>
          </p:nvPr>
        </p:nvSpPr>
        <p:spPr/>
        <p:txBody>
          <a:bodyPr/>
          <a:lstStyle/>
          <a:p>
            <a:fld id="{B2438C6B-B5D3-D645-BD7E-F150DF0E49F3}"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10</a:t>
            </a:fld>
            <a:endParaRPr lang="en-US"/>
          </a:p>
        </p:txBody>
      </p:sp>
    </p:spTree>
    <p:extLst>
      <p:ext uri="{BB962C8B-B14F-4D97-AF65-F5344CB8AC3E}">
        <p14:creationId xmlns:p14="http://schemas.microsoft.com/office/powerpoint/2010/main" val="206292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am interested in eye physiology and water transport. One technique that we can use to directly observe water transport is known as Raman spectroscopy. The process works off of a phenomenon known as the Raman shift. Most light is scattered elastically, that is green light scatters off a surface and remains green. But every one in few million photons comes out either blue or red. This </a:t>
            </a:r>
            <a:r>
              <a:rPr lang="en-US" baseline="0" dirty="0" err="1" smtClean="0"/>
              <a:t>inelastically</a:t>
            </a:r>
            <a:r>
              <a:rPr lang="en-US" baseline="0" dirty="0" smtClean="0"/>
              <a:t> scattered light can tell us what was illuminated. By collecting all the colors of light, we can create a spectrogram of the material.</a:t>
            </a:r>
            <a:endParaRPr lang="en-US" dirty="0"/>
          </a:p>
        </p:txBody>
      </p:sp>
      <p:sp>
        <p:nvSpPr>
          <p:cNvPr id="4" name="Date Placeholder 3"/>
          <p:cNvSpPr>
            <a:spLocks noGrp="1"/>
          </p:cNvSpPr>
          <p:nvPr>
            <p:ph type="dt" idx="10"/>
          </p:nvPr>
        </p:nvSpPr>
        <p:spPr/>
        <p:txBody>
          <a:bodyPr/>
          <a:lstStyle/>
          <a:p>
            <a:fld id="{C195F239-1F34-964B-860A-C6780F969AEB}"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11</a:t>
            </a:fld>
            <a:endParaRPr lang="en-US"/>
          </a:p>
        </p:txBody>
      </p:sp>
    </p:spTree>
    <p:extLst>
      <p:ext uri="{BB962C8B-B14F-4D97-AF65-F5344CB8AC3E}">
        <p14:creationId xmlns:p14="http://schemas.microsoft.com/office/powerpoint/2010/main" val="95379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materials</a:t>
            </a:r>
            <a:r>
              <a:rPr lang="en-US" baseline="0" dirty="0" smtClean="0"/>
              <a:t> behave the same. Raman responds to molecular bond orientation. Here we have group 4 elements all producing a strong characteristic spike., shifted along different wavelengths.</a:t>
            </a:r>
            <a:endParaRPr lang="en-US" dirty="0"/>
          </a:p>
        </p:txBody>
      </p:sp>
      <p:sp>
        <p:nvSpPr>
          <p:cNvPr id="4" name="Date Placeholder 3"/>
          <p:cNvSpPr>
            <a:spLocks noGrp="1"/>
          </p:cNvSpPr>
          <p:nvPr>
            <p:ph type="dt" idx="10"/>
          </p:nvPr>
        </p:nvSpPr>
        <p:spPr/>
        <p:txBody>
          <a:bodyPr/>
          <a:lstStyle/>
          <a:p>
            <a:fld id="{98F16DE5-C027-5F44-B0AA-02AB0164B6FC}" type="datetime1">
              <a:rPr lang="en-US" smtClean="0"/>
              <a:t>11/19/16</a:t>
            </a:fld>
            <a:endParaRPr lang="en-US"/>
          </a:p>
        </p:txBody>
      </p:sp>
      <p:sp>
        <p:nvSpPr>
          <p:cNvPr id="5" name="Slide Number Placeholder 4"/>
          <p:cNvSpPr>
            <a:spLocks noGrp="1"/>
          </p:cNvSpPr>
          <p:nvPr>
            <p:ph type="sldNum" sz="quarter" idx="11"/>
          </p:nvPr>
        </p:nvSpPr>
        <p:spPr/>
        <p:txBody>
          <a:bodyPr/>
          <a:lstStyle/>
          <a:p>
            <a:fld id="{E5425B92-6EA2-134A-AD17-691375D3CA94}" type="slidenum">
              <a:rPr lang="en-US" smtClean="0"/>
              <a:t>12</a:t>
            </a:fld>
            <a:endParaRPr lang="en-US"/>
          </a:p>
        </p:txBody>
      </p:sp>
    </p:spTree>
    <p:extLst>
      <p:ext uri="{BB962C8B-B14F-4D97-AF65-F5344CB8AC3E}">
        <p14:creationId xmlns:p14="http://schemas.microsoft.com/office/powerpoint/2010/main" val="1191419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057400"/>
            <a:ext cx="7772400" cy="1143000"/>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5800" y="3505200"/>
            <a:ext cx="7772400" cy="1752600"/>
          </a:xfrm>
        </p:spPr>
        <p:txBody>
          <a:bodyPr/>
          <a:lstStyle>
            <a:lvl1pPr marL="0" indent="0" algn="ctr">
              <a:buFont typeface="Wingdings" charset="0"/>
              <a:buNone/>
              <a:defRPr/>
            </a:lvl1pPr>
          </a:lstStyle>
          <a:p>
            <a:pPr lvl="0"/>
            <a:r>
              <a:rPr lang="en-US" noProof="0" smtClean="0"/>
              <a:t>Click to edit Master subtitle style</a:t>
            </a:r>
          </a:p>
        </p:txBody>
      </p:sp>
      <p:pic>
        <p:nvPicPr>
          <p:cNvPr id="3079" name="Picture 7" descr="footerd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76975"/>
            <a:ext cx="9144000" cy="5810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2755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11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9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solidFill>
                  <a:srgbClr val="000000"/>
                </a:solidFill>
              </a:defRPr>
            </a:pPr>
            <a:r>
              <a:rPr sz="5400">
                <a:solidFill>
                  <a:srgbClr val="5C89A5"/>
                </a:solidFill>
              </a:rPr>
              <a:t>Title Text</a:t>
            </a:r>
          </a:p>
        </p:txBody>
      </p:sp>
      <p:sp>
        <p:nvSpPr>
          <p:cNvPr id="17" name="Shape 1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2520">
                <a:solidFill>
                  <a:srgbClr val="777775"/>
                </a:solidFill>
              </a:rPr>
              <a:t>Body Level One</a:t>
            </a:r>
          </a:p>
          <a:p>
            <a:pPr lvl="1">
              <a:defRPr sz="1800">
                <a:solidFill>
                  <a:srgbClr val="000000"/>
                </a:solidFill>
              </a:defRPr>
            </a:pPr>
            <a:r>
              <a:rPr sz="2520">
                <a:solidFill>
                  <a:srgbClr val="777775"/>
                </a:solidFill>
              </a:rPr>
              <a:t>Body Level Two</a:t>
            </a:r>
          </a:p>
          <a:p>
            <a:pPr lvl="2">
              <a:defRPr sz="1800">
                <a:solidFill>
                  <a:srgbClr val="000000"/>
                </a:solidFill>
              </a:defRPr>
            </a:pPr>
            <a:r>
              <a:rPr sz="2520">
                <a:solidFill>
                  <a:srgbClr val="777775"/>
                </a:solidFill>
              </a:rPr>
              <a:t>Body Level Three</a:t>
            </a:r>
          </a:p>
          <a:p>
            <a:pPr lvl="3">
              <a:defRPr sz="1800">
                <a:solidFill>
                  <a:srgbClr val="000000"/>
                </a:solidFill>
              </a:defRPr>
            </a:pPr>
            <a:r>
              <a:rPr sz="2520">
                <a:solidFill>
                  <a:srgbClr val="777775"/>
                </a:solidFill>
              </a:rPr>
              <a:t>Body Level Four</a:t>
            </a:r>
          </a:p>
          <a:p>
            <a:pPr lvl="4">
              <a:defRPr sz="1800">
                <a:solidFill>
                  <a:srgbClr val="000000"/>
                </a:solidFill>
              </a:defRPr>
            </a:pPr>
            <a:r>
              <a:rPr sz="2520">
                <a:solidFill>
                  <a:srgbClr val="777775"/>
                </a:solidFill>
              </a:rPr>
              <a:t>Body Level Five</a:t>
            </a:r>
          </a:p>
        </p:txBody>
      </p:sp>
      <p:sp>
        <p:nvSpPr>
          <p:cNvPr id="18" name="Shape 18"/>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9630664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80418"/>
            <a:ext cx="7772400" cy="1143000"/>
          </a:xfrm>
        </p:spPr>
        <p:txBody>
          <a:bodyPr/>
          <a:lstStyle>
            <a:lvl1pPr>
              <a:defRPr>
                <a:latin typeface="Arial" charset="0"/>
                <a:ea typeface="Arial" charset="0"/>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4" name="Straight Connector 3"/>
          <p:cNvCxnSpPr/>
          <p:nvPr userDrawn="1"/>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 name="Footer Placeholder 4"/>
          <p:cNvSpPr>
            <a:spLocks noGrp="1"/>
          </p:cNvSpPr>
          <p:nvPr>
            <p:ph type="ftr" sz="quarter" idx="10"/>
          </p:nvPr>
        </p:nvSpPr>
        <p:spPr/>
        <p:txBody>
          <a:bodyPr/>
          <a:lstStyle/>
          <a:p>
            <a:endParaRPr lang="en-US"/>
          </a:p>
        </p:txBody>
      </p:sp>
      <p:sp>
        <p:nvSpPr>
          <p:cNvPr id="6" name="Slide Number Placeholder 5"/>
          <p:cNvSpPr>
            <a:spLocks noGrp="1"/>
          </p:cNvSpPr>
          <p:nvPr>
            <p:ph type="sldNum" sz="quarter" idx="11"/>
          </p:nvPr>
        </p:nvSpPr>
        <p:spPr>
          <a:xfrm>
            <a:off x="4991768" y="6485187"/>
            <a:ext cx="446506" cy="365126"/>
          </a:xfrm>
        </p:spPr>
        <p:txBody>
          <a:bodyPr/>
          <a:lstStyle>
            <a:lvl1pPr>
              <a:defRPr b="1"/>
            </a:lvl1pPr>
          </a:lstStyle>
          <a:p>
            <a:fld id="{2C50C6C8-AA94-9B41-804B-ADFF335A0C34}" type="slidenum">
              <a:rPr lang="en-US" smtClean="0"/>
              <a:pPr/>
              <a:t>‹#›</a:t>
            </a:fld>
            <a:endParaRPr lang="en-US" dirty="0"/>
          </a:p>
        </p:txBody>
      </p:sp>
    </p:spTree>
    <p:extLst>
      <p:ext uri="{BB962C8B-B14F-4D97-AF65-F5344CB8AC3E}">
        <p14:creationId xmlns:p14="http://schemas.microsoft.com/office/powerpoint/2010/main" val="154461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3268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25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46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27907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338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2308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203884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6" name="Picture 12" descr="footerdar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76975"/>
            <a:ext cx="9144000" cy="581025"/>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176213"/>
            <a:ext cx="7772400" cy="1143000"/>
          </a:xfrm>
          <a:prstGeom prst="rect">
            <a:avLst/>
          </a:prstGeom>
          <a:noFill/>
          <a:ln>
            <a:noFill/>
          </a:ln>
          <a:effectLst>
            <a:outerShdw blurRad="50800" dist="12700" dir="8100000" algn="ctr" rotWithShape="0">
              <a:srgbClr val="FFFFFF">
                <a:alpha val="7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685800" y="1481295"/>
            <a:ext cx="7772400" cy="4114800"/>
          </a:xfrm>
          <a:prstGeom prst="rect">
            <a:avLst/>
          </a:prstGeom>
          <a:noFill/>
          <a:ln>
            <a:noFill/>
          </a:ln>
          <a:effectLst>
            <a:outerShdw blurRad="50800" dist="12700" dir="8100000" algn="ctr" rotWithShape="0">
              <a:srgbClr val="FFFFFF">
                <a:alpha val="7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3"/>
          </p:nvPr>
        </p:nvSpPr>
        <p:spPr>
          <a:xfrm>
            <a:off x="0" y="59118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NRG Logo.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cxnSp>
        <p:nvCxnSpPr>
          <p:cNvPr id="9" name="Straight Connector 8"/>
          <p:cNvCxnSpPr/>
          <p:nvPr userDrawn="1"/>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Slide Number Placeholder 2"/>
          <p:cNvSpPr>
            <a:spLocks noGrp="1"/>
          </p:cNvSpPr>
          <p:nvPr>
            <p:ph type="sldNum" sz="quarter" idx="4"/>
          </p:nvPr>
        </p:nvSpPr>
        <p:spPr>
          <a:xfrm>
            <a:off x="4935707" y="6510239"/>
            <a:ext cx="560554" cy="315755"/>
          </a:xfrm>
          <a:prstGeom prst="rect">
            <a:avLst/>
          </a:prstGeom>
        </p:spPr>
        <p:txBody>
          <a:bodyPr vert="horz" lIns="91440" tIns="45720" rIns="91440" bIns="45720" rtlCol="0" anchor="ctr"/>
          <a:lstStyle>
            <a:lvl1pPr algn="ctr">
              <a:defRPr sz="1200" b="1">
                <a:solidFill>
                  <a:schemeClr val="tx1"/>
                </a:solidFill>
              </a:defRPr>
            </a:lvl1pPr>
          </a:lstStyle>
          <a:p>
            <a:fld id="{2C50C6C8-AA94-9B41-804B-ADFF335A0C34}" type="slidenum">
              <a:rPr lang="en-US" smtClean="0"/>
              <a:pPr/>
              <a:t>‹#›</a:t>
            </a:fld>
            <a:endParaRPr lang="en-US" dirty="0"/>
          </a:p>
        </p:txBody>
      </p:sp>
    </p:spTree>
    <p:extLst>
      <p:ext uri="{BB962C8B-B14F-4D97-AF65-F5344CB8AC3E}">
        <p14:creationId xmlns:p14="http://schemas.microsoft.com/office/powerpoint/2010/main" val="601385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1" fontAlgn="base" hangingPunct="1">
        <a:spcBef>
          <a:spcPct val="0"/>
        </a:spcBef>
        <a:spcAft>
          <a:spcPct val="0"/>
        </a:spcAft>
        <a:defRPr sz="4400">
          <a:solidFill>
            <a:schemeClr val="tx2"/>
          </a:solidFill>
          <a:latin typeface="Arial" charset="0"/>
          <a:ea typeface="Arial" charset="0"/>
          <a:cs typeface="Arial" charset="0"/>
        </a:defRPr>
      </a:lvl1pPr>
      <a:lvl2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2pPr>
      <a:lvl3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3pPr>
      <a:lvl4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4pPr>
      <a:lvl5pPr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5pPr>
      <a:lvl6pPr marL="4572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eaLnBrk="1" fontAlgn="base" hangingPunct="1">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1" fontAlgn="base" hangingPunct="1">
        <a:spcBef>
          <a:spcPct val="20000"/>
        </a:spcBef>
        <a:spcAft>
          <a:spcPct val="0"/>
        </a:spcAft>
        <a:buFont typeface="Wingdings" charset="0"/>
        <a:buChar char="§"/>
        <a:defRPr sz="3200">
          <a:solidFill>
            <a:schemeClr val="tx1"/>
          </a:solidFill>
          <a:latin typeface="Arial" charset="0"/>
          <a:ea typeface="Arial" charset="0"/>
          <a:cs typeface="Arial" charset="0"/>
        </a:defRPr>
      </a:lvl1pPr>
      <a:lvl2pPr marL="742950" indent="-285750" algn="l" rtl="0" eaLnBrk="1" fontAlgn="base" hangingPunct="1">
        <a:spcBef>
          <a:spcPct val="20000"/>
        </a:spcBef>
        <a:spcAft>
          <a:spcPct val="0"/>
        </a:spcAft>
        <a:buFont typeface="Wingdings" charset="0"/>
        <a:buChar char="§"/>
        <a:defRPr sz="2800">
          <a:solidFill>
            <a:schemeClr val="tx1"/>
          </a:solidFill>
          <a:latin typeface="Arial" charset="0"/>
          <a:ea typeface="Arial" charset="0"/>
          <a:cs typeface="Arial" charset="0"/>
        </a:defRPr>
      </a:lvl2pPr>
      <a:lvl3pPr marL="1143000" indent="-228600" algn="l" rtl="0" eaLnBrk="1" fontAlgn="base" hangingPunct="1">
        <a:spcBef>
          <a:spcPct val="20000"/>
        </a:spcBef>
        <a:spcAft>
          <a:spcPct val="0"/>
        </a:spcAft>
        <a:buFont typeface="Wingdings" charset="0"/>
        <a:buChar char="§"/>
        <a:defRPr sz="2400">
          <a:solidFill>
            <a:schemeClr val="tx1"/>
          </a:solidFill>
          <a:latin typeface="Arial" charset="0"/>
          <a:ea typeface="Arial" charset="0"/>
          <a:cs typeface="Arial" charset="0"/>
        </a:defRPr>
      </a:lvl3pPr>
      <a:lvl4pPr marL="1600200" indent="-228600" algn="l" rtl="0" eaLnBrk="1" fontAlgn="base" hangingPunct="1">
        <a:spcBef>
          <a:spcPct val="20000"/>
        </a:spcBef>
        <a:spcAft>
          <a:spcPct val="0"/>
        </a:spcAft>
        <a:buFont typeface="Wingdings" charset="0"/>
        <a:buChar char="§"/>
        <a:defRPr sz="2000">
          <a:solidFill>
            <a:schemeClr val="tx1"/>
          </a:solidFill>
          <a:latin typeface="Arial" charset="0"/>
          <a:ea typeface="Arial" charset="0"/>
          <a:cs typeface="Arial" charset="0"/>
        </a:defRPr>
      </a:lvl4pPr>
      <a:lvl5pPr marL="2057400" indent="-228600" algn="l" rtl="0" eaLnBrk="1" fontAlgn="base" hangingPunct="1">
        <a:spcBef>
          <a:spcPct val="20000"/>
        </a:spcBef>
        <a:spcAft>
          <a:spcPct val="0"/>
        </a:spcAft>
        <a:buFont typeface="Wingdings" charset="0"/>
        <a:buChar char="§"/>
        <a:defRPr sz="2000">
          <a:solidFill>
            <a:schemeClr val="tx1"/>
          </a:solidFill>
          <a:latin typeface="Arial" charset="0"/>
          <a:ea typeface="Arial" charset="0"/>
          <a:cs typeface="Arial" charset="0"/>
        </a:defRPr>
      </a:lvl5pPr>
      <a:lvl6pPr marL="25146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9.jpeg"/><Relationship Id="rId5" Type="http://schemas.microsoft.com/office/2007/relationships/hdphoto" Target="../media/hdphoto1.wdp"/><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jpeg"/><Relationship Id="rId9" Type="http://schemas.microsoft.com/office/2007/relationships/hdphoto" Target="../media/hdphoto2.wdp"/><Relationship Id="rId10"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png"/><Relationship Id="rId5" Type="http://schemas.openxmlformats.org/officeDocument/2006/relationships/oleObject" Target="Macintosh%20HD:Users:GregMadejski:U%20of%20R%20Work:Labwork:Papers%20and%20Presentations:Madejski%20BMES%202014%20Abstract%20V6.doc!OLE_LINK1" TargetMode="External"/><Relationship Id="rId6" Type="http://schemas.openxmlformats.org/officeDocument/2006/relationships/image" Target="../media/image28.png"/><Relationship Id="rId7" Type="http://schemas.openxmlformats.org/officeDocument/2006/relationships/image" Target="../media/image29.jpeg"/><Relationship Id="rId8" Type="http://schemas.microsoft.com/office/2007/relationships/hdphoto" Target="../media/hdphoto3.wdp"/><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0.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4.gif"/><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g"/><Relationship Id="rId5"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png"/><Relationship Id="rId5" Type="http://schemas.openxmlformats.org/officeDocument/2006/relationships/image" Target="../media/image54.png"/><Relationship Id="rId1" Type="http://schemas.microsoft.com/office/2007/relationships/media" Target="../media/media1.mp4"/><Relationship Id="rId2" Type="http://schemas.openxmlformats.org/officeDocument/2006/relationships/video" Target="../media/media1.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t>Research in Progress </a:t>
            </a:r>
            <a:r>
              <a:rPr lang="en-US" u="sng" dirty="0"/>
              <a:t/>
            </a:r>
            <a:br>
              <a:rPr lang="en-US" u="sng" dirty="0"/>
            </a:br>
            <a:r>
              <a:rPr lang="en-US" sz="3600" dirty="0" smtClean="0"/>
              <a:t>Raman-Silent Magnesium</a:t>
            </a:r>
            <a:r>
              <a:rPr lang="en-US" sz="3600" dirty="0" smtClean="0">
                <a:latin typeface="Arial" charset="0"/>
                <a:ea typeface="Arial" charset="0"/>
                <a:cs typeface="Arial" charset="0"/>
              </a:rPr>
              <a:t> </a:t>
            </a:r>
            <a:r>
              <a:rPr lang="en-US" sz="3600" dirty="0" smtClean="0">
                <a:latin typeface="Arial" charset="0"/>
                <a:ea typeface="Arial" charset="0"/>
                <a:cs typeface="Arial" charset="0"/>
              </a:rPr>
              <a:t>Fluoride Nanomembranes and Their Uses in </a:t>
            </a:r>
            <a:r>
              <a:rPr lang="en-US" sz="3600" dirty="0" err="1" smtClean="0">
                <a:latin typeface="Arial" charset="0"/>
                <a:ea typeface="Arial" charset="0"/>
                <a:cs typeface="Arial" charset="0"/>
              </a:rPr>
              <a:t>Biosensing</a:t>
            </a:r>
            <a:endParaRPr lang="en-US" sz="3600" dirty="0">
              <a:latin typeface="Arial" charset="0"/>
              <a:ea typeface="Arial" charset="0"/>
              <a:cs typeface="Arial" charset="0"/>
            </a:endParaRPr>
          </a:p>
        </p:txBody>
      </p:sp>
      <p:sp>
        <p:nvSpPr>
          <p:cNvPr id="3" name="Subtitle 2"/>
          <p:cNvSpPr>
            <a:spLocks noGrp="1"/>
          </p:cNvSpPr>
          <p:nvPr>
            <p:ph type="subTitle" idx="1"/>
          </p:nvPr>
        </p:nvSpPr>
        <p:spPr>
          <a:xfrm>
            <a:off x="685800" y="4064000"/>
            <a:ext cx="7772400" cy="1752600"/>
          </a:xfrm>
        </p:spPr>
        <p:txBody>
          <a:bodyPr/>
          <a:lstStyle/>
          <a:p>
            <a:r>
              <a:rPr lang="en-US" sz="2000" dirty="0" smtClean="0">
                <a:latin typeface="Arial" charset="0"/>
                <a:ea typeface="Arial" charset="0"/>
                <a:cs typeface="Arial" charset="0"/>
              </a:rPr>
              <a:t>Greg Madejski, University of Rochester, Biomedical Engineering</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365180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Water Transport Physiology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pic>
        <p:nvPicPr>
          <p:cNvPr id="7" name="Picture 6" descr="Screen Shot 2015-06-02 at 7.09.25 PM.png"/>
          <p:cNvPicPr>
            <a:picLocks noChangeAspect="1"/>
          </p:cNvPicPr>
          <p:nvPr/>
        </p:nvPicPr>
        <p:blipFill rotWithShape="1">
          <a:blip r:embed="rId4">
            <a:extLst>
              <a:ext uri="{28A0092B-C50C-407E-A947-70E740481C1C}">
                <a14:useLocalDpi xmlns:a14="http://schemas.microsoft.com/office/drawing/2010/main" val="0"/>
              </a:ext>
            </a:extLst>
          </a:blip>
          <a:srcRect l="3927" t="22071"/>
          <a:stretch/>
        </p:blipFill>
        <p:spPr>
          <a:xfrm>
            <a:off x="685800" y="1736712"/>
            <a:ext cx="3658755" cy="3660788"/>
          </a:xfrm>
          <a:prstGeom prst="rect">
            <a:avLst/>
          </a:prstGeom>
        </p:spPr>
      </p:pic>
      <p:sp>
        <p:nvSpPr>
          <p:cNvPr id="9" name="TextBox 8"/>
          <p:cNvSpPr txBox="1"/>
          <p:nvPr/>
        </p:nvSpPr>
        <p:spPr>
          <a:xfrm>
            <a:off x="5520741" y="6213943"/>
            <a:ext cx="3623259" cy="646331"/>
          </a:xfrm>
          <a:prstGeom prst="rect">
            <a:avLst/>
          </a:prstGeom>
          <a:noFill/>
        </p:spPr>
        <p:txBody>
          <a:bodyPr wrap="square" rtlCol="0">
            <a:spAutoFit/>
          </a:bodyPr>
          <a:lstStyle/>
          <a:p>
            <a:r>
              <a:rPr lang="en-US" sz="1200" dirty="0" err="1" smtClean="0">
                <a:solidFill>
                  <a:schemeClr val="bg1"/>
                </a:solidFill>
              </a:rPr>
              <a:t>Pffefer</a:t>
            </a:r>
            <a:r>
              <a:rPr lang="en-US" sz="1200" dirty="0" smtClean="0">
                <a:solidFill>
                  <a:schemeClr val="bg1"/>
                </a:solidFill>
              </a:rPr>
              <a:t> and </a:t>
            </a:r>
            <a:r>
              <a:rPr lang="en-US" sz="1200" dirty="0" err="1" smtClean="0">
                <a:solidFill>
                  <a:schemeClr val="bg1"/>
                </a:solidFill>
              </a:rPr>
              <a:t>Philp</a:t>
            </a:r>
            <a:r>
              <a:rPr lang="en-US" sz="1200" dirty="0" smtClean="0">
                <a:solidFill>
                  <a:schemeClr val="bg1"/>
                </a:solidFill>
              </a:rPr>
              <a:t>, “Cell Culture of the Retinal Pigment Epithelium”, Experimental Eye Research, 2014</a:t>
            </a:r>
            <a:endParaRPr lang="en-US" sz="1200" dirty="0">
              <a:solidFill>
                <a:schemeClr val="bg1"/>
              </a:solidFill>
            </a:endParaRPr>
          </a:p>
        </p:txBody>
      </p:sp>
      <p:pic>
        <p:nvPicPr>
          <p:cNvPr id="11" name="Picture 10" descr="Screen Shot 2015-06-02 at 7.09.25 PM.png"/>
          <p:cNvPicPr>
            <a:picLocks noChangeAspect="1"/>
          </p:cNvPicPr>
          <p:nvPr/>
        </p:nvPicPr>
        <p:blipFill rotWithShape="1">
          <a:blip r:embed="rId4">
            <a:extLst>
              <a:ext uri="{28A0092B-C50C-407E-A947-70E740481C1C}">
                <a14:useLocalDpi xmlns:a14="http://schemas.microsoft.com/office/drawing/2010/main" val="0"/>
              </a:ext>
            </a:extLst>
          </a:blip>
          <a:srcRect l="3927" b="79552"/>
          <a:stretch/>
        </p:blipFill>
        <p:spPr>
          <a:xfrm>
            <a:off x="4930191" y="2684318"/>
            <a:ext cx="3658755" cy="960582"/>
          </a:xfrm>
          <a:prstGeom prst="rect">
            <a:avLst/>
          </a:prstGeom>
        </p:spPr>
      </p:pic>
      <p:sp>
        <p:nvSpPr>
          <p:cNvPr id="12" name="Rectangle 11"/>
          <p:cNvSpPr/>
          <p:nvPr/>
        </p:nvSpPr>
        <p:spPr bwMode="auto">
          <a:xfrm>
            <a:off x="4930191" y="1612900"/>
            <a:ext cx="3528009" cy="1257300"/>
          </a:xfrm>
          <a:prstGeom prst="rect">
            <a:avLst/>
          </a:prstGeom>
          <a:solidFill>
            <a:srgbClr val="6600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E8EAE9"/>
                </a:solidFill>
                <a:effectLst/>
                <a:latin typeface="Arial" charset="0"/>
                <a:ea typeface="MS Pゴシック" charset="0"/>
                <a:cs typeface="MS Pゴシック" charset="0"/>
              </a:rPr>
              <a:t>Outer Retina</a:t>
            </a:r>
            <a:endParaRPr kumimoji="0" lang="en-US" sz="2400" b="0" i="0" u="none" strike="noStrike" cap="none" normalizeH="0" baseline="0" dirty="0">
              <a:ln>
                <a:noFill/>
              </a:ln>
              <a:solidFill>
                <a:srgbClr val="E8EAE9"/>
              </a:solidFill>
              <a:effectLst/>
              <a:latin typeface="Arial" charset="0"/>
              <a:ea typeface="MS Pゴシック" charset="0"/>
              <a:cs typeface="MS Pゴシック" charset="0"/>
            </a:endParaRPr>
          </a:p>
        </p:txBody>
      </p:sp>
      <p:sp>
        <p:nvSpPr>
          <p:cNvPr id="13" name="TextBox 12"/>
          <p:cNvSpPr txBox="1"/>
          <p:nvPr/>
        </p:nvSpPr>
        <p:spPr>
          <a:xfrm>
            <a:off x="457200" y="5397500"/>
            <a:ext cx="4168190" cy="830997"/>
          </a:xfrm>
          <a:prstGeom prst="rect">
            <a:avLst/>
          </a:prstGeom>
          <a:noFill/>
        </p:spPr>
        <p:txBody>
          <a:bodyPr wrap="square" rtlCol="0">
            <a:spAutoFit/>
          </a:bodyPr>
          <a:lstStyle/>
          <a:p>
            <a:pPr algn="ctr"/>
            <a:r>
              <a:rPr lang="en-US" dirty="0" smtClean="0"/>
              <a:t>Retinal Pigment Epithelium</a:t>
            </a:r>
          </a:p>
          <a:p>
            <a:pPr algn="ctr"/>
            <a:r>
              <a:rPr lang="en-US" i="1" dirty="0"/>
              <a:t>i</a:t>
            </a:r>
            <a:r>
              <a:rPr lang="en-US" i="1" dirty="0" smtClean="0"/>
              <a:t>n Vitro</a:t>
            </a:r>
            <a:endParaRPr lang="en-US" i="1" dirty="0"/>
          </a:p>
        </p:txBody>
      </p:sp>
      <p:sp>
        <p:nvSpPr>
          <p:cNvPr id="3" name="TextBox 2"/>
          <p:cNvSpPr txBox="1"/>
          <p:nvPr/>
        </p:nvSpPr>
        <p:spPr>
          <a:xfrm>
            <a:off x="7230649" y="4034304"/>
            <a:ext cx="1913351" cy="1938992"/>
          </a:xfrm>
          <a:prstGeom prst="rect">
            <a:avLst/>
          </a:prstGeom>
          <a:noFill/>
        </p:spPr>
        <p:txBody>
          <a:bodyPr wrap="square" rtlCol="0">
            <a:spAutoFit/>
          </a:bodyPr>
          <a:lstStyle/>
          <a:p>
            <a:r>
              <a:rPr lang="en-US" dirty="0" smtClean="0"/>
              <a:t>Needs a permeable support for proper morphology</a:t>
            </a:r>
            <a:endParaRPr lang="en-US" dirty="0"/>
          </a:p>
        </p:txBody>
      </p:sp>
      <p:sp>
        <p:nvSpPr>
          <p:cNvPr id="8" name="Slide Number Placeholder 7"/>
          <p:cNvSpPr>
            <a:spLocks noGrp="1"/>
          </p:cNvSpPr>
          <p:nvPr>
            <p:ph type="sldNum" sz="quarter" idx="11"/>
          </p:nvPr>
        </p:nvSpPr>
        <p:spPr/>
        <p:txBody>
          <a:bodyPr/>
          <a:lstStyle/>
          <a:p>
            <a:fld id="{2C50C6C8-AA94-9B41-804B-ADFF335A0C34}" type="slidenum">
              <a:rPr lang="en-US" smtClean="0"/>
              <a:pPr/>
              <a:t>10</a:t>
            </a:fld>
            <a:endParaRPr lang="en-US" dirty="0"/>
          </a:p>
        </p:txBody>
      </p:sp>
      <p:sp>
        <p:nvSpPr>
          <p:cNvPr id="10" name="Down Arrow 9"/>
          <p:cNvSpPr/>
          <p:nvPr/>
        </p:nvSpPr>
        <p:spPr bwMode="auto">
          <a:xfrm>
            <a:off x="5520741" y="4034304"/>
            <a:ext cx="1709908" cy="168020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H</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r>
              <a:rPr kumimoji="0" lang="en-US" sz="2400" b="0" i="0" u="none" strike="noStrike" cap="none" normalizeH="0" dirty="0" smtClean="0">
                <a:ln>
                  <a:noFill/>
                </a:ln>
                <a:solidFill>
                  <a:srgbClr val="000000"/>
                </a:solidFill>
                <a:effectLst/>
                <a:latin typeface="Arial" charset="0"/>
                <a:ea typeface="MS Pゴシック" charset="0"/>
                <a:cs typeface="MS Pゴシック" charset="0"/>
              </a:rPr>
              <a:t>O</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cxnSp>
        <p:nvCxnSpPr>
          <p:cNvPr id="14" name="Straight Connector 13"/>
          <p:cNvCxnSpPr/>
          <p:nvPr/>
        </p:nvCxnSpPr>
        <p:spPr bwMode="auto">
          <a:xfrm>
            <a:off x="4625390" y="3660775"/>
            <a:ext cx="4318585" cy="0"/>
          </a:xfrm>
          <a:prstGeom prst="line">
            <a:avLst/>
          </a:prstGeom>
          <a:solidFill>
            <a:schemeClr val="accent1"/>
          </a:solidFill>
          <a:ln w="76200" cap="flat" cmpd="sng" algn="ctr">
            <a:solidFill>
              <a:schemeClr val="accent6">
                <a:lumMod val="75000"/>
              </a:schemeClr>
            </a:solidFill>
            <a:prstDash val="dash"/>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23515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New Tool: Raman Spectroscopy</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8" name="TextBox 7"/>
          <p:cNvSpPr txBox="1"/>
          <p:nvPr/>
        </p:nvSpPr>
        <p:spPr>
          <a:xfrm>
            <a:off x="5419140" y="6324647"/>
            <a:ext cx="3724859" cy="400110"/>
          </a:xfrm>
          <a:prstGeom prst="rect">
            <a:avLst/>
          </a:prstGeom>
          <a:noFill/>
        </p:spPr>
        <p:txBody>
          <a:bodyPr wrap="square" rtlCol="0">
            <a:spAutoFit/>
          </a:bodyPr>
          <a:lstStyle/>
          <a:p>
            <a:pPr algn="r"/>
            <a:r>
              <a:rPr lang="en-US" sz="1000" dirty="0" smtClean="0">
                <a:solidFill>
                  <a:schemeClr val="accent3"/>
                </a:solidFill>
              </a:rPr>
              <a:t>“</a:t>
            </a:r>
            <a:r>
              <a:rPr lang="en-US" sz="1000" dirty="0">
                <a:solidFill>
                  <a:schemeClr val="accent3"/>
                </a:solidFill>
              </a:rPr>
              <a:t>Chemically sensitive </a:t>
            </a:r>
            <a:r>
              <a:rPr lang="en-US" sz="1000" dirty="0" err="1">
                <a:solidFill>
                  <a:schemeClr val="accent3"/>
                </a:solidFill>
              </a:rPr>
              <a:t>bioimaging</a:t>
            </a:r>
            <a:r>
              <a:rPr lang="en-US" sz="1000" dirty="0">
                <a:solidFill>
                  <a:schemeClr val="accent3"/>
                </a:solidFill>
              </a:rPr>
              <a:t> with coherent Raman </a:t>
            </a:r>
            <a:r>
              <a:rPr lang="en-US" sz="1000" dirty="0" smtClean="0">
                <a:solidFill>
                  <a:schemeClr val="accent3"/>
                </a:solidFill>
              </a:rPr>
              <a:t>scattering”,</a:t>
            </a:r>
            <a:r>
              <a:rPr lang="en-US" sz="1000" dirty="0">
                <a:solidFill>
                  <a:schemeClr val="accent3"/>
                </a:solidFill>
              </a:rPr>
              <a:t> </a:t>
            </a:r>
            <a:r>
              <a:rPr lang="en-US" sz="1000" dirty="0" smtClean="0">
                <a:solidFill>
                  <a:schemeClr val="accent3"/>
                </a:solidFill>
              </a:rPr>
              <a:t>Camp and Cicerone, Nature Photonics, 2015</a:t>
            </a:r>
            <a:endParaRPr lang="en-US" sz="1000" dirty="0">
              <a:solidFill>
                <a:schemeClr val="accent3"/>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406" y="1325418"/>
            <a:ext cx="5366533" cy="4736081"/>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11</a:t>
            </a:fld>
            <a:endParaRPr lang="en-US" dirty="0"/>
          </a:p>
        </p:txBody>
      </p:sp>
    </p:spTree>
    <p:extLst>
      <p:ext uri="{BB962C8B-B14F-4D97-AF65-F5344CB8AC3E}">
        <p14:creationId xmlns:p14="http://schemas.microsoft.com/office/powerpoint/2010/main" val="5227767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Raman Theory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9" name="TextBox 8"/>
          <p:cNvSpPr txBox="1"/>
          <p:nvPr/>
        </p:nvSpPr>
        <p:spPr>
          <a:xfrm>
            <a:off x="5442002" y="6277953"/>
            <a:ext cx="3724859" cy="553998"/>
          </a:xfrm>
          <a:prstGeom prst="rect">
            <a:avLst/>
          </a:prstGeom>
          <a:noFill/>
        </p:spPr>
        <p:txBody>
          <a:bodyPr wrap="square" rtlCol="0">
            <a:spAutoFit/>
          </a:bodyPr>
          <a:lstStyle/>
          <a:p>
            <a:pPr algn="r"/>
            <a:r>
              <a:rPr lang="en-US" sz="1000" dirty="0" smtClean="0">
                <a:solidFill>
                  <a:schemeClr val="accent3"/>
                </a:solidFill>
              </a:rPr>
              <a:t>‘Characterizing </a:t>
            </a:r>
            <a:r>
              <a:rPr lang="en-US" sz="1000" dirty="0">
                <a:solidFill>
                  <a:schemeClr val="accent3"/>
                </a:solidFill>
              </a:rPr>
              <a:t>Carbon Materials with Raman </a:t>
            </a:r>
            <a:r>
              <a:rPr lang="en-US" sz="1000" dirty="0" smtClean="0">
                <a:solidFill>
                  <a:schemeClr val="accent3"/>
                </a:solidFill>
              </a:rPr>
              <a:t>Spectroscopy’ </a:t>
            </a:r>
            <a:r>
              <a:rPr lang="en-US" sz="1000" dirty="0">
                <a:solidFill>
                  <a:schemeClr val="accent3"/>
                </a:solidFill>
              </a:rPr>
              <a:t>Joe </a:t>
            </a:r>
            <a:r>
              <a:rPr lang="en-US" sz="1000" dirty="0" err="1">
                <a:solidFill>
                  <a:schemeClr val="accent3"/>
                </a:solidFill>
              </a:rPr>
              <a:t>Hodkiewicz</a:t>
            </a:r>
            <a:r>
              <a:rPr lang="en-US" sz="1000" dirty="0">
                <a:solidFill>
                  <a:schemeClr val="accent3"/>
                </a:solidFill>
              </a:rPr>
              <a:t>, Thermo Fisher Scientific, Madison, WI, </a:t>
            </a:r>
            <a:r>
              <a:rPr lang="en-US" sz="1000" dirty="0" smtClean="0">
                <a:solidFill>
                  <a:schemeClr val="accent3"/>
                </a:solidFill>
              </a:rPr>
              <a:t>USA, App #51901</a:t>
            </a:r>
            <a:endParaRPr lang="en-US" sz="1000" dirty="0">
              <a:solidFill>
                <a:schemeClr val="accent3"/>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350" y="1942633"/>
            <a:ext cx="8119300" cy="4222688"/>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12</a:t>
            </a:fld>
            <a:endParaRPr lang="en-US" dirty="0"/>
          </a:p>
        </p:txBody>
      </p:sp>
      <p:sp>
        <p:nvSpPr>
          <p:cNvPr id="7" name="TextBox 6"/>
          <p:cNvSpPr txBox="1"/>
          <p:nvPr/>
        </p:nvSpPr>
        <p:spPr>
          <a:xfrm>
            <a:off x="1787263" y="1387841"/>
            <a:ext cx="2784737" cy="461665"/>
          </a:xfrm>
          <a:prstGeom prst="rect">
            <a:avLst/>
          </a:prstGeom>
          <a:noFill/>
        </p:spPr>
        <p:txBody>
          <a:bodyPr wrap="none" rtlCol="0">
            <a:spAutoFit/>
          </a:bodyPr>
          <a:lstStyle/>
          <a:p>
            <a:r>
              <a:rPr lang="en-US" smtClean="0"/>
              <a:t>Group IV Elements</a:t>
            </a:r>
            <a:endParaRPr lang="en-US"/>
          </a:p>
        </p:txBody>
      </p:sp>
    </p:spTree>
    <p:extLst>
      <p:ext uri="{BB962C8B-B14F-4D97-AF65-F5344CB8AC3E}">
        <p14:creationId xmlns:p14="http://schemas.microsoft.com/office/powerpoint/2010/main" val="1564270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Raman Theory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8" name="TextBox 7"/>
          <p:cNvSpPr txBox="1"/>
          <p:nvPr/>
        </p:nvSpPr>
        <p:spPr>
          <a:xfrm>
            <a:off x="5442002" y="6277953"/>
            <a:ext cx="3724859" cy="553998"/>
          </a:xfrm>
          <a:prstGeom prst="rect">
            <a:avLst/>
          </a:prstGeom>
          <a:noFill/>
        </p:spPr>
        <p:txBody>
          <a:bodyPr wrap="square" rtlCol="0">
            <a:spAutoFit/>
          </a:bodyPr>
          <a:lstStyle/>
          <a:p>
            <a:pPr algn="r"/>
            <a:r>
              <a:rPr lang="en-US" sz="1000" dirty="0" smtClean="0">
                <a:solidFill>
                  <a:schemeClr val="accent3"/>
                </a:solidFill>
              </a:rPr>
              <a:t>‘Characterizing </a:t>
            </a:r>
            <a:r>
              <a:rPr lang="en-US" sz="1000" dirty="0">
                <a:solidFill>
                  <a:schemeClr val="accent3"/>
                </a:solidFill>
              </a:rPr>
              <a:t>Carbon Materials with Raman </a:t>
            </a:r>
            <a:r>
              <a:rPr lang="en-US" sz="1000" dirty="0" smtClean="0">
                <a:solidFill>
                  <a:schemeClr val="accent3"/>
                </a:solidFill>
              </a:rPr>
              <a:t>Spectroscopy’ </a:t>
            </a:r>
            <a:r>
              <a:rPr lang="en-US" sz="1000" dirty="0">
                <a:solidFill>
                  <a:schemeClr val="accent3"/>
                </a:solidFill>
              </a:rPr>
              <a:t>Joe </a:t>
            </a:r>
            <a:r>
              <a:rPr lang="en-US" sz="1000" dirty="0" err="1">
                <a:solidFill>
                  <a:schemeClr val="accent3"/>
                </a:solidFill>
              </a:rPr>
              <a:t>Hodkiewicz</a:t>
            </a:r>
            <a:r>
              <a:rPr lang="en-US" sz="1000" dirty="0">
                <a:solidFill>
                  <a:schemeClr val="accent3"/>
                </a:solidFill>
              </a:rPr>
              <a:t>, Thermo Fisher Scientific, Madison, WI, </a:t>
            </a:r>
            <a:r>
              <a:rPr lang="en-US" sz="1000" dirty="0" smtClean="0">
                <a:solidFill>
                  <a:schemeClr val="accent3"/>
                </a:solidFill>
              </a:rPr>
              <a:t>USA, App #51901</a:t>
            </a:r>
            <a:endParaRPr lang="en-US" sz="1000" dirty="0">
              <a:solidFill>
                <a:schemeClr val="accent3"/>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0" y="1532652"/>
            <a:ext cx="8216900" cy="4141057"/>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13</a:t>
            </a:fld>
            <a:endParaRPr lang="en-US" dirty="0"/>
          </a:p>
        </p:txBody>
      </p:sp>
    </p:spTree>
    <p:extLst>
      <p:ext uri="{BB962C8B-B14F-4D97-AF65-F5344CB8AC3E}">
        <p14:creationId xmlns:p14="http://schemas.microsoft.com/office/powerpoint/2010/main" val="10511211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Raman Theory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88" y="1271552"/>
            <a:ext cx="7918224" cy="4093453"/>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14</a:t>
            </a:fld>
            <a:endParaRPr lang="en-US" dirty="0"/>
          </a:p>
        </p:txBody>
      </p:sp>
      <p:sp>
        <p:nvSpPr>
          <p:cNvPr id="4" name="TextBox 3"/>
          <p:cNvSpPr txBox="1"/>
          <p:nvPr/>
        </p:nvSpPr>
        <p:spPr>
          <a:xfrm>
            <a:off x="1117600" y="5584511"/>
            <a:ext cx="6372257" cy="461665"/>
          </a:xfrm>
          <a:prstGeom prst="rect">
            <a:avLst/>
          </a:prstGeom>
          <a:noFill/>
        </p:spPr>
        <p:txBody>
          <a:bodyPr wrap="none" rtlCol="0">
            <a:spAutoFit/>
          </a:bodyPr>
          <a:lstStyle/>
          <a:p>
            <a:r>
              <a:rPr lang="en-US" dirty="0" smtClean="0"/>
              <a:t>“Raman-silent” materials: Quartz, CaF</a:t>
            </a:r>
            <a:r>
              <a:rPr lang="en-US" baseline="-25000" dirty="0" smtClean="0"/>
              <a:t>2,</a:t>
            </a:r>
            <a:r>
              <a:rPr lang="en-US" dirty="0"/>
              <a:t> </a:t>
            </a:r>
            <a:r>
              <a:rPr lang="en-US" dirty="0" smtClean="0"/>
              <a:t>MgF</a:t>
            </a:r>
            <a:r>
              <a:rPr lang="en-US" baseline="-25000" dirty="0" smtClean="0"/>
              <a:t>2</a:t>
            </a:r>
            <a:endParaRPr lang="en-US" dirty="0"/>
          </a:p>
        </p:txBody>
      </p:sp>
      <p:sp>
        <p:nvSpPr>
          <p:cNvPr id="8" name="TextBox 7"/>
          <p:cNvSpPr txBox="1"/>
          <p:nvPr/>
        </p:nvSpPr>
        <p:spPr>
          <a:xfrm>
            <a:off x="5442002" y="6277953"/>
            <a:ext cx="3724859" cy="553998"/>
          </a:xfrm>
          <a:prstGeom prst="rect">
            <a:avLst/>
          </a:prstGeom>
          <a:noFill/>
        </p:spPr>
        <p:txBody>
          <a:bodyPr wrap="square" rtlCol="0">
            <a:spAutoFit/>
          </a:bodyPr>
          <a:lstStyle/>
          <a:p>
            <a:pPr algn="r"/>
            <a:r>
              <a:rPr lang="en-US" sz="1000" dirty="0" smtClean="0">
                <a:solidFill>
                  <a:schemeClr val="accent3"/>
                </a:solidFill>
              </a:rPr>
              <a:t>‘Characterizing </a:t>
            </a:r>
            <a:r>
              <a:rPr lang="en-US" sz="1000" dirty="0">
                <a:solidFill>
                  <a:schemeClr val="accent3"/>
                </a:solidFill>
              </a:rPr>
              <a:t>Carbon Materials with Raman </a:t>
            </a:r>
            <a:r>
              <a:rPr lang="en-US" sz="1000" dirty="0" smtClean="0">
                <a:solidFill>
                  <a:schemeClr val="accent3"/>
                </a:solidFill>
              </a:rPr>
              <a:t>Spectroscopy’ </a:t>
            </a:r>
            <a:r>
              <a:rPr lang="en-US" sz="1000" dirty="0">
                <a:solidFill>
                  <a:schemeClr val="accent3"/>
                </a:solidFill>
              </a:rPr>
              <a:t>Joe </a:t>
            </a:r>
            <a:r>
              <a:rPr lang="en-US" sz="1000" dirty="0" err="1">
                <a:solidFill>
                  <a:schemeClr val="accent3"/>
                </a:solidFill>
              </a:rPr>
              <a:t>Hodkiewicz</a:t>
            </a:r>
            <a:r>
              <a:rPr lang="en-US" sz="1000" dirty="0">
                <a:solidFill>
                  <a:schemeClr val="accent3"/>
                </a:solidFill>
              </a:rPr>
              <a:t>, Thermo Fisher Scientific, Madison, WI, </a:t>
            </a:r>
            <a:r>
              <a:rPr lang="en-US" sz="1000" dirty="0" smtClean="0">
                <a:solidFill>
                  <a:schemeClr val="accent3"/>
                </a:solidFill>
              </a:rPr>
              <a:t>USA, App #51901</a:t>
            </a:r>
            <a:endParaRPr lang="en-US" sz="1000" dirty="0">
              <a:solidFill>
                <a:schemeClr val="accent3"/>
              </a:solidFill>
            </a:endParaRPr>
          </a:p>
        </p:txBody>
      </p:sp>
    </p:spTree>
    <p:extLst>
      <p:ext uri="{BB962C8B-B14F-4D97-AF65-F5344CB8AC3E}">
        <p14:creationId xmlns:p14="http://schemas.microsoft.com/office/powerpoint/2010/main" val="792349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600" dirty="0" smtClean="0">
                <a:latin typeface="Arial"/>
                <a:cs typeface="Arial"/>
              </a:rPr>
              <a:t>Imaging Water Transport by Raman</a:t>
            </a:r>
            <a:endParaRPr lang="en-US" sz="36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7" name="TextBox 6"/>
          <p:cNvSpPr txBox="1"/>
          <p:nvPr/>
        </p:nvSpPr>
        <p:spPr>
          <a:xfrm>
            <a:off x="5520741" y="6213943"/>
            <a:ext cx="3623259" cy="707886"/>
          </a:xfrm>
          <a:prstGeom prst="rect">
            <a:avLst/>
          </a:prstGeom>
          <a:noFill/>
        </p:spPr>
        <p:txBody>
          <a:bodyPr wrap="square" rtlCol="0">
            <a:spAutoFit/>
          </a:bodyPr>
          <a:lstStyle/>
          <a:p>
            <a:pPr algn="r"/>
            <a:r>
              <a:rPr lang="en-US" sz="1000" dirty="0" err="1">
                <a:solidFill>
                  <a:schemeClr val="accent3"/>
                </a:solidFill>
              </a:rPr>
              <a:t>Potma</a:t>
            </a:r>
            <a:r>
              <a:rPr lang="en-US" sz="1000" dirty="0">
                <a:solidFill>
                  <a:schemeClr val="accent3"/>
                </a:solidFill>
              </a:rPr>
              <a:t>, E. O., et al. (2001). "Real-time visualization of intracellular hydrodynamics in single living cells." </a:t>
            </a:r>
            <a:r>
              <a:rPr lang="en-US" sz="1000" u="sng" dirty="0">
                <a:solidFill>
                  <a:schemeClr val="accent3"/>
                </a:solidFill>
              </a:rPr>
              <a:t>Proceedings of the National Academy of Sciences </a:t>
            </a:r>
            <a:r>
              <a:rPr lang="en-US" sz="1000" b="1" u="sng" dirty="0">
                <a:solidFill>
                  <a:schemeClr val="accent3"/>
                </a:solidFill>
              </a:rPr>
              <a:t>98</a:t>
            </a:r>
            <a:r>
              <a:rPr lang="en-US" sz="1000" u="sng" dirty="0">
                <a:solidFill>
                  <a:schemeClr val="accent3"/>
                </a:solidFill>
              </a:rPr>
              <a:t>(4): 1577-1582.</a:t>
            </a:r>
            <a:endParaRPr lang="en-US" sz="1000" dirty="0">
              <a:solidFill>
                <a:schemeClr val="accent3"/>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45" y="1166091"/>
            <a:ext cx="2454812" cy="4578225"/>
          </a:xfrm>
          <a:prstGeom prst="rect">
            <a:avLst/>
          </a:prstGeom>
        </p:spPr>
      </p:pic>
      <p:grpSp>
        <p:nvGrpSpPr>
          <p:cNvPr id="10" name="Group 9"/>
          <p:cNvGrpSpPr/>
          <p:nvPr/>
        </p:nvGrpSpPr>
        <p:grpSpPr>
          <a:xfrm>
            <a:off x="4383942" y="3559318"/>
            <a:ext cx="3871058" cy="531429"/>
            <a:chOff x="760407" y="2664133"/>
            <a:chExt cx="3871058" cy="531429"/>
          </a:xfrm>
        </p:grpSpPr>
        <p:grpSp>
          <p:nvGrpSpPr>
            <p:cNvPr id="11" name="Group 10"/>
            <p:cNvGrpSpPr/>
            <p:nvPr/>
          </p:nvGrpSpPr>
          <p:grpSpPr>
            <a:xfrm>
              <a:off x="760407" y="2664133"/>
              <a:ext cx="3871058" cy="531429"/>
              <a:chOff x="607036" y="2664133"/>
              <a:chExt cx="3871058" cy="531429"/>
            </a:xfrm>
          </p:grpSpPr>
          <p:sp>
            <p:nvSpPr>
              <p:cNvPr id="16" name="Oval 15"/>
              <p:cNvSpPr/>
              <p:nvPr/>
            </p:nvSpPr>
            <p:spPr>
              <a:xfrm>
                <a:off x="607036" y="2664133"/>
                <a:ext cx="1303500" cy="531429"/>
              </a:xfrm>
              <a:prstGeom prst="ellipse">
                <a:avLst/>
              </a:prstGeom>
              <a:solidFill>
                <a:schemeClr val="accent2"/>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871094" y="2664133"/>
                <a:ext cx="1303500" cy="531429"/>
              </a:xfrm>
              <a:prstGeom prst="ellipse">
                <a:avLst/>
              </a:prstGeom>
              <a:solidFill>
                <a:schemeClr val="accent2"/>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174594" y="2664133"/>
                <a:ext cx="1303500" cy="531429"/>
              </a:xfrm>
              <a:prstGeom prst="ellipse">
                <a:avLst/>
              </a:prstGeom>
              <a:solidFill>
                <a:schemeClr val="accent2"/>
              </a:solidFill>
              <a:ln w="127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1367853" y="2926234"/>
              <a:ext cx="3112405" cy="159518"/>
              <a:chOff x="1214482" y="2926234"/>
              <a:chExt cx="3112405" cy="159518"/>
            </a:xfrm>
          </p:grpSpPr>
          <p:sp>
            <p:nvSpPr>
              <p:cNvPr id="13" name="Oval 12"/>
              <p:cNvSpPr/>
              <p:nvPr/>
            </p:nvSpPr>
            <p:spPr>
              <a:xfrm>
                <a:off x="1214482" y="2929793"/>
                <a:ext cx="347346" cy="15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695936" y="2929793"/>
                <a:ext cx="347346" cy="15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979541" y="2926234"/>
                <a:ext cx="347346" cy="1559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20" name="Straight Arrow Connector 19"/>
          <p:cNvCxnSpPr/>
          <p:nvPr/>
        </p:nvCxnSpPr>
        <p:spPr bwMode="auto">
          <a:xfrm>
            <a:off x="3160059" y="4545106"/>
            <a:ext cx="1552648" cy="806823"/>
          </a:xfrm>
          <a:prstGeom prst="straightConnector1">
            <a:avLst/>
          </a:prstGeom>
          <a:ln>
            <a:solidFill>
              <a:srgbClr val="C00000"/>
            </a:solidFill>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4"/>
          </a:lnRef>
          <a:fillRef idx="0">
            <a:schemeClr val="accent4"/>
          </a:fillRef>
          <a:effectRef idx="2">
            <a:schemeClr val="accent4"/>
          </a:effectRef>
          <a:fontRef idx="minor">
            <a:schemeClr val="tx1"/>
          </a:fontRef>
        </p:style>
      </p:cxnSp>
      <p:cxnSp>
        <p:nvCxnSpPr>
          <p:cNvPr id="22" name="Straight Connector 21"/>
          <p:cNvCxnSpPr/>
          <p:nvPr/>
        </p:nvCxnSpPr>
        <p:spPr bwMode="auto">
          <a:xfrm>
            <a:off x="5822576" y="3375212"/>
            <a:ext cx="1128924" cy="0"/>
          </a:xfrm>
          <a:prstGeom prst="line">
            <a:avLst/>
          </a:prstGeom>
          <a:solidFill>
            <a:schemeClr val="accent1"/>
          </a:solidFill>
          <a:ln w="38100" cap="flat" cmpd="sng" algn="ctr">
            <a:solidFill>
              <a:schemeClr val="tx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1" name="Up Arrow 20"/>
          <p:cNvSpPr/>
          <p:nvPr/>
        </p:nvSpPr>
        <p:spPr bwMode="auto">
          <a:xfrm>
            <a:off x="5520741" y="4246597"/>
            <a:ext cx="1559961" cy="1800683"/>
          </a:xfrm>
          <a:prstGeom prst="up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solidFill>
                  <a:srgbClr val="000000"/>
                </a:solidFill>
              </a:rPr>
              <a:t>D</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r>
              <a:rPr kumimoji="0" lang="en-US" sz="2400" b="0" i="0" u="none" strike="noStrike" cap="none" normalizeH="0" dirty="0" smtClean="0">
                <a:ln>
                  <a:noFill/>
                </a:ln>
                <a:solidFill>
                  <a:srgbClr val="000000"/>
                </a:solidFill>
                <a:effectLst/>
                <a:latin typeface="Arial" charset="0"/>
                <a:ea typeface="MS Pゴシック" charset="0"/>
                <a:cs typeface="MS Pゴシック" charset="0"/>
              </a:rPr>
              <a:t>O</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3" name="Slide Number Placeholder 2"/>
          <p:cNvSpPr>
            <a:spLocks noGrp="1"/>
          </p:cNvSpPr>
          <p:nvPr>
            <p:ph type="sldNum" sz="quarter" idx="11"/>
          </p:nvPr>
        </p:nvSpPr>
        <p:spPr/>
        <p:txBody>
          <a:bodyPr/>
          <a:lstStyle/>
          <a:p>
            <a:fld id="{2C50C6C8-AA94-9B41-804B-ADFF335A0C34}" type="slidenum">
              <a:rPr lang="en-US" smtClean="0"/>
              <a:pPr/>
              <a:t>15</a:t>
            </a:fld>
            <a:endParaRPr lang="en-US" dirty="0"/>
          </a:p>
        </p:txBody>
      </p:sp>
    </p:spTree>
    <p:extLst>
      <p:ext uri="{BB962C8B-B14F-4D97-AF65-F5344CB8AC3E}">
        <p14:creationId xmlns:p14="http://schemas.microsoft.com/office/powerpoint/2010/main" val="16677908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3600" dirty="0" smtClean="0">
                <a:latin typeface="Arial"/>
                <a:cs typeface="Arial"/>
              </a:rPr>
              <a:t>Imaging Water Transport by Raman</a:t>
            </a:r>
            <a:endParaRPr lang="en-US" sz="36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9" name="TextBox 8"/>
          <p:cNvSpPr txBox="1"/>
          <p:nvPr/>
        </p:nvSpPr>
        <p:spPr>
          <a:xfrm>
            <a:off x="5520741" y="6213943"/>
            <a:ext cx="3623259" cy="707886"/>
          </a:xfrm>
          <a:prstGeom prst="rect">
            <a:avLst/>
          </a:prstGeom>
          <a:noFill/>
        </p:spPr>
        <p:txBody>
          <a:bodyPr wrap="square" rtlCol="0">
            <a:spAutoFit/>
          </a:bodyPr>
          <a:lstStyle/>
          <a:p>
            <a:pPr algn="r"/>
            <a:r>
              <a:rPr lang="en-US" sz="1000" dirty="0" err="1">
                <a:solidFill>
                  <a:schemeClr val="accent3"/>
                </a:solidFill>
              </a:rPr>
              <a:t>Potma</a:t>
            </a:r>
            <a:r>
              <a:rPr lang="en-US" sz="1000" dirty="0">
                <a:solidFill>
                  <a:schemeClr val="accent3"/>
                </a:solidFill>
              </a:rPr>
              <a:t>, E. O., et al. (2001). "Real-time visualization of intracellular hydrodynamics in single living cells." </a:t>
            </a:r>
            <a:r>
              <a:rPr lang="en-US" sz="1000" u="sng" dirty="0">
                <a:solidFill>
                  <a:schemeClr val="accent3"/>
                </a:solidFill>
              </a:rPr>
              <a:t>Proceedings of the National Academy of Sciences </a:t>
            </a:r>
            <a:r>
              <a:rPr lang="en-US" sz="1000" b="1" u="sng" dirty="0">
                <a:solidFill>
                  <a:schemeClr val="accent3"/>
                </a:solidFill>
              </a:rPr>
              <a:t>98</a:t>
            </a:r>
            <a:r>
              <a:rPr lang="en-US" sz="1000" u="sng" dirty="0">
                <a:solidFill>
                  <a:schemeClr val="accent3"/>
                </a:solidFill>
              </a:rPr>
              <a:t>(4): 1577-1582.</a:t>
            </a:r>
            <a:endParaRPr lang="en-US" sz="1000" dirty="0">
              <a:solidFill>
                <a:schemeClr val="accent3"/>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 y="1117600"/>
            <a:ext cx="8331200" cy="4610100"/>
          </a:xfrm>
          <a:prstGeom prst="rect">
            <a:avLst/>
          </a:prstGeom>
        </p:spPr>
      </p:pic>
      <p:sp>
        <p:nvSpPr>
          <p:cNvPr id="4" name="TextBox 3"/>
          <p:cNvSpPr txBox="1"/>
          <p:nvPr/>
        </p:nvSpPr>
        <p:spPr>
          <a:xfrm>
            <a:off x="1994032" y="5632149"/>
            <a:ext cx="1983235" cy="461665"/>
          </a:xfrm>
          <a:prstGeom prst="rect">
            <a:avLst/>
          </a:prstGeom>
          <a:noFill/>
        </p:spPr>
        <p:txBody>
          <a:bodyPr wrap="none" rtlCol="0">
            <a:spAutoFit/>
          </a:bodyPr>
          <a:lstStyle/>
          <a:p>
            <a:r>
              <a:rPr lang="en-US" dirty="0" smtClean="0"/>
              <a:t>Experimental</a:t>
            </a:r>
            <a:endParaRPr lang="en-US" dirty="0"/>
          </a:p>
        </p:txBody>
      </p:sp>
      <p:sp>
        <p:nvSpPr>
          <p:cNvPr id="7" name="TextBox 6"/>
          <p:cNvSpPr txBox="1"/>
          <p:nvPr/>
        </p:nvSpPr>
        <p:spPr>
          <a:xfrm>
            <a:off x="5202573" y="5632149"/>
            <a:ext cx="1624163" cy="461665"/>
          </a:xfrm>
          <a:prstGeom prst="rect">
            <a:avLst/>
          </a:prstGeom>
          <a:noFill/>
        </p:spPr>
        <p:txBody>
          <a:bodyPr wrap="none" rtlCol="0">
            <a:spAutoFit/>
          </a:bodyPr>
          <a:lstStyle/>
          <a:p>
            <a:r>
              <a:rPr lang="en-US" smtClean="0"/>
              <a:t>Simulation</a:t>
            </a:r>
            <a:endParaRPr lang="en-US"/>
          </a:p>
        </p:txBody>
      </p:sp>
      <p:sp>
        <p:nvSpPr>
          <p:cNvPr id="8" name="Slide Number Placeholder 7"/>
          <p:cNvSpPr>
            <a:spLocks noGrp="1"/>
          </p:cNvSpPr>
          <p:nvPr>
            <p:ph type="sldNum" sz="quarter" idx="11"/>
          </p:nvPr>
        </p:nvSpPr>
        <p:spPr/>
        <p:txBody>
          <a:bodyPr/>
          <a:lstStyle/>
          <a:p>
            <a:fld id="{2C50C6C8-AA94-9B41-804B-ADFF335A0C34}" type="slidenum">
              <a:rPr lang="en-US" smtClean="0"/>
              <a:pPr/>
              <a:t>16</a:t>
            </a:fld>
            <a:endParaRPr lang="en-US" dirty="0"/>
          </a:p>
        </p:txBody>
      </p:sp>
    </p:spTree>
    <p:extLst>
      <p:ext uri="{BB962C8B-B14F-4D97-AF65-F5344CB8AC3E}">
        <p14:creationId xmlns:p14="http://schemas.microsoft.com/office/powerpoint/2010/main" val="500148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grpSp>
        <p:nvGrpSpPr>
          <p:cNvPr id="7" name="Group 6"/>
          <p:cNvGrpSpPr/>
          <p:nvPr/>
        </p:nvGrpSpPr>
        <p:grpSpPr>
          <a:xfrm>
            <a:off x="711199" y="575532"/>
            <a:ext cx="6808995" cy="5389368"/>
            <a:chOff x="711200" y="165100"/>
            <a:chExt cx="5529028" cy="5754005"/>
          </a:xfrm>
        </p:grpSpPr>
        <p:grpSp>
          <p:nvGrpSpPr>
            <p:cNvPr id="8" name="Group 7"/>
            <p:cNvGrpSpPr/>
            <p:nvPr/>
          </p:nvGrpSpPr>
          <p:grpSpPr>
            <a:xfrm>
              <a:off x="711200" y="817264"/>
              <a:ext cx="5529028" cy="5101841"/>
              <a:chOff x="330200" y="474663"/>
              <a:chExt cx="5529028" cy="5101841"/>
            </a:xfrm>
          </p:grpSpPr>
          <p:pic>
            <p:nvPicPr>
              <p:cNvPr id="11" name="Picture 3" descr="1.bmp"/>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a:ext>
                </a:extLst>
              </a:blip>
              <a:srcRect l="5328" t="14561" r="31992" b="2747"/>
              <a:stretch>
                <a:fillRect/>
              </a:stretch>
            </p:blipFill>
            <p:spPr bwMode="auto">
              <a:xfrm>
                <a:off x="1774032" y="474663"/>
                <a:ext cx="1662112" cy="1638300"/>
              </a:xfrm>
              <a:prstGeom prst="rect">
                <a:avLst/>
              </a:prstGeom>
              <a:noFill/>
              <a:ln w="9525">
                <a:noFill/>
                <a:miter lim="800000"/>
                <a:headEnd/>
                <a:tailEnd/>
              </a:ln>
            </p:spPr>
          </p:pic>
          <p:pic>
            <p:nvPicPr>
              <p:cNvPr id="12" name="Picture 6" descr="cell.bmp"/>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3921125" y="474663"/>
                <a:ext cx="1652588" cy="1625600"/>
              </a:xfrm>
              <a:prstGeom prst="rect">
                <a:avLst/>
              </a:prstGeom>
              <a:noFill/>
              <a:ln w="9525">
                <a:noFill/>
                <a:miter lim="800000"/>
                <a:headEnd/>
                <a:tailEnd/>
              </a:ln>
            </p:spPr>
          </p:pic>
          <p:pic>
            <p:nvPicPr>
              <p:cNvPr id="13" name="Picture 7" descr="Nucleus.bmp"/>
              <p:cNvPicPr>
                <a:picLocks noChangeAspect="1"/>
              </p:cNvPicPr>
              <p:nvPr/>
            </p:nvPicPr>
            <p:blipFill>
              <a:blip r:embed="rId7" cstate="print">
                <a:extLst>
                  <a:ext uri="{28A0092B-C50C-407E-A947-70E740481C1C}">
                    <a14:useLocalDpi xmlns:a14="http://schemas.microsoft.com/office/drawing/2010/main"/>
                  </a:ext>
                </a:extLst>
              </a:blip>
              <a:srcRect r="31972" b="19531"/>
              <a:stretch>
                <a:fillRect/>
              </a:stretch>
            </p:blipFill>
            <p:spPr bwMode="auto">
              <a:xfrm>
                <a:off x="3925888" y="2192338"/>
                <a:ext cx="1652587" cy="1638300"/>
              </a:xfrm>
              <a:prstGeom prst="rect">
                <a:avLst/>
              </a:prstGeom>
              <a:noFill/>
              <a:ln w="9525">
                <a:noFill/>
                <a:miter lim="800000"/>
                <a:headEnd/>
                <a:tailEnd/>
              </a:ln>
            </p:spPr>
          </p:pic>
          <p:pic>
            <p:nvPicPr>
              <p:cNvPr id="14" name="Picture 11" descr="1.bmp"/>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l="19060" t="14726" r="11398" b="19247"/>
              <a:stretch/>
            </p:blipFill>
            <p:spPr bwMode="auto">
              <a:xfrm>
                <a:off x="1464468" y="3972910"/>
                <a:ext cx="2235200" cy="1603594"/>
              </a:xfrm>
              <a:prstGeom prst="rect">
                <a:avLst/>
              </a:prstGeom>
              <a:noFill/>
              <a:ln w="9525">
                <a:noFill/>
                <a:miter lim="800000"/>
                <a:headEnd/>
                <a:tailEnd/>
              </a:ln>
            </p:spPr>
          </p:pic>
          <p:pic>
            <p:nvPicPr>
              <p:cNvPr id="15" name="Picture 12" descr="RNA.bmp"/>
              <p:cNvPicPr>
                <a:picLocks noChangeAspect="1"/>
              </p:cNvPicPr>
              <p:nvPr/>
            </p:nvPicPr>
            <p:blipFill rotWithShape="1">
              <a:blip r:embed="rId10" cstate="print">
                <a:extLst>
                  <a:ext uri="{28A0092B-C50C-407E-A947-70E740481C1C}">
                    <a14:useLocalDpi xmlns:a14="http://schemas.microsoft.com/office/drawing/2010/main"/>
                  </a:ext>
                </a:extLst>
              </a:blip>
              <a:srcRect l="15308" r="27750" b="51111"/>
              <a:stretch/>
            </p:blipFill>
            <p:spPr bwMode="auto">
              <a:xfrm>
                <a:off x="3699668" y="3972910"/>
                <a:ext cx="2159560" cy="1603594"/>
              </a:xfrm>
              <a:prstGeom prst="rect">
                <a:avLst/>
              </a:prstGeom>
              <a:noFill/>
              <a:ln w="9525">
                <a:noFill/>
                <a:miter lim="800000"/>
                <a:headEnd/>
                <a:tailEnd/>
              </a:ln>
            </p:spPr>
          </p:pic>
          <p:pic>
            <p:nvPicPr>
              <p:cNvPr id="16" name="Picture 3" descr="1.bmp"/>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40000"/>
                        </a14:imgEffect>
                      </a14:imgLayer>
                    </a14:imgProps>
                  </a:ext>
                  <a:ext uri="{28A0092B-C50C-407E-A947-70E740481C1C}">
                    <a14:useLocalDpi xmlns:a14="http://schemas.microsoft.com/office/drawing/2010/main"/>
                  </a:ext>
                </a:extLst>
              </a:blip>
              <a:srcRect l="5328" t="14561" r="31992" b="2747"/>
              <a:stretch>
                <a:fillRect/>
              </a:stretch>
            </p:blipFill>
            <p:spPr bwMode="auto">
              <a:xfrm>
                <a:off x="1774032" y="2192338"/>
                <a:ext cx="1662112" cy="1638300"/>
              </a:xfrm>
              <a:prstGeom prst="rect">
                <a:avLst/>
              </a:prstGeom>
              <a:noFill/>
              <a:ln w="9525">
                <a:noFill/>
                <a:miter lim="800000"/>
                <a:headEnd/>
                <a:tailEnd/>
              </a:ln>
            </p:spPr>
          </p:pic>
          <p:sp>
            <p:nvSpPr>
              <p:cNvPr id="17" name="TextBox 16"/>
              <p:cNvSpPr txBox="1"/>
              <p:nvPr/>
            </p:nvSpPr>
            <p:spPr>
              <a:xfrm>
                <a:off x="330200" y="736600"/>
                <a:ext cx="876300" cy="492901"/>
              </a:xfrm>
              <a:prstGeom prst="rect">
                <a:avLst/>
              </a:prstGeom>
              <a:noFill/>
            </p:spPr>
            <p:txBody>
              <a:bodyPr wrap="square" rtlCol="0">
                <a:spAutoFit/>
              </a:bodyPr>
              <a:lstStyle/>
              <a:p>
                <a:pPr algn="ctr"/>
                <a:r>
                  <a:rPr lang="en-US" sz="2400" b="1" dirty="0" smtClean="0">
                    <a:latin typeface="Arial"/>
                    <a:cs typeface="Arial"/>
                  </a:rPr>
                  <a:t>Raw</a:t>
                </a:r>
                <a:endParaRPr lang="en-US" sz="2400" b="1" dirty="0">
                  <a:latin typeface="Arial"/>
                  <a:cs typeface="Arial"/>
                </a:endParaRPr>
              </a:p>
            </p:txBody>
          </p:sp>
          <p:sp>
            <p:nvSpPr>
              <p:cNvPr id="18" name="TextBox 17"/>
              <p:cNvSpPr txBox="1"/>
              <p:nvPr/>
            </p:nvSpPr>
            <p:spPr>
              <a:xfrm>
                <a:off x="330200" y="2514600"/>
                <a:ext cx="876300" cy="492901"/>
              </a:xfrm>
              <a:prstGeom prst="rect">
                <a:avLst/>
              </a:prstGeom>
              <a:noFill/>
            </p:spPr>
            <p:txBody>
              <a:bodyPr wrap="square" rtlCol="0">
                <a:spAutoFit/>
              </a:bodyPr>
              <a:lstStyle/>
              <a:p>
                <a:pPr algn="ctr"/>
                <a:r>
                  <a:rPr lang="en-US" sz="2400" b="1" dirty="0" smtClean="0">
                    <a:latin typeface="Arial"/>
                    <a:cs typeface="Arial"/>
                  </a:rPr>
                  <a:t>DNA</a:t>
                </a:r>
                <a:endParaRPr lang="en-US" sz="2400" b="1" dirty="0">
                  <a:latin typeface="Arial"/>
                  <a:cs typeface="Arial"/>
                </a:endParaRPr>
              </a:p>
            </p:txBody>
          </p:sp>
          <p:sp>
            <p:nvSpPr>
              <p:cNvPr id="19" name="TextBox 18"/>
              <p:cNvSpPr txBox="1"/>
              <p:nvPr/>
            </p:nvSpPr>
            <p:spPr>
              <a:xfrm>
                <a:off x="330200" y="4318000"/>
                <a:ext cx="876300" cy="492901"/>
              </a:xfrm>
              <a:prstGeom prst="rect">
                <a:avLst/>
              </a:prstGeom>
              <a:noFill/>
            </p:spPr>
            <p:txBody>
              <a:bodyPr wrap="square" rtlCol="0">
                <a:spAutoFit/>
              </a:bodyPr>
              <a:lstStyle/>
              <a:p>
                <a:pPr algn="ctr"/>
                <a:r>
                  <a:rPr lang="en-US" sz="2400" b="1" dirty="0" smtClean="0">
                    <a:latin typeface="Arial"/>
                    <a:cs typeface="Arial"/>
                  </a:rPr>
                  <a:t>RNA</a:t>
                </a:r>
                <a:endParaRPr lang="en-US" sz="2400" b="1" dirty="0">
                  <a:latin typeface="Arial"/>
                  <a:cs typeface="Arial"/>
                </a:endParaRPr>
              </a:p>
            </p:txBody>
          </p:sp>
        </p:grpSp>
        <p:sp>
          <p:nvSpPr>
            <p:cNvPr id="9" name="TextBox 8"/>
            <p:cNvSpPr txBox="1"/>
            <p:nvPr/>
          </p:nvSpPr>
          <p:spPr>
            <a:xfrm>
              <a:off x="2071688" y="165100"/>
              <a:ext cx="1803400" cy="492901"/>
            </a:xfrm>
            <a:prstGeom prst="rect">
              <a:avLst/>
            </a:prstGeom>
            <a:noFill/>
          </p:spPr>
          <p:txBody>
            <a:bodyPr wrap="square" rtlCol="0">
              <a:spAutoFit/>
            </a:bodyPr>
            <a:lstStyle/>
            <a:p>
              <a:pPr algn="ctr"/>
              <a:r>
                <a:rPr lang="en-US" sz="2400" b="1" dirty="0" err="1" smtClean="0">
                  <a:latin typeface="Arial"/>
                  <a:cs typeface="Arial"/>
                </a:rPr>
                <a:t>Brightfield</a:t>
              </a:r>
              <a:endParaRPr lang="en-US" sz="2400" b="1" dirty="0">
                <a:latin typeface="Arial"/>
                <a:cs typeface="Arial"/>
              </a:endParaRPr>
            </a:p>
          </p:txBody>
        </p:sp>
        <p:sp>
          <p:nvSpPr>
            <p:cNvPr id="10" name="TextBox 9"/>
            <p:cNvSpPr txBox="1"/>
            <p:nvPr/>
          </p:nvSpPr>
          <p:spPr>
            <a:xfrm>
              <a:off x="4156075" y="165100"/>
              <a:ext cx="1803400" cy="492901"/>
            </a:xfrm>
            <a:prstGeom prst="rect">
              <a:avLst/>
            </a:prstGeom>
            <a:noFill/>
          </p:spPr>
          <p:txBody>
            <a:bodyPr wrap="square" rtlCol="0">
              <a:spAutoFit/>
            </a:bodyPr>
            <a:lstStyle/>
            <a:p>
              <a:pPr algn="ctr"/>
              <a:r>
                <a:rPr lang="en-US" sz="2400" b="1" dirty="0" smtClean="0">
                  <a:latin typeface="Arial"/>
                  <a:cs typeface="Arial"/>
                </a:rPr>
                <a:t>2d Raman</a:t>
              </a:r>
              <a:endParaRPr lang="en-US" sz="2400" b="1" dirty="0">
                <a:latin typeface="Arial"/>
                <a:cs typeface="Arial"/>
              </a:endParaRPr>
            </a:p>
          </p:txBody>
        </p:sp>
      </p:grpSp>
      <p:grpSp>
        <p:nvGrpSpPr>
          <p:cNvPr id="20" name="Group 19"/>
          <p:cNvGrpSpPr/>
          <p:nvPr/>
        </p:nvGrpSpPr>
        <p:grpSpPr>
          <a:xfrm>
            <a:off x="3804150" y="484910"/>
            <a:ext cx="5099367" cy="5686664"/>
            <a:chOff x="3813724" y="1024428"/>
            <a:chExt cx="4916528" cy="5493509"/>
          </a:xfrm>
        </p:grpSpPr>
        <p:grpSp>
          <p:nvGrpSpPr>
            <p:cNvPr id="21" name="Group 20"/>
            <p:cNvGrpSpPr/>
            <p:nvPr/>
          </p:nvGrpSpPr>
          <p:grpSpPr>
            <a:xfrm>
              <a:off x="3813724" y="1024428"/>
              <a:ext cx="4916528" cy="5493509"/>
              <a:chOff x="3813724" y="1024429"/>
              <a:chExt cx="4230044" cy="4726462"/>
            </a:xfrm>
          </p:grpSpPr>
          <p:pic>
            <p:nvPicPr>
              <p:cNvPr id="26" name="Picture 4" descr="Silicon Raman.bmp"/>
              <p:cNvPicPr>
                <a:picLocks noChangeAspect="1"/>
              </p:cNvPicPr>
              <p:nvPr/>
            </p:nvPicPr>
            <p:blipFill>
              <a:blip r:embed="rId11" cstate="print">
                <a:extLst>
                  <a:ext uri="{28A0092B-C50C-407E-A947-70E740481C1C}">
                    <a14:useLocalDpi xmlns:a14="http://schemas.microsoft.com/office/drawing/2010/main"/>
                  </a:ext>
                </a:extLst>
              </a:blip>
              <a:srcRect r="20992" b="12671"/>
              <a:stretch>
                <a:fillRect/>
              </a:stretch>
            </p:blipFill>
            <p:spPr bwMode="auto">
              <a:xfrm>
                <a:off x="5517796" y="1024429"/>
                <a:ext cx="2525972" cy="2342391"/>
              </a:xfrm>
              <a:prstGeom prst="rect">
                <a:avLst/>
              </a:prstGeom>
              <a:noFill/>
              <a:ln w="9525">
                <a:noFill/>
                <a:miter lim="800000"/>
                <a:headEnd/>
                <a:tailEnd/>
              </a:ln>
            </p:spPr>
          </p:pic>
          <p:sp>
            <p:nvSpPr>
              <p:cNvPr id="27" name="TextBox 26"/>
              <p:cNvSpPr txBox="1"/>
              <p:nvPr/>
            </p:nvSpPr>
            <p:spPr>
              <a:xfrm>
                <a:off x="5920805" y="1195582"/>
                <a:ext cx="1996199" cy="646331"/>
              </a:xfrm>
              <a:prstGeom prst="rect">
                <a:avLst/>
              </a:prstGeom>
              <a:noFill/>
            </p:spPr>
            <p:txBody>
              <a:bodyPr wrap="square" rtlCol="0">
                <a:spAutoFit/>
              </a:bodyPr>
              <a:lstStyle/>
              <a:p>
                <a:pPr algn="ctr"/>
                <a:r>
                  <a:rPr lang="en-US" dirty="0" smtClean="0">
                    <a:latin typeface="Arial"/>
                    <a:cs typeface="Arial"/>
                  </a:rPr>
                  <a:t>Si </a:t>
                </a:r>
                <a:r>
                  <a:rPr lang="en-US" dirty="0" err="1">
                    <a:latin typeface="Arial"/>
                    <a:cs typeface="Arial"/>
                  </a:rPr>
                  <a:t>N</a:t>
                </a:r>
                <a:r>
                  <a:rPr lang="en-US" dirty="0" err="1" smtClean="0">
                    <a:latin typeface="Arial"/>
                    <a:cs typeface="Arial"/>
                  </a:rPr>
                  <a:t>anomembrane</a:t>
                </a:r>
                <a:endParaRPr lang="en-US" dirty="0">
                  <a:latin typeface="Arial"/>
                  <a:cs typeface="Arial"/>
                </a:endParaRPr>
              </a:p>
            </p:txBody>
          </p:sp>
          <p:sp>
            <p:nvSpPr>
              <p:cNvPr id="28" name="Right Arrow 27"/>
              <p:cNvSpPr/>
              <p:nvPr/>
            </p:nvSpPr>
            <p:spPr>
              <a:xfrm>
                <a:off x="3813724" y="1437047"/>
                <a:ext cx="1439358" cy="712953"/>
              </a:xfrm>
              <a:prstGeom prst="rightArrow">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5" descr="Silicon Raman cell.bmp"/>
              <p:cNvPicPr>
                <a:picLocks noChangeAspect="1"/>
              </p:cNvPicPr>
              <p:nvPr/>
            </p:nvPicPr>
            <p:blipFill>
              <a:blip r:embed="rId12" cstate="print">
                <a:extLst>
                  <a:ext uri="{28A0092B-C50C-407E-A947-70E740481C1C}">
                    <a14:useLocalDpi xmlns:a14="http://schemas.microsoft.com/office/drawing/2010/main"/>
                  </a:ext>
                </a:extLst>
              </a:blip>
              <a:srcRect r="19814" b="11578"/>
              <a:stretch>
                <a:fillRect/>
              </a:stretch>
            </p:blipFill>
            <p:spPr bwMode="auto">
              <a:xfrm>
                <a:off x="5517795" y="3414823"/>
                <a:ext cx="2525973" cy="2336068"/>
              </a:xfrm>
              <a:prstGeom prst="rect">
                <a:avLst/>
              </a:prstGeom>
              <a:noFill/>
              <a:ln w="9525">
                <a:noFill/>
                <a:miter lim="800000"/>
                <a:headEnd/>
                <a:tailEnd/>
              </a:ln>
            </p:spPr>
          </p:pic>
          <p:sp>
            <p:nvSpPr>
              <p:cNvPr id="30" name="TextBox 29"/>
              <p:cNvSpPr txBox="1"/>
              <p:nvPr/>
            </p:nvSpPr>
            <p:spPr>
              <a:xfrm>
                <a:off x="5810026" y="3606038"/>
                <a:ext cx="2094644" cy="646331"/>
              </a:xfrm>
              <a:prstGeom prst="rect">
                <a:avLst/>
              </a:prstGeom>
              <a:noFill/>
            </p:spPr>
            <p:txBody>
              <a:bodyPr wrap="square" rtlCol="0">
                <a:spAutoFit/>
              </a:bodyPr>
              <a:lstStyle/>
              <a:p>
                <a:pPr algn="ctr"/>
                <a:r>
                  <a:rPr lang="en-US" dirty="0" smtClean="0">
                    <a:latin typeface="Arial"/>
                    <a:cs typeface="Arial"/>
                  </a:rPr>
                  <a:t>Si </a:t>
                </a:r>
                <a:r>
                  <a:rPr lang="en-US" dirty="0" err="1" smtClean="0">
                    <a:latin typeface="Arial"/>
                    <a:cs typeface="Arial"/>
                  </a:rPr>
                  <a:t>Nanomembrane</a:t>
                </a:r>
                <a:r>
                  <a:rPr lang="en-US" dirty="0" smtClean="0">
                    <a:latin typeface="Arial"/>
                    <a:cs typeface="Arial"/>
                  </a:rPr>
                  <a:t> + Cell</a:t>
                </a:r>
                <a:endParaRPr lang="en-US" dirty="0">
                  <a:latin typeface="Arial"/>
                  <a:cs typeface="Arial"/>
                </a:endParaRPr>
              </a:p>
            </p:txBody>
          </p:sp>
        </p:grpSp>
        <p:cxnSp>
          <p:nvCxnSpPr>
            <p:cNvPr id="22" name="Straight Arrow Connector 21"/>
            <p:cNvCxnSpPr/>
            <p:nvPr/>
          </p:nvCxnSpPr>
          <p:spPr>
            <a:xfrm flipH="1">
              <a:off x="6339246" y="2066555"/>
              <a:ext cx="701885" cy="41764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6262759" y="4776224"/>
              <a:ext cx="701885" cy="417642"/>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6941986" y="5042241"/>
              <a:ext cx="278525" cy="757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7351291" y="5079794"/>
              <a:ext cx="204112" cy="7575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177493" y="3287244"/>
            <a:ext cx="5361820" cy="2677656"/>
          </a:xfrm>
          <a:prstGeom prst="rect">
            <a:avLst/>
          </a:prstGeom>
          <a:noFill/>
        </p:spPr>
        <p:txBody>
          <a:bodyPr wrap="square" rtlCol="0">
            <a:spAutoFit/>
          </a:bodyPr>
          <a:lstStyle/>
          <a:p>
            <a:pPr algn="ctr"/>
            <a:endParaRPr lang="en-US" sz="2400" dirty="0">
              <a:latin typeface="Arial"/>
              <a:cs typeface="Arial"/>
            </a:endParaRPr>
          </a:p>
          <a:p>
            <a:pPr algn="ctr"/>
            <a:r>
              <a:rPr lang="en-US" sz="2400" dirty="0" smtClean="0">
                <a:latin typeface="Arial"/>
                <a:cs typeface="Arial"/>
              </a:rPr>
              <a:t>High background signal from Si</a:t>
            </a:r>
          </a:p>
          <a:p>
            <a:pPr algn="ctr"/>
            <a:endParaRPr lang="en-US" sz="2400" dirty="0" smtClean="0">
              <a:latin typeface="Arial"/>
              <a:cs typeface="Arial"/>
            </a:endParaRPr>
          </a:p>
          <a:p>
            <a:pPr algn="ctr"/>
            <a:r>
              <a:rPr lang="en-US" sz="2400" dirty="0" smtClean="0">
                <a:latin typeface="Arial"/>
                <a:cs typeface="Arial"/>
              </a:rPr>
              <a:t>Measurement takes 2.5 hours!</a:t>
            </a:r>
          </a:p>
          <a:p>
            <a:pPr algn="ctr"/>
            <a:endParaRPr lang="en-US" sz="2400" dirty="0">
              <a:latin typeface="Arial"/>
              <a:cs typeface="Arial"/>
            </a:endParaRPr>
          </a:p>
          <a:p>
            <a:pPr algn="ctr"/>
            <a:r>
              <a:rPr lang="en-US" sz="2400" dirty="0" smtClean="0">
                <a:latin typeface="Arial"/>
                <a:cs typeface="Arial"/>
              </a:rPr>
              <a:t>Remove Si, make faster measurements</a:t>
            </a:r>
          </a:p>
        </p:txBody>
      </p:sp>
      <p:sp>
        <p:nvSpPr>
          <p:cNvPr id="2" name="Slide Number Placeholder 1"/>
          <p:cNvSpPr>
            <a:spLocks noGrp="1"/>
          </p:cNvSpPr>
          <p:nvPr>
            <p:ph type="sldNum" sz="quarter" idx="4294967295"/>
          </p:nvPr>
        </p:nvSpPr>
        <p:spPr>
          <a:xfrm>
            <a:off x="4953561" y="6446764"/>
            <a:ext cx="447675" cy="365125"/>
          </a:xfrm>
        </p:spPr>
        <p:txBody>
          <a:bodyPr/>
          <a:lstStyle/>
          <a:p>
            <a:fld id="{2C50C6C8-AA94-9B41-804B-ADFF335A0C34}" type="slidenum">
              <a:rPr lang="en-US" smtClean="0"/>
              <a:pPr/>
              <a:t>17</a:t>
            </a:fld>
            <a:endParaRPr lang="en-US" dirty="0"/>
          </a:p>
        </p:txBody>
      </p:sp>
    </p:spTree>
    <p:extLst>
      <p:ext uri="{BB962C8B-B14F-4D97-AF65-F5344CB8AC3E}">
        <p14:creationId xmlns:p14="http://schemas.microsoft.com/office/powerpoint/2010/main" val="584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
                                        </p:tgtEl>
                                      </p:cBhvr>
                                      <p:by x="50000" y="50000"/>
                                    </p:animScale>
                                  </p:childTnLst>
                                </p:cTn>
                              </p:par>
                              <p:par>
                                <p:cTn id="12" presetID="0" presetClass="path" presetSubtype="0" fill="hold" nodeType="withEffect">
                                  <p:stCondLst>
                                    <p:cond delay="0"/>
                                  </p:stCondLst>
                                  <p:childTnLst>
                                    <p:animMotion origin="layout" path="M 5.93544E-7 -3.00948E-6 L -0.2605 -0.19639 " pathEditMode="relative" rAng="0" ptsTypes="AA">
                                      <p:cBhvr>
                                        <p:cTn id="13" dur="2000" fill="hold"/>
                                        <p:tgtEl>
                                          <p:spTgt spid="7"/>
                                        </p:tgtEl>
                                        <p:attrNameLst>
                                          <p:attrName>ppt_x</p:attrName>
                                          <p:attrName>ppt_y</p:attrName>
                                        </p:attrNameLst>
                                      </p:cBhvr>
                                      <p:rCtr x="-13034" y="-9831"/>
                                    </p:animMotion>
                                  </p:childTnLst>
                                </p:cTn>
                              </p:par>
                              <p:par>
                                <p:cTn id="14" presetID="22" presetClass="entr" presetSubtype="8" fill="hold" nodeType="withEffect">
                                  <p:stCondLst>
                                    <p:cond delay="200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Fabrication - Strategy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grpSp>
        <p:nvGrpSpPr>
          <p:cNvPr id="28" name="Group 27"/>
          <p:cNvGrpSpPr/>
          <p:nvPr/>
        </p:nvGrpSpPr>
        <p:grpSpPr>
          <a:xfrm>
            <a:off x="607036" y="3668410"/>
            <a:ext cx="3729211" cy="1756295"/>
            <a:chOff x="333208" y="4225658"/>
            <a:chExt cx="3729211" cy="1756295"/>
          </a:xfrm>
        </p:grpSpPr>
        <p:grpSp>
          <p:nvGrpSpPr>
            <p:cNvPr id="29" name="Group 28"/>
            <p:cNvGrpSpPr/>
            <p:nvPr/>
          </p:nvGrpSpPr>
          <p:grpSpPr>
            <a:xfrm>
              <a:off x="3071166" y="4698506"/>
              <a:ext cx="991253" cy="1283447"/>
              <a:chOff x="4026469" y="2985704"/>
              <a:chExt cx="1661771" cy="1283447"/>
            </a:xfrm>
            <a:solidFill>
              <a:schemeClr val="tx1">
                <a:lumMod val="50000"/>
                <a:lumOff val="50000"/>
              </a:schemeClr>
            </a:solidFill>
          </p:grpSpPr>
          <p:sp>
            <p:nvSpPr>
              <p:cNvPr id="34" name="Rectangle 33"/>
              <p:cNvSpPr/>
              <p:nvPr/>
            </p:nvSpPr>
            <p:spPr bwMode="auto">
              <a:xfrm>
                <a:off x="4404793" y="2985704"/>
                <a:ext cx="1283447"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35" name="Right Triangle 34"/>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30" name="Group 29"/>
            <p:cNvGrpSpPr/>
            <p:nvPr/>
          </p:nvGrpSpPr>
          <p:grpSpPr>
            <a:xfrm flipH="1">
              <a:off x="333208" y="4698506"/>
              <a:ext cx="991253" cy="1283447"/>
              <a:chOff x="4026469" y="2985704"/>
              <a:chExt cx="1661771" cy="1283447"/>
            </a:xfrm>
            <a:solidFill>
              <a:schemeClr val="tx1">
                <a:lumMod val="50000"/>
                <a:lumOff val="50000"/>
              </a:schemeClr>
            </a:solidFill>
          </p:grpSpPr>
          <p:sp>
            <p:nvSpPr>
              <p:cNvPr id="32" name="Rectangle 31"/>
              <p:cNvSpPr/>
              <p:nvPr/>
            </p:nvSpPr>
            <p:spPr bwMode="auto">
              <a:xfrm>
                <a:off x="4404793" y="2985704"/>
                <a:ext cx="1283447"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33" name="Right Triangle 32"/>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31" name="Rectangle 30"/>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50 nm NPN</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grpSp>
      <p:grpSp>
        <p:nvGrpSpPr>
          <p:cNvPr id="36" name="Group 35"/>
          <p:cNvGrpSpPr/>
          <p:nvPr/>
        </p:nvGrpSpPr>
        <p:grpSpPr>
          <a:xfrm>
            <a:off x="607036" y="1101405"/>
            <a:ext cx="3729211" cy="2567005"/>
            <a:chOff x="2516850" y="1012539"/>
            <a:chExt cx="3729211" cy="2567005"/>
          </a:xfrm>
        </p:grpSpPr>
        <p:sp>
          <p:nvSpPr>
            <p:cNvPr id="37" name="Rectangle 36"/>
            <p:cNvSpPr/>
            <p:nvPr/>
          </p:nvSpPr>
          <p:spPr bwMode="auto">
            <a:xfrm>
              <a:off x="2516850" y="3106696"/>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38" name="Group 37"/>
            <p:cNvGrpSpPr/>
            <p:nvPr/>
          </p:nvGrpSpPr>
          <p:grpSpPr>
            <a:xfrm>
              <a:off x="3471642" y="1012539"/>
              <a:ext cx="1972377" cy="1791484"/>
              <a:chOff x="5683918" y="616170"/>
              <a:chExt cx="1972377" cy="1791484"/>
            </a:xfrm>
          </p:grpSpPr>
          <p:sp>
            <p:nvSpPr>
              <p:cNvPr id="39" name="Down Arrow 38"/>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40" name="TextBox 39"/>
              <p:cNvSpPr txBox="1"/>
              <p:nvPr/>
            </p:nvSpPr>
            <p:spPr>
              <a:xfrm>
                <a:off x="5683918" y="616170"/>
                <a:ext cx="1972377" cy="461665"/>
              </a:xfrm>
              <a:prstGeom prst="rect">
                <a:avLst/>
              </a:prstGeom>
              <a:noFill/>
            </p:spPr>
            <p:txBody>
              <a:bodyPr wrap="square" rtlCol="0">
                <a:spAutoFit/>
              </a:bodyPr>
              <a:lstStyle/>
              <a:p>
                <a:pPr algn="ctr"/>
                <a:r>
                  <a:rPr lang="en-US" sz="2400" dirty="0" smtClean="0">
                    <a:latin typeface="Arial"/>
                    <a:cs typeface="Arial"/>
                  </a:rPr>
                  <a:t>Evaporation</a:t>
                </a:r>
                <a:endParaRPr lang="en-US" sz="2400" dirty="0">
                  <a:latin typeface="Arial"/>
                  <a:cs typeface="Arial"/>
                </a:endParaRPr>
              </a:p>
            </p:txBody>
          </p:sp>
        </p:grpSp>
      </p:grpSp>
      <p:grpSp>
        <p:nvGrpSpPr>
          <p:cNvPr id="41" name="Group 40"/>
          <p:cNvGrpSpPr/>
          <p:nvPr/>
        </p:nvGrpSpPr>
        <p:grpSpPr>
          <a:xfrm>
            <a:off x="1561828" y="3668410"/>
            <a:ext cx="1972377" cy="2383962"/>
            <a:chOff x="3471642" y="3579544"/>
            <a:chExt cx="1972377" cy="2383962"/>
          </a:xfrm>
        </p:grpSpPr>
        <p:grpSp>
          <p:nvGrpSpPr>
            <p:cNvPr id="42" name="Group 41"/>
            <p:cNvGrpSpPr/>
            <p:nvPr/>
          </p:nvGrpSpPr>
          <p:grpSpPr>
            <a:xfrm>
              <a:off x="3471642" y="4323642"/>
              <a:ext cx="1972377" cy="1639864"/>
              <a:chOff x="3471642" y="4323642"/>
              <a:chExt cx="1972377" cy="1639864"/>
            </a:xfrm>
          </p:grpSpPr>
          <p:sp>
            <p:nvSpPr>
              <p:cNvPr id="44" name="Down Arrow 43"/>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45" name="TextBox 44"/>
              <p:cNvSpPr txBox="1"/>
              <p:nvPr/>
            </p:nvSpPr>
            <p:spPr>
              <a:xfrm>
                <a:off x="3471642" y="5501841"/>
                <a:ext cx="1972377" cy="461665"/>
              </a:xfrm>
              <a:prstGeom prst="rect">
                <a:avLst/>
              </a:prstGeom>
              <a:noFill/>
            </p:spPr>
            <p:txBody>
              <a:bodyPr wrap="square" rtlCol="0">
                <a:spAutoFit/>
              </a:bodyPr>
              <a:lstStyle/>
              <a:p>
                <a:pPr algn="ctr"/>
                <a:r>
                  <a:rPr lang="en-US" sz="2400" dirty="0" smtClean="0">
                    <a:latin typeface="Arial"/>
                    <a:cs typeface="Arial"/>
                  </a:rPr>
                  <a:t>RIE</a:t>
                </a:r>
                <a:endParaRPr lang="en-US" sz="2400" dirty="0">
                  <a:latin typeface="Arial"/>
                  <a:cs typeface="Arial"/>
                </a:endParaRPr>
              </a:p>
            </p:txBody>
          </p:sp>
        </p:grpSp>
        <p:sp>
          <p:nvSpPr>
            <p:cNvPr id="43" name="Rectangle 42"/>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6" name="Picture 5" descr="Silicon Raman cell.bmp"/>
          <p:cNvPicPr>
            <a:picLocks noChangeAspect="1"/>
          </p:cNvPicPr>
          <p:nvPr/>
        </p:nvPicPr>
        <p:blipFill>
          <a:blip r:embed="rId4" cstate="print">
            <a:extLst>
              <a:ext uri="{28A0092B-C50C-407E-A947-70E740481C1C}">
                <a14:useLocalDpi xmlns:a14="http://schemas.microsoft.com/office/drawing/2010/main"/>
              </a:ext>
            </a:extLst>
          </a:blip>
          <a:srcRect r="19814" b="11578"/>
          <a:stretch>
            <a:fillRect/>
          </a:stretch>
        </p:blipFill>
        <p:spPr bwMode="auto">
          <a:xfrm>
            <a:off x="4565247" y="1871504"/>
            <a:ext cx="3842051" cy="3553202"/>
          </a:xfrm>
          <a:prstGeom prst="rect">
            <a:avLst/>
          </a:prstGeom>
          <a:noFill/>
          <a:ln w="9525">
            <a:noFill/>
            <a:miter lim="800000"/>
            <a:headEnd/>
            <a:tailEnd/>
          </a:ln>
        </p:spPr>
      </p:pic>
      <p:sp>
        <p:nvSpPr>
          <p:cNvPr id="47" name="Rectangle 46"/>
          <p:cNvSpPr/>
          <p:nvPr/>
        </p:nvSpPr>
        <p:spPr>
          <a:xfrm>
            <a:off x="4953538" y="2099077"/>
            <a:ext cx="378715" cy="23134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2C50C6C8-AA94-9B41-804B-ADFF335A0C34}" type="slidenum">
              <a:rPr lang="en-US" smtClean="0"/>
              <a:pPr/>
              <a:t>18</a:t>
            </a:fld>
            <a:endParaRPr lang="en-US" dirty="0"/>
          </a:p>
        </p:txBody>
      </p:sp>
    </p:spTree>
    <p:extLst>
      <p:ext uri="{BB962C8B-B14F-4D97-AF65-F5344CB8AC3E}">
        <p14:creationId xmlns:p14="http://schemas.microsoft.com/office/powerpoint/2010/main" val="155277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2000"/>
                                        <p:tgtEl>
                                          <p:spTgt spid="4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 - Technique</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19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23418"/>
            <a:ext cx="4353560" cy="4819439"/>
          </a:xfrm>
          <a:prstGeom prst="rect">
            <a:avLst/>
          </a:prstGeom>
        </p:spPr>
      </p:pic>
      <p:sp>
        <p:nvSpPr>
          <p:cNvPr id="6" name="TextBox 5"/>
          <p:cNvSpPr txBox="1"/>
          <p:nvPr/>
        </p:nvSpPr>
        <p:spPr>
          <a:xfrm>
            <a:off x="5039360" y="1460500"/>
            <a:ext cx="4104640" cy="2308324"/>
          </a:xfrm>
          <a:prstGeom prst="rect">
            <a:avLst/>
          </a:prstGeom>
          <a:noFill/>
        </p:spPr>
        <p:txBody>
          <a:bodyPr wrap="square" rtlCol="0">
            <a:spAutoFit/>
          </a:bodyPr>
          <a:lstStyle/>
          <a:p>
            <a:r>
              <a:rPr lang="en-US" dirty="0" smtClean="0"/>
              <a:t>Evaporator</a:t>
            </a:r>
          </a:p>
          <a:p>
            <a:endParaRPr lang="en-US" dirty="0"/>
          </a:p>
          <a:p>
            <a:pPr marL="342900" indent="-342900">
              <a:buFont typeface="Arial" charset="0"/>
              <a:buChar char="•"/>
            </a:pPr>
            <a:r>
              <a:rPr lang="en-US" dirty="0" smtClean="0"/>
              <a:t>Create very even thin layers of material</a:t>
            </a:r>
          </a:p>
          <a:p>
            <a:pPr marL="800100" lvl="1" indent="-342900">
              <a:buFont typeface="Arial" charset="0"/>
              <a:buChar char="•"/>
            </a:pPr>
            <a:r>
              <a:rPr lang="en-US" dirty="0" smtClean="0"/>
              <a:t>Melted in a crucible</a:t>
            </a:r>
          </a:p>
          <a:p>
            <a:pPr marL="800100" lvl="1" indent="-342900">
              <a:buFont typeface="Arial" charset="0"/>
              <a:buChar char="•"/>
            </a:pPr>
            <a:r>
              <a:rPr lang="en-US" dirty="0" smtClean="0"/>
              <a:t>0.1-1.0 nm/sec</a:t>
            </a:r>
            <a:endParaRPr lang="en-US" dirty="0"/>
          </a:p>
        </p:txBody>
      </p:sp>
      <p:sp>
        <p:nvSpPr>
          <p:cNvPr id="9" name="Pie 8"/>
          <p:cNvSpPr/>
          <p:nvPr/>
        </p:nvSpPr>
        <p:spPr bwMode="auto">
          <a:xfrm rot="5400000">
            <a:off x="6072188" y="5110413"/>
            <a:ext cx="1671637" cy="1443037"/>
          </a:xfrm>
          <a:prstGeom prst="pie">
            <a:avLst>
              <a:gd name="adj1" fmla="val 5426860"/>
              <a:gd name="adj2" fmla="val 16200000"/>
            </a:avLst>
          </a:prstGeom>
          <a:solidFill>
            <a:srgbClr val="FFC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cxnSp>
        <p:nvCxnSpPr>
          <p:cNvPr id="11" name="Straight Arrow Connector 10"/>
          <p:cNvCxnSpPr/>
          <p:nvPr/>
        </p:nvCxnSpPr>
        <p:spPr bwMode="auto">
          <a:xfrm flipV="1">
            <a:off x="7743825" y="4786313"/>
            <a:ext cx="714375" cy="657225"/>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V="1">
            <a:off x="6908007" y="4153868"/>
            <a:ext cx="0" cy="732458"/>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7317582" y="4400550"/>
            <a:ext cx="426243" cy="714375"/>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H="1" flipV="1">
            <a:off x="5897166" y="4448417"/>
            <a:ext cx="445294" cy="675792"/>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H="1" flipV="1">
            <a:off x="5487592" y="4996113"/>
            <a:ext cx="584597" cy="447425"/>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864503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85800" y="1481295"/>
            <a:ext cx="3390900" cy="4114800"/>
          </a:xfrm>
        </p:spPr>
        <p:txBody>
          <a:bodyPr/>
          <a:lstStyle/>
          <a:p>
            <a:r>
              <a:rPr lang="en-US" sz="2400" dirty="0" smtClean="0"/>
              <a:t>Development of a non-silicon nanomembrane for Raman-compatible cell-culture</a:t>
            </a:r>
          </a:p>
          <a:p>
            <a:endParaRPr lang="en-US" sz="2400" dirty="0"/>
          </a:p>
          <a:p>
            <a:r>
              <a:rPr lang="en-US" sz="2400" dirty="0" smtClean="0"/>
              <a:t>Development of a novel Raman sensing structure for sensitive identification of molecules</a:t>
            </a:r>
            <a:endParaRPr lang="en-US" sz="2400"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2</a:t>
            </a:fld>
            <a:endParaRPr lang="en-US" dirty="0"/>
          </a:p>
        </p:txBody>
      </p:sp>
      <p:grpSp>
        <p:nvGrpSpPr>
          <p:cNvPr id="5" name="Group 4"/>
          <p:cNvGrpSpPr/>
          <p:nvPr/>
        </p:nvGrpSpPr>
        <p:grpSpPr>
          <a:xfrm>
            <a:off x="4505936" y="1911583"/>
            <a:ext cx="3729211" cy="1756295"/>
            <a:chOff x="333208" y="4225658"/>
            <a:chExt cx="3729211" cy="1756295"/>
          </a:xfrm>
        </p:grpSpPr>
        <p:grpSp>
          <p:nvGrpSpPr>
            <p:cNvPr id="6" name="Group 5"/>
            <p:cNvGrpSpPr/>
            <p:nvPr/>
          </p:nvGrpSpPr>
          <p:grpSpPr>
            <a:xfrm>
              <a:off x="3071166" y="4698506"/>
              <a:ext cx="991253" cy="1283447"/>
              <a:chOff x="4026469" y="2985704"/>
              <a:chExt cx="1661771" cy="1283447"/>
            </a:xfrm>
            <a:solidFill>
              <a:schemeClr val="tx1">
                <a:lumMod val="50000"/>
                <a:lumOff val="50000"/>
              </a:schemeClr>
            </a:solidFill>
          </p:grpSpPr>
          <p:sp>
            <p:nvSpPr>
              <p:cNvPr id="11" name="Rectangle 10"/>
              <p:cNvSpPr/>
              <p:nvPr/>
            </p:nvSpPr>
            <p:spPr bwMode="auto">
              <a:xfrm>
                <a:off x="4404793" y="2985704"/>
                <a:ext cx="1283447"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12" name="Right Triangle 11"/>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7" name="Group 6"/>
            <p:cNvGrpSpPr/>
            <p:nvPr/>
          </p:nvGrpSpPr>
          <p:grpSpPr>
            <a:xfrm flipH="1">
              <a:off x="333208" y="4698506"/>
              <a:ext cx="991253" cy="1283447"/>
              <a:chOff x="4026469" y="2985704"/>
              <a:chExt cx="1661771" cy="1283447"/>
            </a:xfrm>
            <a:solidFill>
              <a:schemeClr val="tx1">
                <a:lumMod val="50000"/>
                <a:lumOff val="50000"/>
              </a:schemeClr>
            </a:solidFill>
          </p:grpSpPr>
          <p:sp>
            <p:nvSpPr>
              <p:cNvPr id="9" name="Rectangle 8"/>
              <p:cNvSpPr/>
              <p:nvPr/>
            </p:nvSpPr>
            <p:spPr bwMode="auto">
              <a:xfrm>
                <a:off x="4404793" y="2985704"/>
                <a:ext cx="1283447"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10" name="Right Triangle 9"/>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8" name="Rectangle 7"/>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w="3175" cmpd="sng">
                  <a:noFill/>
                </a:ln>
                <a:effectLst/>
                <a:latin typeface="Arial" charset="0"/>
                <a:ea typeface="MS Pゴシック" charset="0"/>
                <a:cs typeface="MS Pゴシック" charset="0"/>
              </a:endParaRPr>
            </a:p>
          </p:txBody>
        </p:sp>
      </p:grpSp>
      <p:sp>
        <p:nvSpPr>
          <p:cNvPr id="13" name="Rectangle 12"/>
          <p:cNvSpPr/>
          <p:nvPr/>
        </p:nvSpPr>
        <p:spPr bwMode="auto">
          <a:xfrm>
            <a:off x="4505936" y="1438735"/>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MgF</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14" name="Rectangle 13"/>
          <p:cNvSpPr/>
          <p:nvPr/>
        </p:nvSpPr>
        <p:spPr bwMode="auto">
          <a:xfrm>
            <a:off x="5497189" y="1911583"/>
            <a:ext cx="1746705" cy="920517"/>
          </a:xfrm>
          <a:prstGeom prst="rect">
            <a:avLst/>
          </a:prstGeom>
          <a:solidFill>
            <a:srgbClr val="FFFFF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3"/>
              </a:solidFill>
              <a:effectLst/>
              <a:latin typeface="Arial" charset="0"/>
              <a:ea typeface="MS Pゴシック" charset="0"/>
              <a:cs typeface="MS Pゴシック" charset="0"/>
            </a:endParaRPr>
          </a:p>
        </p:txBody>
      </p:sp>
      <p:grpSp>
        <p:nvGrpSpPr>
          <p:cNvPr id="15" name="Group 14"/>
          <p:cNvGrpSpPr/>
          <p:nvPr/>
        </p:nvGrpSpPr>
        <p:grpSpPr>
          <a:xfrm>
            <a:off x="5271517" y="4383699"/>
            <a:ext cx="2358321" cy="1385666"/>
            <a:chOff x="685800" y="3169541"/>
            <a:chExt cx="2358321" cy="1385666"/>
          </a:xfrm>
        </p:grpSpPr>
        <p:sp>
          <p:nvSpPr>
            <p:cNvPr id="16" name="Rectangle 15"/>
            <p:cNvSpPr/>
            <p:nvPr/>
          </p:nvSpPr>
          <p:spPr bwMode="auto">
            <a:xfrm>
              <a:off x="685800" y="3840698"/>
              <a:ext cx="2358321" cy="454575"/>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grpSp>
          <p:nvGrpSpPr>
            <p:cNvPr id="17" name="Group 16"/>
            <p:cNvGrpSpPr/>
            <p:nvPr/>
          </p:nvGrpSpPr>
          <p:grpSpPr>
            <a:xfrm>
              <a:off x="685800" y="3169541"/>
              <a:ext cx="2358321" cy="1385666"/>
              <a:chOff x="5942833" y="2975577"/>
              <a:chExt cx="2358321" cy="1385666"/>
            </a:xfrm>
          </p:grpSpPr>
          <p:sp>
            <p:nvSpPr>
              <p:cNvPr id="18" name="Rectangle 17"/>
              <p:cNvSpPr/>
              <p:nvPr/>
            </p:nvSpPr>
            <p:spPr bwMode="auto">
              <a:xfrm>
                <a:off x="5942833" y="3192159"/>
                <a:ext cx="2358321" cy="454575"/>
              </a:xfrm>
              <a:prstGeom prst="rect">
                <a:avLst/>
              </a:prstGeom>
              <a:solidFill>
                <a:srgbClr val="FFFF00"/>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19" name="Trapezoid 18"/>
              <p:cNvSpPr/>
              <p:nvPr/>
            </p:nvSpPr>
            <p:spPr bwMode="auto">
              <a:xfrm flipV="1">
                <a:off x="6157605" y="3539185"/>
                <a:ext cx="565488" cy="584486"/>
              </a:xfrm>
              <a:prstGeom prst="trapezoid">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0" name="Trapezoid 19"/>
              <p:cNvSpPr/>
              <p:nvPr/>
            </p:nvSpPr>
            <p:spPr bwMode="auto">
              <a:xfrm flipV="1">
                <a:off x="6993283" y="3539185"/>
                <a:ext cx="565488" cy="584486"/>
              </a:xfrm>
              <a:prstGeom prst="trapezoid">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1" name="Trapezoid 20"/>
              <p:cNvSpPr/>
              <p:nvPr/>
            </p:nvSpPr>
            <p:spPr bwMode="auto">
              <a:xfrm flipV="1">
                <a:off x="7703810" y="3546275"/>
                <a:ext cx="565488" cy="584486"/>
              </a:xfrm>
              <a:prstGeom prst="trapezoid">
                <a:avLst/>
              </a:prstGeom>
              <a:solidFill>
                <a:srgbClr val="FFFF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2" name="Trapezoid 21"/>
              <p:cNvSpPr/>
              <p:nvPr/>
            </p:nvSpPr>
            <p:spPr bwMode="auto">
              <a:xfrm flipH="1" flipV="1">
                <a:off x="6330755" y="2975577"/>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3" name="Trapezoid 22"/>
              <p:cNvSpPr/>
              <p:nvPr/>
            </p:nvSpPr>
            <p:spPr bwMode="auto">
              <a:xfrm flipH="1" flipV="1">
                <a:off x="7128235" y="3058954"/>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4" name="Trapezoid 23"/>
              <p:cNvSpPr/>
              <p:nvPr/>
            </p:nvSpPr>
            <p:spPr bwMode="auto">
              <a:xfrm flipH="1" flipV="1">
                <a:off x="7854411" y="2995588"/>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grpSp>
      <p:sp>
        <p:nvSpPr>
          <p:cNvPr id="25" name="TextBox 24"/>
          <p:cNvSpPr txBox="1"/>
          <p:nvPr/>
        </p:nvSpPr>
        <p:spPr>
          <a:xfrm>
            <a:off x="7629838" y="5054887"/>
            <a:ext cx="914033" cy="461665"/>
          </a:xfrm>
          <a:prstGeom prst="rect">
            <a:avLst/>
          </a:prstGeom>
          <a:noFill/>
        </p:spPr>
        <p:txBody>
          <a:bodyPr wrap="none" rtlCol="0">
            <a:spAutoFit/>
          </a:bodyPr>
          <a:lstStyle/>
          <a:p>
            <a:r>
              <a:rPr lang="en-US" dirty="0" smtClean="0"/>
              <a:t>MgF</a:t>
            </a:r>
            <a:r>
              <a:rPr lang="en-US" baseline="-25000" dirty="0" smtClean="0"/>
              <a:t>2</a:t>
            </a:r>
            <a:endParaRPr lang="en-US" dirty="0"/>
          </a:p>
        </p:txBody>
      </p:sp>
      <p:sp>
        <p:nvSpPr>
          <p:cNvPr id="26" name="TextBox 25"/>
          <p:cNvSpPr txBox="1"/>
          <p:nvPr/>
        </p:nvSpPr>
        <p:spPr>
          <a:xfrm>
            <a:off x="7695341" y="4585905"/>
            <a:ext cx="561372" cy="461665"/>
          </a:xfrm>
          <a:prstGeom prst="rect">
            <a:avLst/>
          </a:prstGeom>
          <a:noFill/>
        </p:spPr>
        <p:txBody>
          <a:bodyPr wrap="none" rtlCol="0">
            <a:spAutoFit/>
          </a:bodyPr>
          <a:lstStyle/>
          <a:p>
            <a:r>
              <a:rPr lang="en-US" smtClean="0"/>
              <a:t>Au</a:t>
            </a:r>
            <a:endParaRPr lang="en-US"/>
          </a:p>
        </p:txBody>
      </p:sp>
    </p:spTree>
    <p:extLst>
      <p:ext uri="{BB962C8B-B14F-4D97-AF65-F5344CB8AC3E}">
        <p14:creationId xmlns:p14="http://schemas.microsoft.com/office/powerpoint/2010/main" val="162287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Fabrication - Technique</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20</a:t>
            </a:fld>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0313" r="11234"/>
          <a:stretch/>
        </p:blipFill>
        <p:spPr>
          <a:xfrm>
            <a:off x="492305" y="1897702"/>
            <a:ext cx="4722716" cy="4013200"/>
          </a:xfrm>
          <a:prstGeom prst="rect">
            <a:avLst/>
          </a:prstGeom>
        </p:spPr>
      </p:pic>
      <p:sp>
        <p:nvSpPr>
          <p:cNvPr id="7" name="TextBox 6"/>
          <p:cNvSpPr txBox="1"/>
          <p:nvPr/>
        </p:nvSpPr>
        <p:spPr>
          <a:xfrm>
            <a:off x="5438274" y="1473200"/>
            <a:ext cx="3540626" cy="3785652"/>
          </a:xfrm>
          <a:prstGeom prst="rect">
            <a:avLst/>
          </a:prstGeom>
          <a:noFill/>
        </p:spPr>
        <p:txBody>
          <a:bodyPr wrap="square" rtlCol="0">
            <a:spAutoFit/>
          </a:bodyPr>
          <a:lstStyle/>
          <a:p>
            <a:r>
              <a:rPr lang="en-US" dirty="0" smtClean="0"/>
              <a:t>RIE Plasma Etcher</a:t>
            </a:r>
          </a:p>
          <a:p>
            <a:endParaRPr lang="en-US" dirty="0"/>
          </a:p>
          <a:p>
            <a:pPr marL="342900" indent="-342900">
              <a:buFont typeface="Arial" charset="0"/>
              <a:buChar char="•"/>
            </a:pPr>
            <a:r>
              <a:rPr lang="en-US" dirty="0" smtClean="0"/>
              <a:t>Selectively removes material through reactive ion volatility</a:t>
            </a:r>
          </a:p>
          <a:p>
            <a:pPr marL="800100" lvl="1" indent="-342900">
              <a:buFont typeface="Arial" charset="0"/>
              <a:buChar char="•"/>
            </a:pPr>
            <a:r>
              <a:rPr lang="en-US" dirty="0" smtClean="0"/>
              <a:t>1-5 nm/sec</a:t>
            </a:r>
          </a:p>
          <a:p>
            <a:pPr marL="800100" lvl="1" indent="-342900">
              <a:buFont typeface="Arial" charset="0"/>
              <a:buChar char="•"/>
            </a:pPr>
            <a:r>
              <a:rPr lang="en-US" dirty="0" smtClean="0"/>
              <a:t>Variable gas compositions give different etch characteristics</a:t>
            </a:r>
            <a:endParaRPr lang="en-US" dirty="0"/>
          </a:p>
        </p:txBody>
      </p:sp>
    </p:spTree>
    <p:extLst>
      <p:ext uri="{BB962C8B-B14F-4D97-AF65-F5344CB8AC3E}">
        <p14:creationId xmlns:p14="http://schemas.microsoft.com/office/powerpoint/2010/main" val="1499764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Fabrication - Structure</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43" name="Rectangle 42"/>
          <p:cNvSpPr/>
          <p:nvPr/>
        </p:nvSpPr>
        <p:spPr>
          <a:xfrm>
            <a:off x="1598289" y="3668410"/>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bwMode="auto">
          <a:xfrm>
            <a:off x="5942833" y="3646734"/>
            <a:ext cx="2358321" cy="454575"/>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3" name="TextBox 2"/>
          <p:cNvSpPr txBox="1"/>
          <p:nvPr/>
        </p:nvSpPr>
        <p:spPr>
          <a:xfrm>
            <a:off x="5687228" y="1616364"/>
            <a:ext cx="2882013" cy="461665"/>
          </a:xfrm>
          <a:prstGeom prst="rect">
            <a:avLst/>
          </a:prstGeom>
          <a:noFill/>
        </p:spPr>
        <p:txBody>
          <a:bodyPr wrap="square" rtlCol="0">
            <a:spAutoFit/>
          </a:bodyPr>
          <a:lstStyle/>
          <a:p>
            <a:pPr algn="ctr"/>
            <a:r>
              <a:rPr lang="en-US" dirty="0" err="1" smtClean="0"/>
              <a:t>Nanopore</a:t>
            </a:r>
            <a:r>
              <a:rPr lang="en-US" dirty="0" smtClean="0"/>
              <a:t> Filling</a:t>
            </a:r>
            <a:endParaRPr lang="en-US" dirty="0"/>
          </a:p>
        </p:txBody>
      </p:sp>
      <p:grpSp>
        <p:nvGrpSpPr>
          <p:cNvPr id="60" name="Group 59"/>
          <p:cNvGrpSpPr/>
          <p:nvPr/>
        </p:nvGrpSpPr>
        <p:grpSpPr>
          <a:xfrm>
            <a:off x="607036" y="3668410"/>
            <a:ext cx="3729211" cy="1756295"/>
            <a:chOff x="333208" y="4225658"/>
            <a:chExt cx="3729211" cy="1756295"/>
          </a:xfrm>
        </p:grpSpPr>
        <p:grpSp>
          <p:nvGrpSpPr>
            <p:cNvPr id="61" name="Group 60"/>
            <p:cNvGrpSpPr/>
            <p:nvPr/>
          </p:nvGrpSpPr>
          <p:grpSpPr>
            <a:xfrm>
              <a:off x="3071166" y="4698506"/>
              <a:ext cx="991253" cy="1283447"/>
              <a:chOff x="4026469" y="2985704"/>
              <a:chExt cx="1661771" cy="1283447"/>
            </a:xfrm>
            <a:solidFill>
              <a:schemeClr val="tx1">
                <a:lumMod val="50000"/>
                <a:lumOff val="50000"/>
              </a:schemeClr>
            </a:solidFill>
          </p:grpSpPr>
          <p:sp>
            <p:nvSpPr>
              <p:cNvPr id="66" name="Rectangle 65"/>
              <p:cNvSpPr/>
              <p:nvPr/>
            </p:nvSpPr>
            <p:spPr bwMode="auto">
              <a:xfrm>
                <a:off x="4404793" y="2985704"/>
                <a:ext cx="1283447"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67" name="Right Triangle 66"/>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62" name="Group 61"/>
            <p:cNvGrpSpPr/>
            <p:nvPr/>
          </p:nvGrpSpPr>
          <p:grpSpPr>
            <a:xfrm flipH="1">
              <a:off x="333208" y="4698506"/>
              <a:ext cx="991253" cy="1283447"/>
              <a:chOff x="4026469" y="2985704"/>
              <a:chExt cx="1661771" cy="1283447"/>
            </a:xfrm>
            <a:solidFill>
              <a:schemeClr val="tx1">
                <a:lumMod val="50000"/>
                <a:lumOff val="50000"/>
              </a:schemeClr>
            </a:solidFill>
          </p:grpSpPr>
          <p:sp>
            <p:nvSpPr>
              <p:cNvPr id="64" name="Rectangle 63"/>
              <p:cNvSpPr/>
              <p:nvPr/>
            </p:nvSpPr>
            <p:spPr bwMode="auto">
              <a:xfrm>
                <a:off x="4404793" y="2985704"/>
                <a:ext cx="1283447"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65" name="Right Triangle 64"/>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63" name="Rectangle 62"/>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50 nm NPN</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grpSp>
      <p:sp>
        <p:nvSpPr>
          <p:cNvPr id="69" name="Rectangle 68"/>
          <p:cNvSpPr/>
          <p:nvPr/>
        </p:nvSpPr>
        <p:spPr bwMode="auto">
          <a:xfrm>
            <a:off x="607036" y="3195562"/>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50 nm MgF</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sp>
        <p:nvSpPr>
          <p:cNvPr id="37" name="Trapezoid 36"/>
          <p:cNvSpPr/>
          <p:nvPr/>
        </p:nvSpPr>
        <p:spPr bwMode="auto">
          <a:xfrm flipH="1" flipV="1">
            <a:off x="6330755" y="3512658"/>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38" name="Trapezoid 37"/>
          <p:cNvSpPr/>
          <p:nvPr/>
        </p:nvSpPr>
        <p:spPr bwMode="auto">
          <a:xfrm flipH="1" flipV="1">
            <a:off x="7128235" y="3504607"/>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39" name="Trapezoid 38"/>
          <p:cNvSpPr/>
          <p:nvPr/>
        </p:nvSpPr>
        <p:spPr bwMode="auto">
          <a:xfrm flipH="1" flipV="1">
            <a:off x="7875007" y="3592903"/>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nvGrpSpPr>
          <p:cNvPr id="70" name="Group 69"/>
          <p:cNvGrpSpPr/>
          <p:nvPr/>
        </p:nvGrpSpPr>
        <p:grpSpPr>
          <a:xfrm>
            <a:off x="1561828" y="1101405"/>
            <a:ext cx="1972377" cy="1791484"/>
            <a:chOff x="5683918" y="616170"/>
            <a:chExt cx="1972377" cy="1791484"/>
          </a:xfrm>
        </p:grpSpPr>
        <p:sp>
          <p:nvSpPr>
            <p:cNvPr id="71" name="Down Arrow 70"/>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72" name="TextBox 71"/>
            <p:cNvSpPr txBox="1"/>
            <p:nvPr/>
          </p:nvSpPr>
          <p:spPr>
            <a:xfrm>
              <a:off x="5683918" y="616170"/>
              <a:ext cx="1972377" cy="461665"/>
            </a:xfrm>
            <a:prstGeom prst="rect">
              <a:avLst/>
            </a:prstGeom>
            <a:noFill/>
          </p:spPr>
          <p:txBody>
            <a:bodyPr wrap="square" rtlCol="0">
              <a:spAutoFit/>
            </a:bodyPr>
            <a:lstStyle/>
            <a:p>
              <a:pPr algn="ctr"/>
              <a:r>
                <a:rPr lang="en-US" sz="2400" dirty="0" smtClean="0">
                  <a:latin typeface="Arial"/>
                  <a:cs typeface="Arial"/>
                </a:rPr>
                <a:t>Evaporation</a:t>
              </a:r>
              <a:endParaRPr lang="en-US" sz="2400" dirty="0">
                <a:latin typeface="Arial"/>
                <a:cs typeface="Arial"/>
              </a:endParaRPr>
            </a:p>
          </p:txBody>
        </p:sp>
      </p:grpSp>
      <p:grpSp>
        <p:nvGrpSpPr>
          <p:cNvPr id="73" name="Group 72"/>
          <p:cNvGrpSpPr/>
          <p:nvPr/>
        </p:nvGrpSpPr>
        <p:grpSpPr>
          <a:xfrm>
            <a:off x="1561828" y="3668410"/>
            <a:ext cx="1972377" cy="2383962"/>
            <a:chOff x="3471642" y="3579544"/>
            <a:chExt cx="1972377" cy="2383962"/>
          </a:xfrm>
        </p:grpSpPr>
        <p:grpSp>
          <p:nvGrpSpPr>
            <p:cNvPr id="74" name="Group 73"/>
            <p:cNvGrpSpPr/>
            <p:nvPr/>
          </p:nvGrpSpPr>
          <p:grpSpPr>
            <a:xfrm>
              <a:off x="3471642" y="4323642"/>
              <a:ext cx="1972377" cy="1639864"/>
              <a:chOff x="3471642" y="4323642"/>
              <a:chExt cx="1972377" cy="1639864"/>
            </a:xfrm>
          </p:grpSpPr>
          <p:sp>
            <p:nvSpPr>
              <p:cNvPr id="76" name="Down Arrow 75"/>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77" name="TextBox 76"/>
              <p:cNvSpPr txBox="1"/>
              <p:nvPr/>
            </p:nvSpPr>
            <p:spPr>
              <a:xfrm>
                <a:off x="3471642" y="5501841"/>
                <a:ext cx="1972377" cy="461665"/>
              </a:xfrm>
              <a:prstGeom prst="rect">
                <a:avLst/>
              </a:prstGeom>
              <a:noFill/>
            </p:spPr>
            <p:txBody>
              <a:bodyPr wrap="square" rtlCol="0">
                <a:spAutoFit/>
              </a:bodyPr>
              <a:lstStyle/>
              <a:p>
                <a:pPr algn="ctr"/>
                <a:r>
                  <a:rPr lang="en-US" sz="2400" dirty="0" smtClean="0">
                    <a:latin typeface="Arial"/>
                    <a:cs typeface="Arial"/>
                  </a:rPr>
                  <a:t>RIE</a:t>
                </a:r>
                <a:endParaRPr lang="en-US" sz="2400" dirty="0">
                  <a:latin typeface="Arial"/>
                  <a:cs typeface="Arial"/>
                </a:endParaRPr>
              </a:p>
            </p:txBody>
          </p:sp>
        </p:grpSp>
        <p:sp>
          <p:nvSpPr>
            <p:cNvPr id="75" name="Rectangle 74"/>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5942833" y="2975577"/>
            <a:ext cx="2358321" cy="1385666"/>
            <a:chOff x="5942833" y="2975577"/>
            <a:chExt cx="2358321" cy="1385666"/>
          </a:xfrm>
        </p:grpSpPr>
        <p:sp>
          <p:nvSpPr>
            <p:cNvPr id="56" name="Rectangle 55"/>
            <p:cNvSpPr/>
            <p:nvPr/>
          </p:nvSpPr>
          <p:spPr bwMode="auto">
            <a:xfrm>
              <a:off x="5942833" y="3192159"/>
              <a:ext cx="2358321" cy="454575"/>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57" name="Trapezoid 56"/>
            <p:cNvSpPr/>
            <p:nvPr/>
          </p:nvSpPr>
          <p:spPr bwMode="auto">
            <a:xfrm flipV="1">
              <a:off x="6157605"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8" name="Trapezoid 57"/>
            <p:cNvSpPr/>
            <p:nvPr/>
          </p:nvSpPr>
          <p:spPr bwMode="auto">
            <a:xfrm flipV="1">
              <a:off x="6993283"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9" name="Trapezoid 58"/>
            <p:cNvSpPr/>
            <p:nvPr/>
          </p:nvSpPr>
          <p:spPr bwMode="auto">
            <a:xfrm flipV="1">
              <a:off x="7703810" y="354627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2" name="Trapezoid 51"/>
            <p:cNvSpPr/>
            <p:nvPr/>
          </p:nvSpPr>
          <p:spPr bwMode="auto">
            <a:xfrm flipH="1" flipV="1">
              <a:off x="6330755" y="2975577"/>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3" name="Trapezoid 52"/>
            <p:cNvSpPr/>
            <p:nvPr/>
          </p:nvSpPr>
          <p:spPr bwMode="auto">
            <a:xfrm flipH="1" flipV="1">
              <a:off x="7128235" y="3058954"/>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54" name="Trapezoid 53"/>
            <p:cNvSpPr/>
            <p:nvPr/>
          </p:nvSpPr>
          <p:spPr bwMode="auto">
            <a:xfrm flipH="1" flipV="1">
              <a:off x="7854411" y="2995588"/>
              <a:ext cx="269906" cy="1302289"/>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sp>
        <p:nvSpPr>
          <p:cNvPr id="40" name="TextBox 39"/>
          <p:cNvSpPr txBox="1"/>
          <p:nvPr/>
        </p:nvSpPr>
        <p:spPr>
          <a:xfrm>
            <a:off x="1036719" y="2232738"/>
            <a:ext cx="3114800" cy="461665"/>
          </a:xfrm>
          <a:prstGeom prst="rect">
            <a:avLst/>
          </a:prstGeom>
          <a:noFill/>
        </p:spPr>
        <p:txBody>
          <a:bodyPr wrap="square" rtlCol="0">
            <a:spAutoFit/>
          </a:bodyPr>
          <a:lstStyle/>
          <a:p>
            <a:pPr algn="ctr"/>
            <a:r>
              <a:rPr lang="en-US" dirty="0" smtClean="0"/>
              <a:t>Anneal, 700 C, 2 </a:t>
            </a:r>
            <a:r>
              <a:rPr lang="en-US" dirty="0" err="1" smtClean="0"/>
              <a:t>hrs</a:t>
            </a:r>
            <a:endParaRPr lang="en-US" dirty="0"/>
          </a:p>
        </p:txBody>
      </p:sp>
      <p:sp>
        <p:nvSpPr>
          <p:cNvPr id="7" name="Slide Number Placeholder 6"/>
          <p:cNvSpPr>
            <a:spLocks noGrp="1"/>
          </p:cNvSpPr>
          <p:nvPr>
            <p:ph type="sldNum" sz="quarter" idx="11"/>
          </p:nvPr>
        </p:nvSpPr>
        <p:spPr/>
        <p:txBody>
          <a:bodyPr/>
          <a:lstStyle/>
          <a:p>
            <a:fld id="{2C50C6C8-AA94-9B41-804B-ADFF335A0C34}" type="slidenum">
              <a:rPr lang="en-US" smtClean="0"/>
              <a:pPr/>
              <a:t>21</a:t>
            </a:fld>
            <a:endParaRPr lang="en-US" dirty="0"/>
          </a:p>
        </p:txBody>
      </p:sp>
      <p:sp>
        <p:nvSpPr>
          <p:cNvPr id="8" name="TextBox 7"/>
          <p:cNvSpPr txBox="1"/>
          <p:nvPr/>
        </p:nvSpPr>
        <p:spPr>
          <a:xfrm>
            <a:off x="5448301" y="4521200"/>
            <a:ext cx="3429000" cy="584775"/>
          </a:xfrm>
          <a:prstGeom prst="rect">
            <a:avLst/>
          </a:prstGeom>
          <a:noFill/>
        </p:spPr>
        <p:txBody>
          <a:bodyPr wrap="square" rtlCol="0">
            <a:spAutoFit/>
          </a:bodyPr>
          <a:lstStyle/>
          <a:p>
            <a:r>
              <a:rPr lang="en-US" sz="1600" b="1" dirty="0" smtClean="0"/>
              <a:t>Evaporation</a:t>
            </a:r>
            <a:r>
              <a:rPr lang="en-US" sz="1600" dirty="0" smtClean="0"/>
              <a:t>: 0.2 nm/sec, MgF</a:t>
            </a:r>
            <a:r>
              <a:rPr lang="en-US" sz="1600" baseline="-25000" dirty="0" smtClean="0"/>
              <a:t>2,</a:t>
            </a:r>
            <a:r>
              <a:rPr lang="en-US" sz="1600" dirty="0" smtClean="0"/>
              <a:t> 6KV, Platen Rotation, Room Temp</a:t>
            </a:r>
            <a:endParaRPr lang="en-US" sz="1600" dirty="0"/>
          </a:p>
        </p:txBody>
      </p:sp>
      <p:sp>
        <p:nvSpPr>
          <p:cNvPr id="41" name="TextBox 40"/>
          <p:cNvSpPr txBox="1"/>
          <p:nvPr/>
        </p:nvSpPr>
        <p:spPr>
          <a:xfrm>
            <a:off x="5448301" y="5152332"/>
            <a:ext cx="3429000" cy="584775"/>
          </a:xfrm>
          <a:prstGeom prst="rect">
            <a:avLst/>
          </a:prstGeom>
          <a:noFill/>
        </p:spPr>
        <p:txBody>
          <a:bodyPr wrap="square" rtlCol="0">
            <a:spAutoFit/>
          </a:bodyPr>
          <a:lstStyle/>
          <a:p>
            <a:r>
              <a:rPr lang="en-US" sz="1600" b="1" dirty="0" smtClean="0"/>
              <a:t>RIE</a:t>
            </a:r>
            <a:r>
              <a:rPr lang="en-US" sz="1600" dirty="0" smtClean="0"/>
              <a:t>: 9:1 CHF</a:t>
            </a:r>
            <a:r>
              <a:rPr lang="en-US" sz="1600" baseline="-25000" dirty="0" smtClean="0"/>
              <a:t>3</a:t>
            </a:r>
            <a:r>
              <a:rPr lang="en-US" sz="1600" dirty="0" smtClean="0">
                <a:sym typeface="Wingdings"/>
              </a:rPr>
              <a:t>:O</a:t>
            </a:r>
            <a:r>
              <a:rPr lang="en-US" sz="1600" baseline="-25000" dirty="0" smtClean="0">
                <a:sym typeface="Wingdings"/>
              </a:rPr>
              <a:t>2</a:t>
            </a:r>
            <a:r>
              <a:rPr lang="en-US" sz="1600" dirty="0" smtClean="0">
                <a:sym typeface="Wingdings"/>
              </a:rPr>
              <a:t>, 100 mTorr, 70 W, 40-50 nm/min</a:t>
            </a:r>
            <a:endParaRPr lang="en-US" sz="1600" dirty="0"/>
          </a:p>
        </p:txBody>
      </p:sp>
    </p:spTree>
    <p:extLst>
      <p:ext uri="{BB962C8B-B14F-4D97-AF65-F5344CB8AC3E}">
        <p14:creationId xmlns:p14="http://schemas.microsoft.com/office/powerpoint/2010/main" val="5633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wipe(up)">
                                      <p:cBhvr>
                                        <p:cTn id="7" dur="2000"/>
                                        <p:tgtEl>
                                          <p:spTgt spid="7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down)">
                                      <p:cBhvr>
                                        <p:cTn id="10" dur="2000"/>
                                        <p:tgtEl>
                                          <p:spTgt spid="69"/>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0"/>
                                        </p:tgtEl>
                                      </p:cBhvr>
                                    </p:animEffect>
                                    <p:set>
                                      <p:cBhvr>
                                        <p:cTn id="18" dur="1" fill="hold">
                                          <p:stCondLst>
                                            <p:cond delay="499"/>
                                          </p:stCondLst>
                                        </p:cTn>
                                        <p:tgtEl>
                                          <p:spTgt spid="70"/>
                                        </p:tgtEl>
                                        <p:attrNameLst>
                                          <p:attrName>style.visibility</p:attrName>
                                        </p:attrNameLst>
                                      </p:cBhvr>
                                      <p:to>
                                        <p:strVal val="hidden"/>
                                      </p:to>
                                    </p:set>
                                  </p:childTnLst>
                                </p:cTn>
                              </p:par>
                              <p:par>
                                <p:cTn id="19" presetID="22" presetClass="entr" presetSubtype="4" fill="hold" grpId="0" nodeType="withEffect">
                                  <p:stCondLst>
                                    <p:cond delay="0"/>
                                  </p:stCondLst>
                                  <p:childTnLst>
                                    <p:set>
                                      <p:cBhvr>
                                        <p:cTn id="20" dur="1" fill="hold">
                                          <p:stCondLst>
                                            <p:cond delay="0"/>
                                          </p:stCondLst>
                                        </p:cTn>
                                        <p:tgtEl>
                                          <p:spTgt spid="40">
                                            <p:txEl>
                                              <p:pRg st="0" end="0"/>
                                            </p:txEl>
                                          </p:spTgt>
                                        </p:tgtEl>
                                        <p:attrNameLst>
                                          <p:attrName>style.visibility</p:attrName>
                                        </p:attrNameLst>
                                      </p:cBhvr>
                                      <p:to>
                                        <p:strVal val="visible"/>
                                      </p:to>
                                    </p:set>
                                    <p:animEffect transition="in" filter="wipe(down)">
                                      <p:cBhvr>
                                        <p:cTn id="21" dur="2000"/>
                                        <p:tgtEl>
                                          <p:spTgt spid="4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wipe(down)">
                                      <p:cBhvr>
                                        <p:cTn id="26" dur="2000"/>
                                        <p:tgtEl>
                                          <p:spTgt spid="73"/>
                                        </p:tgtEl>
                                      </p:cBhvr>
                                    </p:animEffect>
                                  </p:childTnLst>
                                </p:cTn>
                              </p:par>
                              <p:par>
                                <p:cTn id="27" presetID="10" presetClass="exit" presetSubtype="0" fill="hold" nodeType="withEffect">
                                  <p:stCondLst>
                                    <p:cond delay="0"/>
                                  </p:stCondLst>
                                  <p:childTnLst>
                                    <p:animEffect transition="out" filter="fade">
                                      <p:cBhvr>
                                        <p:cTn id="28" dur="500"/>
                                        <p:tgtEl>
                                          <p:spTgt spid="40">
                                            <p:txEl>
                                              <p:pRg st="0" end="0"/>
                                            </p:txEl>
                                          </p:spTgt>
                                        </p:tgtEl>
                                      </p:cBhvr>
                                    </p:animEffect>
                                    <p:set>
                                      <p:cBhvr>
                                        <p:cTn id="29" dur="1" fill="hold">
                                          <p:stCondLst>
                                            <p:cond delay="499"/>
                                          </p:stCondLst>
                                        </p:cTn>
                                        <p:tgtEl>
                                          <p:spTgt spid="40">
                                            <p:txEl>
                                              <p:pRg st="0" end="0"/>
                                            </p:txEl>
                                          </p:spTgt>
                                        </p:tgtEl>
                                        <p:attrNameLst>
                                          <p:attrName>style.visibility</p:attrName>
                                        </p:attrNameLst>
                                      </p:cBhvr>
                                      <p:to>
                                        <p:strVal val="hidden"/>
                                      </p:to>
                                    </p:set>
                                  </p:childTnLst>
                                </p:cTn>
                              </p:par>
                              <p:par>
                                <p:cTn id="30" presetID="22" presetClass="exit" presetSubtype="4" fill="hold" grpId="0" nodeType="withEffect">
                                  <p:stCondLst>
                                    <p:cond delay="0"/>
                                  </p:stCondLst>
                                  <p:childTnLst>
                                    <p:animEffect transition="out" filter="wipe(down)">
                                      <p:cBhvr>
                                        <p:cTn id="31" dur="2000"/>
                                        <p:tgtEl>
                                          <p:spTgt spid="55"/>
                                        </p:tgtEl>
                                      </p:cBhvr>
                                    </p:animEffect>
                                    <p:set>
                                      <p:cBhvr>
                                        <p:cTn id="32" dur="1" fill="hold">
                                          <p:stCondLst>
                                            <p:cond delay="1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9" grpId="0" animBg="1"/>
      <p:bldP spid="40"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Electron Micrographs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graphicFrame>
        <p:nvGraphicFramePr>
          <p:cNvPr id="11" name="Object 2"/>
          <p:cNvGraphicFramePr>
            <a:graphicFrameLocks noChangeAspect="1"/>
          </p:cNvGraphicFramePr>
          <p:nvPr>
            <p:extLst/>
          </p:nvPr>
        </p:nvGraphicFramePr>
        <p:xfrm>
          <a:off x="4552373" y="1549400"/>
          <a:ext cx="4095789" cy="3613932"/>
        </p:xfrm>
        <a:graphic>
          <a:graphicData uri="http://schemas.openxmlformats.org/presentationml/2006/ole">
            <mc:AlternateContent xmlns:mc="http://schemas.openxmlformats.org/markup-compatibility/2006">
              <mc:Choice xmlns:v="urn:schemas-microsoft-com:vml" Requires="v">
                <p:oleObj spid="_x0000_s5208" name="Document" r:id="rId5" imgW="2159000" imgH="1905000" progId="Word.Document.12">
                  <p:link updateAutomatic="1"/>
                </p:oleObj>
              </mc:Choice>
              <mc:Fallback>
                <p:oleObj name="Document" r:id="rId5" imgW="2159000" imgH="19050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373" y="1549400"/>
                        <a:ext cx="4095789" cy="3613932"/>
                      </a:xfrm>
                      <a:prstGeom prst="rect">
                        <a:avLst/>
                      </a:prstGeom>
                      <a:noFill/>
                      <a:ln>
                        <a:noFill/>
                      </a:ln>
                    </p:spPr>
                  </p:pic>
                </p:oleObj>
              </mc:Fallback>
            </mc:AlternateContent>
          </a:graphicData>
        </a:graphic>
      </p:graphicFrame>
      <p:pic>
        <p:nvPicPr>
          <p:cNvPr id="12" name="Picture 11" descr="50nm Crossection.png"/>
          <p:cNvPicPr>
            <a:picLocks noChangeAspect="1"/>
          </p:cNvPicPr>
          <p:nvPr/>
        </p:nvPicPr>
        <p:blipFill>
          <a:blip r:embed="rId7">
            <a:extLst>
              <a:ext uri="{BEBA8EAE-BF5A-486C-A8C5-ECC9F3942E4B}">
                <a14:imgProps xmlns:a14="http://schemas.microsoft.com/office/drawing/2010/main">
                  <a14:imgLayer r:embed="rId8">
                    <a14:imgEffect>
                      <a14:brightnessContrast bright="-14000" contrast="36000"/>
                    </a14:imgEffect>
                  </a14:imgLayer>
                </a14:imgProps>
              </a:ext>
            </a:extLst>
          </a:blip>
          <a:stretch>
            <a:fillRect/>
          </a:stretch>
        </p:blipFill>
        <p:spPr>
          <a:xfrm>
            <a:off x="417912" y="1549400"/>
            <a:ext cx="3866573" cy="3613932"/>
          </a:xfrm>
          <a:prstGeom prst="rect">
            <a:avLst/>
          </a:prstGeom>
        </p:spPr>
      </p:pic>
      <p:grpSp>
        <p:nvGrpSpPr>
          <p:cNvPr id="13" name="Group 12"/>
          <p:cNvGrpSpPr/>
          <p:nvPr/>
        </p:nvGrpSpPr>
        <p:grpSpPr>
          <a:xfrm rot="16200000">
            <a:off x="97202" y="3017345"/>
            <a:ext cx="1597263" cy="635706"/>
            <a:chOff x="5942833" y="3192155"/>
            <a:chExt cx="2358321" cy="938606"/>
          </a:xfrm>
        </p:grpSpPr>
        <p:sp>
          <p:nvSpPr>
            <p:cNvPr id="14" name="Rectangle 13"/>
            <p:cNvSpPr/>
            <p:nvPr/>
          </p:nvSpPr>
          <p:spPr bwMode="auto">
            <a:xfrm>
              <a:off x="5942833" y="3192159"/>
              <a:ext cx="2358321" cy="454575"/>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4"/>
                </a:solidFill>
                <a:effectLst/>
                <a:latin typeface="Arial" charset="0"/>
                <a:ea typeface="MS Pゴシック" charset="0"/>
                <a:cs typeface="MS Pゴシック" charset="0"/>
              </a:endParaRPr>
            </a:p>
          </p:txBody>
        </p:sp>
        <p:sp>
          <p:nvSpPr>
            <p:cNvPr id="15" name="Trapezoid 14"/>
            <p:cNvSpPr/>
            <p:nvPr/>
          </p:nvSpPr>
          <p:spPr bwMode="auto">
            <a:xfrm flipV="1">
              <a:off x="6157605"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6" name="Trapezoid 15"/>
            <p:cNvSpPr/>
            <p:nvPr/>
          </p:nvSpPr>
          <p:spPr bwMode="auto">
            <a:xfrm flipV="1">
              <a:off x="6993283" y="353918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7" name="Trapezoid 16"/>
            <p:cNvSpPr/>
            <p:nvPr/>
          </p:nvSpPr>
          <p:spPr bwMode="auto">
            <a:xfrm flipV="1">
              <a:off x="7703810" y="3546275"/>
              <a:ext cx="565488" cy="584486"/>
            </a:xfrm>
            <a:prstGeom prst="trapezoid">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8" name="Trapezoid 17"/>
            <p:cNvSpPr/>
            <p:nvPr/>
          </p:nvSpPr>
          <p:spPr bwMode="auto">
            <a:xfrm flipH="1" flipV="1">
              <a:off x="6330756" y="3192158"/>
              <a:ext cx="269906" cy="931511"/>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19" name="Trapezoid 18"/>
            <p:cNvSpPr/>
            <p:nvPr/>
          </p:nvSpPr>
          <p:spPr bwMode="auto">
            <a:xfrm flipH="1" flipV="1">
              <a:off x="7128230" y="3192156"/>
              <a:ext cx="269909" cy="931512"/>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20" name="Trapezoid 19"/>
            <p:cNvSpPr/>
            <p:nvPr/>
          </p:nvSpPr>
          <p:spPr bwMode="auto">
            <a:xfrm flipH="1" flipV="1">
              <a:off x="7854411" y="3192155"/>
              <a:ext cx="269907" cy="931514"/>
            </a:xfrm>
            <a:prstGeom prst="trapezoid">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grpSp>
      <p:sp>
        <p:nvSpPr>
          <p:cNvPr id="3" name="Slide Number Placeholder 2"/>
          <p:cNvSpPr>
            <a:spLocks noGrp="1"/>
          </p:cNvSpPr>
          <p:nvPr>
            <p:ph type="sldNum" sz="quarter" idx="11"/>
          </p:nvPr>
        </p:nvSpPr>
        <p:spPr/>
        <p:txBody>
          <a:bodyPr/>
          <a:lstStyle/>
          <a:p>
            <a:fld id="{2C50C6C8-AA94-9B41-804B-ADFF335A0C34}" type="slidenum">
              <a:rPr lang="en-US" smtClean="0"/>
              <a:pPr/>
              <a:t>22</a:t>
            </a:fld>
            <a:endParaRPr lang="en-US" dirty="0"/>
          </a:p>
        </p:txBody>
      </p:sp>
    </p:spTree>
    <p:extLst>
      <p:ext uri="{BB962C8B-B14F-4D97-AF65-F5344CB8AC3E}">
        <p14:creationId xmlns:p14="http://schemas.microsoft.com/office/powerpoint/2010/main" val="48100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Pore Sizes</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23</a:t>
            </a:fld>
            <a:endParaRPr lang="en-US" dirty="0"/>
          </a:p>
        </p:txBody>
      </p:sp>
      <p:graphicFrame>
        <p:nvGraphicFramePr>
          <p:cNvPr id="5" name="Object 10"/>
          <p:cNvGraphicFramePr>
            <a:graphicFrameLocks noChangeAspect="1"/>
          </p:cNvGraphicFramePr>
          <p:nvPr>
            <p:extLst>
              <p:ext uri="{D42A27DB-BD31-4B8C-83A1-F6EECF244321}">
                <p14:modId xmlns:p14="http://schemas.microsoft.com/office/powerpoint/2010/main" val="852618234"/>
              </p:ext>
            </p:extLst>
          </p:nvPr>
        </p:nvGraphicFramePr>
        <p:xfrm>
          <a:off x="2268538" y="1323418"/>
          <a:ext cx="4603750" cy="4837638"/>
        </p:xfrm>
        <a:graphic>
          <a:graphicData uri="http://schemas.openxmlformats.org/presentationml/2006/ole">
            <mc:AlternateContent xmlns:mc="http://schemas.openxmlformats.org/markup-compatibility/2006">
              <mc:Choice xmlns:v="urn:schemas-microsoft-com:vml" Requires="v">
                <p:oleObj spid="_x0000_s6151" name="Document" r:id="rId3" imgW="2006600" imgH="2108200" progId="Word.Document.12">
                  <p:link updateAutomatic="1"/>
                </p:oleObj>
              </mc:Choice>
              <mc:Fallback>
                <p:oleObj name="Document" r:id="rId3" imgW="2006600" imgH="21082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8538" y="1323418"/>
                        <a:ext cx="4603750" cy="4837638"/>
                      </a:xfrm>
                      <a:prstGeom prst="rect">
                        <a:avLst/>
                      </a:prstGeom>
                      <a:noFill/>
                      <a:ln>
                        <a:noFill/>
                      </a:ln>
                    </p:spPr>
                  </p:pic>
                </p:oleObj>
              </mc:Fallback>
            </mc:AlternateContent>
          </a:graphicData>
        </a:graphic>
      </p:graphicFrame>
      <p:cxnSp>
        <p:nvCxnSpPr>
          <p:cNvPr id="7" name="Straight Arrow Connector 6"/>
          <p:cNvCxnSpPr/>
          <p:nvPr/>
        </p:nvCxnSpPr>
        <p:spPr bwMode="auto">
          <a:xfrm flipH="1">
            <a:off x="3932906" y="4129087"/>
            <a:ext cx="894682" cy="0"/>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69026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Material - EDS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pic>
        <p:nvPicPr>
          <p:cNvPr id="7" name="Picture 6" descr="Mont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637" y="1325418"/>
            <a:ext cx="5691909" cy="4475318"/>
          </a:xfrm>
          <a:prstGeom prst="rect">
            <a:avLst/>
          </a:prstGeom>
        </p:spPr>
      </p:pic>
      <p:sp>
        <p:nvSpPr>
          <p:cNvPr id="9" name="TextBox 8"/>
          <p:cNvSpPr txBox="1"/>
          <p:nvPr/>
        </p:nvSpPr>
        <p:spPr>
          <a:xfrm>
            <a:off x="531091" y="2747818"/>
            <a:ext cx="1362364" cy="1200328"/>
          </a:xfrm>
          <a:prstGeom prst="rect">
            <a:avLst/>
          </a:prstGeom>
          <a:noFill/>
        </p:spPr>
        <p:txBody>
          <a:bodyPr wrap="square" rtlCol="0">
            <a:spAutoFit/>
          </a:bodyPr>
          <a:lstStyle/>
          <a:p>
            <a:pPr algn="ctr"/>
            <a:r>
              <a:rPr lang="en-US" dirty="0" smtClean="0"/>
              <a:t>Over 85% MgF</a:t>
            </a:r>
            <a:r>
              <a:rPr lang="en-US" baseline="-25000" dirty="0" smtClean="0"/>
              <a:t>2</a:t>
            </a:r>
            <a:endParaRPr lang="en-US" dirty="0"/>
          </a:p>
        </p:txBody>
      </p:sp>
      <p:sp>
        <p:nvSpPr>
          <p:cNvPr id="3" name="Slide Number Placeholder 2"/>
          <p:cNvSpPr>
            <a:spLocks noGrp="1"/>
          </p:cNvSpPr>
          <p:nvPr>
            <p:ph type="sldNum" sz="quarter" idx="11"/>
          </p:nvPr>
        </p:nvSpPr>
        <p:spPr/>
        <p:txBody>
          <a:bodyPr/>
          <a:lstStyle/>
          <a:p>
            <a:fld id="{2C50C6C8-AA94-9B41-804B-ADFF335A0C34}" type="slidenum">
              <a:rPr lang="en-US" smtClean="0"/>
              <a:pPr/>
              <a:t>24</a:t>
            </a:fld>
            <a:endParaRPr lang="en-US" dirty="0"/>
          </a:p>
        </p:txBody>
      </p:sp>
    </p:spTree>
    <p:extLst>
      <p:ext uri="{BB962C8B-B14F-4D97-AF65-F5344CB8AC3E}">
        <p14:creationId xmlns:p14="http://schemas.microsoft.com/office/powerpoint/2010/main" val="19294610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Material - XPS </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pic>
        <p:nvPicPr>
          <p:cNvPr id="3" name="Picture 2" descr="XPS Da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181" y="1325418"/>
            <a:ext cx="5772357" cy="4900788"/>
          </a:xfrm>
          <a:prstGeom prst="rect">
            <a:avLst/>
          </a:prstGeom>
        </p:spPr>
      </p:pic>
      <p:sp>
        <p:nvSpPr>
          <p:cNvPr id="4" name="Slide Number Placeholder 3"/>
          <p:cNvSpPr>
            <a:spLocks noGrp="1"/>
          </p:cNvSpPr>
          <p:nvPr>
            <p:ph type="sldNum" sz="quarter" idx="11"/>
          </p:nvPr>
        </p:nvSpPr>
        <p:spPr/>
        <p:txBody>
          <a:bodyPr/>
          <a:lstStyle/>
          <a:p>
            <a:fld id="{2C50C6C8-AA94-9B41-804B-ADFF335A0C34}" type="slidenum">
              <a:rPr lang="en-US" smtClean="0"/>
              <a:pPr/>
              <a:t>25</a:t>
            </a:fld>
            <a:endParaRPr lang="en-US" dirty="0"/>
          </a:p>
        </p:txBody>
      </p:sp>
    </p:spTree>
    <p:extLst>
      <p:ext uri="{BB962C8B-B14F-4D97-AF65-F5344CB8AC3E}">
        <p14:creationId xmlns:p14="http://schemas.microsoft.com/office/powerpoint/2010/main" val="4724559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Mechanical Strength</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3" name="Slide Number Placeholder 2"/>
          <p:cNvSpPr>
            <a:spLocks noGrp="1"/>
          </p:cNvSpPr>
          <p:nvPr>
            <p:ph type="sldNum" sz="quarter" idx="11"/>
          </p:nvPr>
        </p:nvSpPr>
        <p:spPr/>
        <p:txBody>
          <a:bodyPr/>
          <a:lstStyle/>
          <a:p>
            <a:fld id="{2C50C6C8-AA94-9B41-804B-ADFF335A0C34}" type="slidenum">
              <a:rPr lang="en-US" smtClean="0"/>
              <a:pPr/>
              <a:t>26</a:t>
            </a:fld>
            <a:endParaRPr lang="en-US" dirty="0"/>
          </a:p>
        </p:txBody>
      </p:sp>
      <p:pic>
        <p:nvPicPr>
          <p:cNvPr id="4" name="Picture 3" descr="Burst Presur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239" y="1166091"/>
            <a:ext cx="6925056" cy="4852416"/>
          </a:xfrm>
          <a:prstGeom prst="rect">
            <a:avLst/>
          </a:prstGeom>
        </p:spPr>
      </p:pic>
    </p:spTree>
    <p:extLst>
      <p:ext uri="{BB962C8B-B14F-4D97-AF65-F5344CB8AC3E}">
        <p14:creationId xmlns:p14="http://schemas.microsoft.com/office/powerpoint/2010/main" val="10728986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27" y="182418"/>
            <a:ext cx="8624455" cy="1143000"/>
          </a:xfrm>
        </p:spPr>
        <p:txBody>
          <a:bodyPr/>
          <a:lstStyle/>
          <a:p>
            <a:r>
              <a:rPr lang="en-US" sz="3200" dirty="0" smtClean="0">
                <a:latin typeface="Arial"/>
                <a:cs typeface="Arial"/>
              </a:rPr>
              <a:t>Membrane Durability Under Laser Exposure</a:t>
            </a:r>
            <a:endParaRPr lang="en-US" sz="32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grpSp>
        <p:nvGrpSpPr>
          <p:cNvPr id="8" name="Group 7"/>
          <p:cNvGrpSpPr/>
          <p:nvPr/>
        </p:nvGrpSpPr>
        <p:grpSpPr>
          <a:xfrm>
            <a:off x="5103456" y="2281612"/>
            <a:ext cx="3151544" cy="2968622"/>
            <a:chOff x="5830146" y="3231061"/>
            <a:chExt cx="3151544" cy="2968622"/>
          </a:xfrm>
        </p:grpSpPr>
        <p:pic>
          <p:nvPicPr>
            <p:cNvPr id="9" name="Picture 8" descr="450mW anim.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30146" y="3231061"/>
              <a:ext cx="3151544" cy="2362893"/>
            </a:xfrm>
            <a:prstGeom prst="rect">
              <a:avLst/>
            </a:prstGeom>
          </p:spPr>
        </p:pic>
        <p:sp>
          <p:nvSpPr>
            <p:cNvPr id="10" name="TextBox 9"/>
            <p:cNvSpPr txBox="1"/>
            <p:nvPr/>
          </p:nvSpPr>
          <p:spPr>
            <a:xfrm>
              <a:off x="6717424" y="5738018"/>
              <a:ext cx="1738001" cy="461665"/>
            </a:xfrm>
            <a:prstGeom prst="rect">
              <a:avLst/>
            </a:prstGeom>
            <a:noFill/>
          </p:spPr>
          <p:txBody>
            <a:bodyPr wrap="square" rtlCol="0">
              <a:spAutoFit/>
            </a:bodyPr>
            <a:lstStyle/>
            <a:p>
              <a:r>
                <a:rPr lang="en-US" sz="2400" b="1" dirty="0" smtClean="0">
                  <a:latin typeface="Arial"/>
                  <a:cs typeface="Arial"/>
                </a:rPr>
                <a:t>450 </a:t>
              </a:r>
              <a:r>
                <a:rPr lang="en-US" sz="2400" b="1" dirty="0" err="1" smtClean="0">
                  <a:latin typeface="Arial"/>
                  <a:cs typeface="Arial"/>
                </a:rPr>
                <a:t>mW</a:t>
              </a:r>
              <a:endParaRPr lang="en-US" sz="2400" b="1" dirty="0">
                <a:latin typeface="Arial"/>
                <a:cs typeface="Arial"/>
              </a:endParaRPr>
            </a:p>
          </p:txBody>
        </p:sp>
      </p:grpSp>
      <p:sp>
        <p:nvSpPr>
          <p:cNvPr id="3" name="TextBox 2"/>
          <p:cNvSpPr txBox="1"/>
          <p:nvPr/>
        </p:nvSpPr>
        <p:spPr>
          <a:xfrm>
            <a:off x="762000" y="5600700"/>
            <a:ext cx="7886700" cy="461665"/>
          </a:xfrm>
          <a:prstGeom prst="rect">
            <a:avLst/>
          </a:prstGeom>
          <a:noFill/>
        </p:spPr>
        <p:txBody>
          <a:bodyPr wrap="square" rtlCol="0">
            <a:spAutoFit/>
          </a:bodyPr>
          <a:lstStyle/>
          <a:p>
            <a:pPr algn="ctr"/>
            <a:r>
              <a:rPr lang="en-US" dirty="0" smtClean="0"/>
              <a:t>15x Power </a:t>
            </a:r>
            <a:r>
              <a:rPr lang="en-US" dirty="0" err="1" smtClean="0"/>
              <a:t>vs</a:t>
            </a:r>
            <a:r>
              <a:rPr lang="en-US" dirty="0" smtClean="0"/>
              <a:t> </a:t>
            </a:r>
            <a:r>
              <a:rPr lang="en-US" dirty="0" err="1" smtClean="0"/>
              <a:t>pnc</a:t>
            </a:r>
            <a:r>
              <a:rPr lang="en-US" dirty="0" smtClean="0"/>
              <a:t>-Si = 15x Quicker Measurements</a:t>
            </a:r>
            <a:endParaRPr lang="en-US" dirty="0"/>
          </a:p>
        </p:txBody>
      </p:sp>
      <p:pic>
        <p:nvPicPr>
          <p:cNvPr id="21" name="Picture 20"/>
          <p:cNvPicPr>
            <a:picLocks noChangeAspect="1"/>
          </p:cNvPicPr>
          <p:nvPr/>
        </p:nvPicPr>
        <p:blipFill rotWithShape="1">
          <a:blip r:embed="rId5"/>
          <a:srcRect b="8195"/>
          <a:stretch/>
        </p:blipFill>
        <p:spPr>
          <a:xfrm>
            <a:off x="762000" y="2281613"/>
            <a:ext cx="3244274" cy="2506956"/>
          </a:xfrm>
          <a:prstGeom prst="rect">
            <a:avLst/>
          </a:prstGeom>
        </p:spPr>
      </p:pic>
      <p:sp>
        <p:nvSpPr>
          <p:cNvPr id="4" name="TextBox 3"/>
          <p:cNvSpPr txBox="1"/>
          <p:nvPr/>
        </p:nvSpPr>
        <p:spPr>
          <a:xfrm>
            <a:off x="1795674" y="4802833"/>
            <a:ext cx="1176925" cy="461665"/>
          </a:xfrm>
          <a:prstGeom prst="rect">
            <a:avLst/>
          </a:prstGeom>
          <a:noFill/>
        </p:spPr>
        <p:txBody>
          <a:bodyPr wrap="none" rtlCol="0">
            <a:spAutoFit/>
          </a:bodyPr>
          <a:lstStyle/>
          <a:p>
            <a:r>
              <a:rPr lang="en-US" b="1" dirty="0" smtClean="0"/>
              <a:t>30 </a:t>
            </a:r>
            <a:r>
              <a:rPr lang="en-US" b="1" dirty="0" err="1" smtClean="0"/>
              <a:t>mW</a:t>
            </a:r>
            <a:endParaRPr lang="en-US" b="1" dirty="0"/>
          </a:p>
        </p:txBody>
      </p:sp>
      <p:sp>
        <p:nvSpPr>
          <p:cNvPr id="12" name="TextBox 11"/>
          <p:cNvSpPr txBox="1"/>
          <p:nvPr/>
        </p:nvSpPr>
        <p:spPr>
          <a:xfrm>
            <a:off x="1854984" y="1714578"/>
            <a:ext cx="1058303" cy="461665"/>
          </a:xfrm>
          <a:prstGeom prst="rect">
            <a:avLst/>
          </a:prstGeom>
          <a:noFill/>
        </p:spPr>
        <p:txBody>
          <a:bodyPr wrap="none" rtlCol="0">
            <a:spAutoFit/>
          </a:bodyPr>
          <a:lstStyle/>
          <a:p>
            <a:r>
              <a:rPr lang="en-US" dirty="0" err="1" smtClean="0"/>
              <a:t>pnc</a:t>
            </a:r>
            <a:r>
              <a:rPr lang="en-US" dirty="0" smtClean="0"/>
              <a:t>-Si</a:t>
            </a:r>
            <a:endParaRPr lang="en-US" dirty="0"/>
          </a:p>
        </p:txBody>
      </p:sp>
      <p:sp>
        <p:nvSpPr>
          <p:cNvPr id="13" name="TextBox 12"/>
          <p:cNvSpPr txBox="1"/>
          <p:nvPr/>
        </p:nvSpPr>
        <p:spPr>
          <a:xfrm>
            <a:off x="6402717" y="1708367"/>
            <a:ext cx="914033" cy="461665"/>
          </a:xfrm>
          <a:prstGeom prst="rect">
            <a:avLst/>
          </a:prstGeom>
          <a:noFill/>
        </p:spPr>
        <p:txBody>
          <a:bodyPr wrap="none" rtlCol="0">
            <a:spAutoFit/>
          </a:bodyPr>
          <a:lstStyle/>
          <a:p>
            <a:r>
              <a:rPr lang="en-US" smtClean="0"/>
              <a:t>MgF</a:t>
            </a:r>
            <a:r>
              <a:rPr lang="en-US" baseline="-25000" smtClean="0"/>
              <a:t>2</a:t>
            </a:r>
            <a:endParaRPr lang="en-US"/>
          </a:p>
        </p:txBody>
      </p:sp>
      <p:sp>
        <p:nvSpPr>
          <p:cNvPr id="7" name="Slide Number Placeholder 6"/>
          <p:cNvSpPr>
            <a:spLocks noGrp="1"/>
          </p:cNvSpPr>
          <p:nvPr>
            <p:ph type="sldNum" sz="quarter" idx="11"/>
          </p:nvPr>
        </p:nvSpPr>
        <p:spPr/>
        <p:txBody>
          <a:bodyPr/>
          <a:lstStyle/>
          <a:p>
            <a:fld id="{2C50C6C8-AA94-9B41-804B-ADFF335A0C34}" type="slidenum">
              <a:rPr lang="en-US" smtClean="0"/>
              <a:pPr/>
              <a:t>27</a:t>
            </a:fld>
            <a:endParaRPr lang="en-US" dirty="0"/>
          </a:p>
        </p:txBody>
      </p:sp>
    </p:spTree>
    <p:extLst>
      <p:ext uri="{BB962C8B-B14F-4D97-AF65-F5344CB8AC3E}">
        <p14:creationId xmlns:p14="http://schemas.microsoft.com/office/powerpoint/2010/main" val="9734404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err="1" smtClean="0">
                <a:latin typeface="Arial"/>
                <a:cs typeface="Arial"/>
              </a:rPr>
              <a:t>Cytocompatibility</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3" name="TextBox 2"/>
          <p:cNvSpPr txBox="1"/>
          <p:nvPr/>
        </p:nvSpPr>
        <p:spPr>
          <a:xfrm>
            <a:off x="6121494" y="1780572"/>
            <a:ext cx="2336706" cy="3416320"/>
          </a:xfrm>
          <a:prstGeom prst="rect">
            <a:avLst/>
          </a:prstGeom>
          <a:noFill/>
        </p:spPr>
        <p:txBody>
          <a:bodyPr wrap="square" rtlCol="0">
            <a:spAutoFit/>
          </a:bodyPr>
          <a:lstStyle/>
          <a:p>
            <a:pPr marL="342900" indent="-342900">
              <a:buFont typeface="Arial" charset="0"/>
              <a:buChar char="•"/>
            </a:pPr>
            <a:r>
              <a:rPr lang="en-US" dirty="0" smtClean="0"/>
              <a:t>D23 ARPE-19 cells on nanoporous MgF</a:t>
            </a:r>
            <a:r>
              <a:rPr lang="en-US" baseline="-25000" dirty="0" smtClean="0"/>
              <a:t>2</a:t>
            </a:r>
            <a:endParaRPr lang="en-US" dirty="0"/>
          </a:p>
          <a:p>
            <a:pPr marL="342900" indent="-342900">
              <a:buFont typeface="Arial" charset="0"/>
              <a:buChar char="•"/>
            </a:pPr>
            <a:endParaRPr lang="en-US" dirty="0"/>
          </a:p>
          <a:p>
            <a:pPr marL="342900" indent="-342900">
              <a:buFont typeface="Arial" charset="0"/>
              <a:buChar char="•"/>
            </a:pPr>
            <a:r>
              <a:rPr lang="en-US" dirty="0" smtClean="0"/>
              <a:t>TJ formed on whole of substrate</a:t>
            </a:r>
          </a:p>
          <a:p>
            <a:pPr marL="342900" indent="-342900">
              <a:buFont typeface="Arial" charset="0"/>
              <a:buChar char="•"/>
            </a:pPr>
            <a:endParaRPr lang="en-US" dirty="0" smtClean="0"/>
          </a:p>
        </p:txBody>
      </p:sp>
      <p:sp>
        <p:nvSpPr>
          <p:cNvPr id="4" name="Slide Number Placeholder 3"/>
          <p:cNvSpPr>
            <a:spLocks noGrp="1"/>
          </p:cNvSpPr>
          <p:nvPr>
            <p:ph type="sldNum" sz="quarter" idx="11"/>
          </p:nvPr>
        </p:nvSpPr>
        <p:spPr/>
        <p:txBody>
          <a:bodyPr/>
          <a:lstStyle/>
          <a:p>
            <a:fld id="{2C50C6C8-AA94-9B41-804B-ADFF335A0C34}" type="slidenum">
              <a:rPr lang="en-US" smtClean="0"/>
              <a:pPr/>
              <a:t>28</a:t>
            </a:fld>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235379"/>
            <a:ext cx="4824910" cy="4929942"/>
          </a:xfrm>
          <a:prstGeom prst="rect">
            <a:avLst/>
          </a:prstGeom>
        </p:spPr>
      </p:pic>
    </p:spTree>
    <p:extLst>
      <p:ext uri="{BB962C8B-B14F-4D97-AF65-F5344CB8AC3E}">
        <p14:creationId xmlns:p14="http://schemas.microsoft.com/office/powerpoint/2010/main" val="465188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Health via TER</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29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24" y="1255563"/>
            <a:ext cx="5582652" cy="4958380"/>
          </a:xfrm>
          <a:prstGeom prst="rect">
            <a:avLst/>
          </a:prstGeom>
        </p:spPr>
      </p:pic>
      <p:sp>
        <p:nvSpPr>
          <p:cNvPr id="7" name="TextBox 6"/>
          <p:cNvSpPr txBox="1"/>
          <p:nvPr/>
        </p:nvSpPr>
        <p:spPr>
          <a:xfrm>
            <a:off x="5520741" y="6213943"/>
            <a:ext cx="3623259" cy="646331"/>
          </a:xfrm>
          <a:prstGeom prst="rect">
            <a:avLst/>
          </a:prstGeom>
          <a:noFill/>
        </p:spPr>
        <p:txBody>
          <a:bodyPr wrap="square" rtlCol="0">
            <a:spAutoFit/>
          </a:bodyPr>
          <a:lstStyle/>
          <a:p>
            <a:pPr algn="r"/>
            <a:r>
              <a:rPr lang="en-US" sz="1200" dirty="0" err="1" smtClean="0">
                <a:solidFill>
                  <a:schemeClr val="bg1"/>
                </a:solidFill>
              </a:rPr>
              <a:t>CellZscope</a:t>
            </a:r>
            <a:r>
              <a:rPr lang="en-US" sz="1200" dirty="0" smtClean="0">
                <a:solidFill>
                  <a:schemeClr val="bg1"/>
                </a:solidFill>
              </a:rPr>
              <a:t>, “How it </a:t>
            </a:r>
            <a:r>
              <a:rPr lang="en-US" sz="1200" dirty="0">
                <a:solidFill>
                  <a:schemeClr val="bg1"/>
                </a:solidFill>
              </a:rPr>
              <a:t>Works”, http://</a:t>
            </a:r>
            <a:r>
              <a:rPr lang="en-US" sz="1200" dirty="0" err="1">
                <a:solidFill>
                  <a:schemeClr val="bg1"/>
                </a:solidFill>
              </a:rPr>
              <a:t>www.nanoanalytics.com</a:t>
            </a:r>
            <a:r>
              <a:rPr lang="en-US" sz="1200" dirty="0">
                <a:solidFill>
                  <a:schemeClr val="bg1"/>
                </a:solidFill>
              </a:rPr>
              <a:t>/</a:t>
            </a:r>
            <a:r>
              <a:rPr lang="en-US" sz="1200" dirty="0" err="1">
                <a:solidFill>
                  <a:schemeClr val="bg1"/>
                </a:solidFill>
              </a:rPr>
              <a:t>en</a:t>
            </a:r>
            <a:r>
              <a:rPr lang="en-US" sz="1200" dirty="0">
                <a:solidFill>
                  <a:schemeClr val="bg1"/>
                </a:solidFill>
              </a:rPr>
              <a:t>/</a:t>
            </a:r>
            <a:r>
              <a:rPr lang="en-US" sz="1200" dirty="0" err="1">
                <a:solidFill>
                  <a:schemeClr val="bg1"/>
                </a:solidFill>
              </a:rPr>
              <a:t>hardwareproducts</a:t>
            </a:r>
            <a:r>
              <a:rPr lang="en-US" sz="1200" dirty="0">
                <a:solidFill>
                  <a:schemeClr val="bg1"/>
                </a:solidFill>
              </a:rPr>
              <a:t>/</a:t>
            </a:r>
            <a:r>
              <a:rPr lang="en-US" sz="1200" dirty="0" err="1">
                <a:solidFill>
                  <a:schemeClr val="bg1"/>
                </a:solidFill>
              </a:rPr>
              <a:t>cellzscope</a:t>
            </a:r>
            <a:r>
              <a:rPr lang="en-US" sz="1200" dirty="0">
                <a:solidFill>
                  <a:schemeClr val="bg1"/>
                </a:solidFill>
              </a:rPr>
              <a:t>/literature/</a:t>
            </a:r>
            <a:r>
              <a:rPr lang="en-US" sz="1200" dirty="0" err="1">
                <a:solidFill>
                  <a:schemeClr val="bg1"/>
                </a:solidFill>
              </a:rPr>
              <a:t>TN_cZs_How_It_Works.pdf</a:t>
            </a:r>
            <a:endParaRPr lang="en-US" sz="12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276" y="1344399"/>
            <a:ext cx="3067050" cy="230028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276" y="3734753"/>
            <a:ext cx="3067050" cy="2300288"/>
          </a:xfrm>
          <a:prstGeom prst="rect">
            <a:avLst/>
          </a:prstGeom>
        </p:spPr>
      </p:pic>
    </p:spTree>
    <p:extLst>
      <p:ext uri="{BB962C8B-B14F-4D97-AF65-F5344CB8AC3E}">
        <p14:creationId xmlns:p14="http://schemas.microsoft.com/office/powerpoint/2010/main" val="1761105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Who Am I? How did I get here?</a:t>
            </a:r>
            <a:endParaRPr lang="en-US" sz="4000" dirty="0"/>
          </a:p>
        </p:txBody>
      </p:sp>
      <p:sp>
        <p:nvSpPr>
          <p:cNvPr id="3" name="Content Placeholder 2"/>
          <p:cNvSpPr>
            <a:spLocks noGrp="1"/>
          </p:cNvSpPr>
          <p:nvPr>
            <p:ph idx="1"/>
          </p:nvPr>
        </p:nvSpPr>
        <p:spPr/>
        <p:txBody>
          <a:bodyPr/>
          <a:lstStyle/>
          <a:p>
            <a:r>
              <a:rPr lang="en-US" dirty="0" smtClean="0"/>
              <a:t>2010 – Graduate RIT</a:t>
            </a:r>
          </a:p>
          <a:p>
            <a:r>
              <a:rPr lang="en-US" dirty="0" smtClean="0"/>
              <a:t>2011 – Work in RIT </a:t>
            </a:r>
            <a:r>
              <a:rPr lang="en-US" dirty="0" err="1" smtClean="0"/>
              <a:t>Nanophotonics</a:t>
            </a:r>
            <a:r>
              <a:rPr lang="en-US" dirty="0" smtClean="0"/>
              <a:t> Lab</a:t>
            </a:r>
          </a:p>
          <a:p>
            <a:r>
              <a:rPr lang="en-US" dirty="0" smtClean="0"/>
              <a:t>2012 – Pass First Year Exam, Work in McGrath Lab</a:t>
            </a:r>
          </a:p>
          <a:p>
            <a:endParaRPr lang="en-US" dirty="0" smtClean="0"/>
          </a:p>
          <a:p>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2522" y="3290901"/>
            <a:ext cx="3797296" cy="28479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018" y="3749040"/>
            <a:ext cx="3525982" cy="2389832"/>
          </a:xfrm>
          <a:prstGeom prst="rect">
            <a:avLst/>
          </a:prstGeom>
        </p:spPr>
      </p:pic>
    </p:spTree>
    <p:extLst>
      <p:ext uri="{BB962C8B-B14F-4D97-AF65-F5344CB8AC3E}">
        <p14:creationId xmlns:p14="http://schemas.microsoft.com/office/powerpoint/2010/main" val="885894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Cellular Health via TER</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30</a:t>
            </a:fld>
            <a:endParaRPr lang="en-US" dirty="0"/>
          </a:p>
        </p:txBody>
      </p:sp>
      <p:sp>
        <p:nvSpPr>
          <p:cNvPr id="7" name="TextBox 6"/>
          <p:cNvSpPr txBox="1"/>
          <p:nvPr/>
        </p:nvSpPr>
        <p:spPr>
          <a:xfrm>
            <a:off x="5520741" y="6213943"/>
            <a:ext cx="3623259" cy="646331"/>
          </a:xfrm>
          <a:prstGeom prst="rect">
            <a:avLst/>
          </a:prstGeom>
          <a:noFill/>
        </p:spPr>
        <p:txBody>
          <a:bodyPr wrap="square" rtlCol="0">
            <a:spAutoFit/>
          </a:bodyPr>
          <a:lstStyle/>
          <a:p>
            <a:pPr algn="r"/>
            <a:r>
              <a:rPr lang="en-US" sz="1200" dirty="0" err="1" smtClean="0">
                <a:solidFill>
                  <a:schemeClr val="bg1"/>
                </a:solidFill>
              </a:rPr>
              <a:t>CellZscope</a:t>
            </a:r>
            <a:r>
              <a:rPr lang="en-US" sz="1200" dirty="0" smtClean="0">
                <a:solidFill>
                  <a:schemeClr val="bg1"/>
                </a:solidFill>
              </a:rPr>
              <a:t>, “How it </a:t>
            </a:r>
            <a:r>
              <a:rPr lang="en-US" sz="1200" dirty="0">
                <a:solidFill>
                  <a:schemeClr val="bg1"/>
                </a:solidFill>
              </a:rPr>
              <a:t>Works”, http://</a:t>
            </a:r>
            <a:r>
              <a:rPr lang="en-US" sz="1200" dirty="0" err="1">
                <a:solidFill>
                  <a:schemeClr val="bg1"/>
                </a:solidFill>
              </a:rPr>
              <a:t>www.nanoanalytics.com</a:t>
            </a:r>
            <a:r>
              <a:rPr lang="en-US" sz="1200" dirty="0">
                <a:solidFill>
                  <a:schemeClr val="bg1"/>
                </a:solidFill>
              </a:rPr>
              <a:t>/</a:t>
            </a:r>
            <a:r>
              <a:rPr lang="en-US" sz="1200" dirty="0" err="1">
                <a:solidFill>
                  <a:schemeClr val="bg1"/>
                </a:solidFill>
              </a:rPr>
              <a:t>en</a:t>
            </a:r>
            <a:r>
              <a:rPr lang="en-US" sz="1200" dirty="0">
                <a:solidFill>
                  <a:schemeClr val="bg1"/>
                </a:solidFill>
              </a:rPr>
              <a:t>/</a:t>
            </a:r>
            <a:r>
              <a:rPr lang="en-US" sz="1200" dirty="0" err="1">
                <a:solidFill>
                  <a:schemeClr val="bg1"/>
                </a:solidFill>
              </a:rPr>
              <a:t>hardwareproducts</a:t>
            </a:r>
            <a:r>
              <a:rPr lang="en-US" sz="1200" dirty="0">
                <a:solidFill>
                  <a:schemeClr val="bg1"/>
                </a:solidFill>
              </a:rPr>
              <a:t>/</a:t>
            </a:r>
            <a:r>
              <a:rPr lang="en-US" sz="1200" dirty="0" err="1">
                <a:solidFill>
                  <a:schemeClr val="bg1"/>
                </a:solidFill>
              </a:rPr>
              <a:t>cellzscope</a:t>
            </a:r>
            <a:r>
              <a:rPr lang="en-US" sz="1200" dirty="0">
                <a:solidFill>
                  <a:schemeClr val="bg1"/>
                </a:solidFill>
              </a:rPr>
              <a:t>/literature/</a:t>
            </a:r>
            <a:r>
              <a:rPr lang="en-US" sz="1200" dirty="0" err="1">
                <a:solidFill>
                  <a:schemeClr val="bg1"/>
                </a:solidFill>
              </a:rPr>
              <a:t>TN_cZs_How_It_Works.pdf</a:t>
            </a:r>
            <a:endParaRPr lang="en-US" sz="1200" dirty="0">
              <a:solidFill>
                <a:schemeClr val="bg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917" b="49675"/>
          <a:stretch/>
        </p:blipFill>
        <p:spPr>
          <a:xfrm>
            <a:off x="0" y="1728787"/>
            <a:ext cx="4700588" cy="4028246"/>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50827"/>
          <a:stretch/>
        </p:blipFill>
        <p:spPr>
          <a:xfrm>
            <a:off x="4407364" y="1728787"/>
            <a:ext cx="4904687" cy="4028246"/>
          </a:xfrm>
          <a:prstGeom prst="rect">
            <a:avLst/>
          </a:prstGeom>
        </p:spPr>
      </p:pic>
    </p:spTree>
    <p:extLst>
      <p:ext uri="{BB962C8B-B14F-4D97-AF65-F5344CB8AC3E}">
        <p14:creationId xmlns:p14="http://schemas.microsoft.com/office/powerpoint/2010/main" val="1382048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Salt Measurements</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250" y="1320101"/>
            <a:ext cx="5949442" cy="46259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940" y="1455722"/>
            <a:ext cx="2244178" cy="1844691"/>
          </a:xfrm>
          <a:prstGeom prst="rect">
            <a:avLst/>
          </a:prstGeom>
        </p:spPr>
      </p:pic>
      <p:sp>
        <p:nvSpPr>
          <p:cNvPr id="9" name="TextBox 8"/>
          <p:cNvSpPr txBox="1"/>
          <p:nvPr/>
        </p:nvSpPr>
        <p:spPr>
          <a:xfrm>
            <a:off x="274940" y="3804509"/>
            <a:ext cx="2800310" cy="1938992"/>
          </a:xfrm>
          <a:prstGeom prst="rect">
            <a:avLst/>
          </a:prstGeom>
          <a:noFill/>
        </p:spPr>
        <p:txBody>
          <a:bodyPr wrap="square" rtlCol="0">
            <a:spAutoFit/>
          </a:bodyPr>
          <a:lstStyle/>
          <a:p>
            <a:r>
              <a:rPr lang="en-US" dirty="0" smtClean="0"/>
              <a:t>Device doesn’t have </a:t>
            </a:r>
            <a:r>
              <a:rPr lang="en-US" smtClean="0"/>
              <a:t>perfect symmetry, but looks fairly repeatable</a:t>
            </a:r>
            <a:endParaRPr lang="en-US" dirty="0"/>
          </a:p>
        </p:txBody>
      </p:sp>
    </p:spTree>
    <p:extLst>
      <p:ext uri="{BB962C8B-B14F-4D97-AF65-F5344CB8AC3E}">
        <p14:creationId xmlns:p14="http://schemas.microsoft.com/office/powerpoint/2010/main" val="9016941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Cells Measurement</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942" y="1323418"/>
            <a:ext cx="3947740" cy="300569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58" y="1336118"/>
            <a:ext cx="4042142" cy="3005695"/>
          </a:xfrm>
          <a:prstGeom prst="rect">
            <a:avLst/>
          </a:prstGeom>
        </p:spPr>
      </p:pic>
      <p:sp>
        <p:nvSpPr>
          <p:cNvPr id="8" name="Right Arrow 7"/>
          <p:cNvSpPr/>
          <p:nvPr/>
        </p:nvSpPr>
        <p:spPr bwMode="auto">
          <a:xfrm>
            <a:off x="2609879" y="4397968"/>
            <a:ext cx="3924242" cy="91440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Cells becom</a:t>
            </a:r>
            <a:r>
              <a:rPr lang="en-US" dirty="0" smtClean="0">
                <a:solidFill>
                  <a:srgbClr val="000000"/>
                </a:solidFill>
              </a:rPr>
              <a:t>e confluent</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5557" t="35964" r="34927" b="13750"/>
          <a:stretch/>
        </p:blipFill>
        <p:spPr>
          <a:xfrm>
            <a:off x="6834010" y="4485627"/>
            <a:ext cx="1624190" cy="165348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115" t="14278" r="12200" b="8643"/>
          <a:stretch/>
        </p:blipFill>
        <p:spPr>
          <a:xfrm rot="5400000">
            <a:off x="664094" y="4502943"/>
            <a:ext cx="1578329" cy="1657997"/>
          </a:xfrm>
          <a:prstGeom prst="rect">
            <a:avLst/>
          </a:prstGeom>
          <a:solidFill>
            <a:srgbClr val="FFFFFF"/>
          </a:solidFill>
        </p:spPr>
      </p:pic>
      <p:cxnSp>
        <p:nvCxnSpPr>
          <p:cNvPr id="12" name="Straight Arrow Connector 11"/>
          <p:cNvCxnSpPr/>
          <p:nvPr/>
        </p:nvCxnSpPr>
        <p:spPr bwMode="auto">
          <a:xfrm flipV="1">
            <a:off x="6483504" y="2314575"/>
            <a:ext cx="0" cy="271463"/>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TextBox 2"/>
          <p:cNvSpPr txBox="1"/>
          <p:nvPr/>
        </p:nvSpPr>
        <p:spPr>
          <a:xfrm>
            <a:off x="2443616" y="5472113"/>
            <a:ext cx="4039888" cy="461665"/>
          </a:xfrm>
          <a:prstGeom prst="rect">
            <a:avLst/>
          </a:prstGeom>
          <a:noFill/>
        </p:spPr>
        <p:txBody>
          <a:bodyPr wrap="none" rtlCol="0">
            <a:spAutoFit/>
          </a:bodyPr>
          <a:lstStyle/>
          <a:p>
            <a:r>
              <a:rPr lang="en-US" smtClean="0"/>
              <a:t>Lung epithelial cells on NPN</a:t>
            </a:r>
            <a:endParaRPr lang="en-US"/>
          </a:p>
        </p:txBody>
      </p:sp>
    </p:spTree>
    <p:extLst>
      <p:ext uri="{BB962C8B-B14F-4D97-AF65-F5344CB8AC3E}">
        <p14:creationId xmlns:p14="http://schemas.microsoft.com/office/powerpoint/2010/main" val="21289490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npMgF</a:t>
            </a:r>
            <a:r>
              <a:rPr lang="en-US" baseline="-25000" dirty="0" smtClean="0"/>
              <a:t>2</a:t>
            </a:r>
            <a:r>
              <a:rPr lang="en-US" dirty="0" smtClean="0"/>
              <a:t> Weaknesses</a:t>
            </a:r>
            <a:endParaRPr lang="en-US" dirty="0"/>
          </a:p>
        </p:txBody>
      </p:sp>
      <p:sp>
        <p:nvSpPr>
          <p:cNvPr id="3" name="Content Placeholder 2"/>
          <p:cNvSpPr>
            <a:spLocks noGrp="1"/>
          </p:cNvSpPr>
          <p:nvPr>
            <p:ph idx="1"/>
          </p:nvPr>
        </p:nvSpPr>
        <p:spPr/>
        <p:txBody>
          <a:bodyPr/>
          <a:lstStyle/>
          <a:p>
            <a:r>
              <a:rPr lang="en-US" dirty="0" smtClean="0"/>
              <a:t>Yield is very </a:t>
            </a:r>
            <a:r>
              <a:rPr lang="en-US" dirty="0" smtClean="0"/>
              <a:t>low </a:t>
            </a:r>
            <a:r>
              <a:rPr lang="en-US" dirty="0" smtClean="0"/>
              <a:t>- </a:t>
            </a:r>
            <a:r>
              <a:rPr lang="en-US" dirty="0" smtClean="0"/>
              <a:t>$$$$</a:t>
            </a:r>
          </a:p>
          <a:p>
            <a:pPr lvl="1"/>
            <a:r>
              <a:rPr lang="en-US" dirty="0" smtClean="0"/>
              <a:t>20 quality chips out of 400</a:t>
            </a:r>
            <a:endParaRPr lang="en-US" dirty="0" smtClean="0"/>
          </a:p>
          <a:p>
            <a:r>
              <a:rPr lang="en-US" dirty="0" smtClean="0"/>
              <a:t>Membranes </a:t>
            </a:r>
            <a:r>
              <a:rPr lang="en-US" dirty="0" smtClean="0"/>
              <a:t>are flimsy</a:t>
            </a:r>
          </a:p>
          <a:p>
            <a:pPr lvl="1"/>
            <a:r>
              <a:rPr lang="en-US" dirty="0" smtClean="0"/>
              <a:t>10 chips out of 20 break during typical wetting processes</a:t>
            </a:r>
            <a:endParaRPr lang="en-US" dirty="0" smtClean="0"/>
          </a:p>
          <a:p>
            <a:pPr lvl="1"/>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33</a:t>
            </a:fld>
            <a:endParaRPr lang="en-US" dirty="0"/>
          </a:p>
        </p:txBody>
      </p:sp>
    </p:spTree>
    <p:extLst>
      <p:ext uri="{BB962C8B-B14F-4D97-AF65-F5344CB8AC3E}">
        <p14:creationId xmlns:p14="http://schemas.microsoft.com/office/powerpoint/2010/main" val="16379905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a:t>
            </a:r>
            <a:endParaRPr lang="en-US" dirty="0"/>
          </a:p>
        </p:txBody>
      </p:sp>
      <p:sp>
        <p:nvSpPr>
          <p:cNvPr id="3" name="Content Placeholder 2"/>
          <p:cNvSpPr>
            <a:spLocks noGrp="1"/>
          </p:cNvSpPr>
          <p:nvPr>
            <p:ph idx="1"/>
          </p:nvPr>
        </p:nvSpPr>
        <p:spPr/>
        <p:txBody>
          <a:bodyPr/>
          <a:lstStyle/>
          <a:p>
            <a:r>
              <a:rPr lang="en-US" dirty="0" smtClean="0"/>
              <a:t>Thicker = Stronger membrane</a:t>
            </a:r>
          </a:p>
          <a:p>
            <a:pPr lvl="1"/>
            <a:r>
              <a:rPr lang="en-US" dirty="0" smtClean="0"/>
              <a:t>Stronger membrane = higher yield</a:t>
            </a:r>
          </a:p>
          <a:p>
            <a:pPr lvl="1"/>
            <a:r>
              <a:rPr lang="en-US" dirty="0" smtClean="0"/>
              <a:t>Less costly</a:t>
            </a:r>
          </a:p>
          <a:p>
            <a:pPr lvl="1"/>
            <a:endParaRPr lang="en-US" dirty="0"/>
          </a:p>
          <a:p>
            <a:r>
              <a:rPr lang="en-US" dirty="0" smtClean="0"/>
              <a:t>Weaken constraint on </a:t>
            </a:r>
            <a:r>
              <a:rPr lang="en-US" dirty="0" err="1" smtClean="0"/>
              <a:t>nanoporosity</a:t>
            </a:r>
            <a:endParaRPr lang="en-US" dirty="0"/>
          </a:p>
          <a:p>
            <a:pPr lvl="1"/>
            <a:r>
              <a:rPr lang="en-US" dirty="0" smtClean="0"/>
              <a:t>Allows thicker membrane fabrication</a:t>
            </a:r>
          </a:p>
          <a:p>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34</a:t>
            </a:fld>
            <a:endParaRPr lang="en-US" dirty="0"/>
          </a:p>
        </p:txBody>
      </p:sp>
    </p:spTree>
    <p:extLst>
      <p:ext uri="{BB962C8B-B14F-4D97-AF65-F5344CB8AC3E}">
        <p14:creationId xmlns:p14="http://schemas.microsoft.com/office/powerpoint/2010/main" val="11144206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0656" y="1176338"/>
            <a:ext cx="6676374" cy="5016644"/>
          </a:xfrm>
        </p:spPr>
      </p:pic>
      <p:sp>
        <p:nvSpPr>
          <p:cNvPr id="4" name="Slide Number Placeholder 3"/>
          <p:cNvSpPr>
            <a:spLocks noGrp="1"/>
          </p:cNvSpPr>
          <p:nvPr>
            <p:ph type="sldNum" sz="quarter" idx="11"/>
          </p:nvPr>
        </p:nvSpPr>
        <p:spPr/>
        <p:txBody>
          <a:bodyPr/>
          <a:lstStyle/>
          <a:p>
            <a:fld id="{2C50C6C8-AA94-9B41-804B-ADFF335A0C34}" type="slidenum">
              <a:rPr lang="en-US" smtClean="0"/>
              <a:pPr/>
              <a:t>35</a:t>
            </a:fld>
            <a:endParaRPr lang="en-US" dirty="0"/>
          </a:p>
        </p:txBody>
      </p:sp>
    </p:spTree>
    <p:extLst>
      <p:ext uri="{BB962C8B-B14F-4D97-AF65-F5344CB8AC3E}">
        <p14:creationId xmlns:p14="http://schemas.microsoft.com/office/powerpoint/2010/main" val="317914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dirty="0" smtClean="0">
                <a:latin typeface="Arial"/>
                <a:cs typeface="Arial"/>
              </a:rPr>
              <a:t>New Process</a:t>
            </a:r>
            <a:endParaRPr lang="en-US"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grpSp>
        <p:nvGrpSpPr>
          <p:cNvPr id="28" name="Group 27"/>
          <p:cNvGrpSpPr/>
          <p:nvPr/>
        </p:nvGrpSpPr>
        <p:grpSpPr>
          <a:xfrm>
            <a:off x="607036" y="3668410"/>
            <a:ext cx="3729211" cy="1756295"/>
            <a:chOff x="333208" y="4225658"/>
            <a:chExt cx="3729211" cy="1756295"/>
          </a:xfrm>
        </p:grpSpPr>
        <p:grpSp>
          <p:nvGrpSpPr>
            <p:cNvPr id="29" name="Group 28"/>
            <p:cNvGrpSpPr/>
            <p:nvPr/>
          </p:nvGrpSpPr>
          <p:grpSpPr>
            <a:xfrm>
              <a:off x="3071166" y="4698506"/>
              <a:ext cx="991253" cy="1283447"/>
              <a:chOff x="4026469" y="2985704"/>
              <a:chExt cx="1661771" cy="1283447"/>
            </a:xfrm>
            <a:solidFill>
              <a:schemeClr val="tx1">
                <a:lumMod val="50000"/>
                <a:lumOff val="50000"/>
              </a:schemeClr>
            </a:solidFill>
          </p:grpSpPr>
          <p:sp>
            <p:nvSpPr>
              <p:cNvPr id="34" name="Rectangle 33"/>
              <p:cNvSpPr/>
              <p:nvPr/>
            </p:nvSpPr>
            <p:spPr bwMode="auto">
              <a:xfrm>
                <a:off x="4404793" y="2985704"/>
                <a:ext cx="1283447" cy="1283447"/>
              </a:xfrm>
              <a:prstGeom prst="rect">
                <a:avLst/>
              </a:prstGeom>
              <a:grpFill/>
              <a:ln w="9525" cap="flat" cmpd="sng" algn="ctr">
                <a:solidFill>
                  <a:srgbClr val="7F7F7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35" name="Right Triangle 34"/>
              <p:cNvSpPr/>
              <p:nvPr/>
            </p:nvSpPr>
            <p:spPr bwMode="auto">
              <a:xfrm flipH="1" flipV="1">
                <a:off x="4026469" y="2985704"/>
                <a:ext cx="378324" cy="1283447"/>
              </a:xfrm>
              <a:prstGeom prst="rtTriangle">
                <a:avLst/>
              </a:prstGeom>
              <a:grpFill/>
              <a:ln w="9525" cap="flat" cmpd="sng" algn="ctr">
                <a:solidFill>
                  <a:srgbClr val="7F7F7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grpSp>
          <p:nvGrpSpPr>
            <p:cNvPr id="30" name="Group 29"/>
            <p:cNvGrpSpPr/>
            <p:nvPr/>
          </p:nvGrpSpPr>
          <p:grpSpPr>
            <a:xfrm flipH="1">
              <a:off x="333208" y="4698506"/>
              <a:ext cx="991253" cy="1283447"/>
              <a:chOff x="4026469" y="2985704"/>
              <a:chExt cx="1661771" cy="1283447"/>
            </a:xfrm>
            <a:solidFill>
              <a:schemeClr val="tx1">
                <a:lumMod val="50000"/>
                <a:lumOff val="50000"/>
              </a:schemeClr>
            </a:solidFill>
          </p:grpSpPr>
          <p:sp>
            <p:nvSpPr>
              <p:cNvPr id="32" name="Rectangle 31"/>
              <p:cNvSpPr/>
              <p:nvPr/>
            </p:nvSpPr>
            <p:spPr bwMode="auto">
              <a:xfrm>
                <a:off x="4404793" y="2985704"/>
                <a:ext cx="1283447" cy="1283447"/>
              </a:xfrm>
              <a:prstGeom prst="rect">
                <a:avLst/>
              </a:prstGeom>
              <a:grpFill/>
              <a:ln w="9525" cap="flat" cmpd="sng" algn="ctr">
                <a:solidFill>
                  <a:schemeClr val="tx1">
                    <a:lumMod val="50000"/>
                    <a:lumOff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w="3175" cmpd="sng">
                      <a:noFill/>
                    </a:ln>
                    <a:effectLst/>
                    <a:latin typeface="Arial" charset="0"/>
                    <a:ea typeface="MS Pゴシック" charset="0"/>
                    <a:cs typeface="MS Pゴシック" charset="0"/>
                  </a:rPr>
                  <a:t>Si</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sp>
            <p:nvSpPr>
              <p:cNvPr id="33" name="Right Triangle 32"/>
              <p:cNvSpPr/>
              <p:nvPr/>
            </p:nvSpPr>
            <p:spPr bwMode="auto">
              <a:xfrm flipH="1" flipV="1">
                <a:off x="4026469" y="2985704"/>
                <a:ext cx="378324" cy="1283447"/>
              </a:xfrm>
              <a:prstGeom prst="rtTriangle">
                <a:avLst/>
              </a:prstGeom>
              <a:grpFill/>
              <a:ln w="9525" cap="flat" cmpd="sng" algn="ctr">
                <a:solidFill>
                  <a:schemeClr val="tx1">
                    <a:lumMod val="50000"/>
                    <a:lumOff val="5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3175" cmpd="sng">
                    <a:noFill/>
                  </a:ln>
                  <a:effectLst/>
                  <a:latin typeface="Arial" charset="0"/>
                  <a:ea typeface="MS Pゴシック" charset="0"/>
                  <a:cs typeface="MS Pゴシック" charset="0"/>
                </a:endParaRPr>
              </a:p>
            </p:txBody>
          </p:sp>
        </p:grpSp>
        <p:sp>
          <p:nvSpPr>
            <p:cNvPr id="31" name="Rectangle 30"/>
            <p:cNvSpPr/>
            <p:nvPr/>
          </p:nvSpPr>
          <p:spPr bwMode="auto">
            <a:xfrm>
              <a:off x="333208" y="4225658"/>
              <a:ext cx="3729211" cy="472848"/>
            </a:xfrm>
            <a:prstGeom prst="rect">
              <a:avLst/>
            </a:prstGeom>
            <a:solidFill>
              <a:srgbClr val="FFBB17"/>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n w="3175" cmpd="sng">
                    <a:noFill/>
                  </a:ln>
                </a:rPr>
                <a:t>12</a:t>
              </a:r>
              <a:r>
                <a:rPr kumimoji="0" lang="en-US" sz="2400" b="0" i="0" u="none" strike="noStrike" cap="none" normalizeH="0" baseline="0" dirty="0" smtClean="0">
                  <a:ln w="3175" cmpd="sng">
                    <a:noFill/>
                  </a:ln>
                  <a:effectLst/>
                  <a:latin typeface="Arial" charset="0"/>
                  <a:ea typeface="MS Pゴシック" charset="0"/>
                  <a:cs typeface="MS Pゴシック" charset="0"/>
                </a:rPr>
                <a:t>0 nm </a:t>
              </a:r>
              <a:r>
                <a:rPr kumimoji="0" lang="en-US" sz="2400" b="0" i="0" u="none" strike="noStrike" cap="none" normalizeH="0" baseline="0" dirty="0" err="1" smtClean="0">
                  <a:ln w="3175" cmpd="sng">
                    <a:noFill/>
                  </a:ln>
                  <a:effectLst/>
                  <a:latin typeface="Arial" charset="0"/>
                  <a:ea typeface="MS Pゴシック" charset="0"/>
                  <a:cs typeface="MS Pゴシック" charset="0"/>
                </a:rPr>
                <a:t>SiN</a:t>
              </a:r>
              <a:endParaRPr kumimoji="0" lang="en-US" sz="2400" b="0" i="0" u="none" strike="noStrike" cap="none" normalizeH="0" baseline="0" dirty="0">
                <a:ln w="3175" cmpd="sng">
                  <a:noFill/>
                </a:ln>
                <a:effectLst/>
                <a:latin typeface="Arial" charset="0"/>
                <a:ea typeface="MS Pゴシック" charset="0"/>
                <a:cs typeface="MS Pゴシック" charset="0"/>
              </a:endParaRPr>
            </a:p>
          </p:txBody>
        </p:sp>
      </p:grpSp>
      <p:grpSp>
        <p:nvGrpSpPr>
          <p:cNvPr id="36" name="Group 35"/>
          <p:cNvGrpSpPr/>
          <p:nvPr/>
        </p:nvGrpSpPr>
        <p:grpSpPr>
          <a:xfrm>
            <a:off x="607036" y="1101405"/>
            <a:ext cx="3729211" cy="2567005"/>
            <a:chOff x="2516850" y="1012539"/>
            <a:chExt cx="3729211" cy="2567005"/>
          </a:xfrm>
        </p:grpSpPr>
        <p:sp>
          <p:nvSpPr>
            <p:cNvPr id="37" name="Rectangle 36"/>
            <p:cNvSpPr/>
            <p:nvPr/>
          </p:nvSpPr>
          <p:spPr bwMode="auto">
            <a:xfrm>
              <a:off x="2516850" y="3106696"/>
              <a:ext cx="3729211" cy="472848"/>
            </a:xfrm>
            <a:prstGeom prst="rect">
              <a:avLst/>
            </a:prstGeom>
            <a:solidFill>
              <a:schemeClr val="accent1"/>
            </a:solidFill>
            <a:ln w="2857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solidFill>
                    <a:srgbClr val="000000"/>
                  </a:solidFill>
                </a:rPr>
                <a:t>20</a:t>
              </a:r>
              <a:r>
                <a:rPr kumimoji="0" lang="en-US" sz="2400" b="0" i="0" u="none" strike="noStrike" cap="none" normalizeH="0" baseline="0" dirty="0" smtClean="0">
                  <a:ln>
                    <a:noFill/>
                  </a:ln>
                  <a:solidFill>
                    <a:srgbClr val="000000"/>
                  </a:solidFill>
                  <a:effectLst/>
                  <a:latin typeface="Arial" charset="0"/>
                  <a:ea typeface="MS Pゴシック" charset="0"/>
                  <a:cs typeface="MS Pゴシック" charset="0"/>
                </a:rPr>
                <a:t>0 nm MgF</a:t>
              </a:r>
              <a:r>
                <a:rPr kumimoji="0" lang="en-US" sz="2400" b="0" i="0" u="none" strike="noStrike" cap="none" normalizeH="0" baseline="-25000" dirty="0" smtClean="0">
                  <a:ln>
                    <a:noFill/>
                  </a:ln>
                  <a:solidFill>
                    <a:srgbClr val="000000"/>
                  </a:solidFill>
                  <a:effectLst/>
                  <a:latin typeface="Arial" charset="0"/>
                  <a:ea typeface="MS Pゴシック" charset="0"/>
                  <a:cs typeface="MS Pゴシック" charset="0"/>
                </a:rPr>
                <a:t>2</a:t>
              </a:r>
              <a:endParaRPr kumimoji="0" lang="en-US" sz="2400" b="0" i="0" u="none" strike="noStrike" cap="none" normalizeH="0" baseline="0" dirty="0">
                <a:ln>
                  <a:noFill/>
                </a:ln>
                <a:solidFill>
                  <a:srgbClr val="000000"/>
                </a:solidFill>
                <a:effectLst/>
                <a:latin typeface="Arial" charset="0"/>
                <a:ea typeface="MS Pゴシック" charset="0"/>
                <a:cs typeface="MS Pゴシック" charset="0"/>
              </a:endParaRPr>
            </a:p>
          </p:txBody>
        </p:sp>
        <p:grpSp>
          <p:nvGrpSpPr>
            <p:cNvPr id="38" name="Group 37"/>
            <p:cNvGrpSpPr/>
            <p:nvPr/>
          </p:nvGrpSpPr>
          <p:grpSpPr>
            <a:xfrm>
              <a:off x="3471642" y="1012539"/>
              <a:ext cx="1972377" cy="1791484"/>
              <a:chOff x="5683918" y="616170"/>
              <a:chExt cx="1972377" cy="1791484"/>
            </a:xfrm>
          </p:grpSpPr>
          <p:sp>
            <p:nvSpPr>
              <p:cNvPr id="39" name="Down Arrow 38"/>
              <p:cNvSpPr/>
              <p:nvPr/>
            </p:nvSpPr>
            <p:spPr bwMode="auto">
              <a:xfrm>
                <a:off x="6367752" y="1306591"/>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40" name="TextBox 39"/>
              <p:cNvSpPr txBox="1"/>
              <p:nvPr/>
            </p:nvSpPr>
            <p:spPr>
              <a:xfrm>
                <a:off x="5683918" y="616170"/>
                <a:ext cx="1972377" cy="461665"/>
              </a:xfrm>
              <a:prstGeom prst="rect">
                <a:avLst/>
              </a:prstGeom>
              <a:noFill/>
            </p:spPr>
            <p:txBody>
              <a:bodyPr wrap="square" rtlCol="0">
                <a:spAutoFit/>
              </a:bodyPr>
              <a:lstStyle/>
              <a:p>
                <a:pPr algn="ctr"/>
                <a:r>
                  <a:rPr lang="en-US" sz="2400" dirty="0" smtClean="0">
                    <a:latin typeface="Arial"/>
                    <a:cs typeface="Arial"/>
                  </a:rPr>
                  <a:t>Evaporation</a:t>
                </a:r>
                <a:endParaRPr lang="en-US" sz="2400" dirty="0">
                  <a:latin typeface="Arial"/>
                  <a:cs typeface="Arial"/>
                </a:endParaRPr>
              </a:p>
            </p:txBody>
          </p:sp>
        </p:grpSp>
      </p:grpSp>
      <p:grpSp>
        <p:nvGrpSpPr>
          <p:cNvPr id="41" name="Group 40"/>
          <p:cNvGrpSpPr/>
          <p:nvPr/>
        </p:nvGrpSpPr>
        <p:grpSpPr>
          <a:xfrm>
            <a:off x="1549973" y="3668410"/>
            <a:ext cx="1972377" cy="2383962"/>
            <a:chOff x="3471642" y="3579544"/>
            <a:chExt cx="1972377" cy="2383962"/>
          </a:xfrm>
        </p:grpSpPr>
        <p:grpSp>
          <p:nvGrpSpPr>
            <p:cNvPr id="42" name="Group 41"/>
            <p:cNvGrpSpPr/>
            <p:nvPr/>
          </p:nvGrpSpPr>
          <p:grpSpPr>
            <a:xfrm>
              <a:off x="3471642" y="4323642"/>
              <a:ext cx="1972377" cy="1639864"/>
              <a:chOff x="3471642" y="4323642"/>
              <a:chExt cx="1972377" cy="1639864"/>
            </a:xfrm>
          </p:grpSpPr>
          <p:sp>
            <p:nvSpPr>
              <p:cNvPr id="44" name="Down Arrow 43"/>
              <p:cNvSpPr/>
              <p:nvPr/>
            </p:nvSpPr>
            <p:spPr bwMode="auto">
              <a:xfrm flipV="1">
                <a:off x="4155476" y="4323642"/>
                <a:ext cx="581001" cy="1101063"/>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a:ea typeface="MS Pゴシック" charset="0"/>
                  <a:cs typeface="Arial"/>
                </a:endParaRPr>
              </a:p>
            </p:txBody>
          </p:sp>
          <p:sp>
            <p:nvSpPr>
              <p:cNvPr id="45" name="TextBox 44"/>
              <p:cNvSpPr txBox="1"/>
              <p:nvPr/>
            </p:nvSpPr>
            <p:spPr>
              <a:xfrm>
                <a:off x="3471642" y="5501841"/>
                <a:ext cx="1972377" cy="461665"/>
              </a:xfrm>
              <a:prstGeom prst="rect">
                <a:avLst/>
              </a:prstGeom>
              <a:noFill/>
            </p:spPr>
            <p:txBody>
              <a:bodyPr wrap="square" rtlCol="0">
                <a:spAutoFit/>
              </a:bodyPr>
              <a:lstStyle/>
              <a:p>
                <a:pPr algn="ctr"/>
                <a:r>
                  <a:rPr lang="en-US" sz="2400" dirty="0" smtClean="0">
                    <a:latin typeface="Arial"/>
                    <a:cs typeface="Arial"/>
                  </a:rPr>
                  <a:t>RIE</a:t>
                </a:r>
                <a:endParaRPr lang="en-US" sz="2400" dirty="0">
                  <a:latin typeface="Arial"/>
                  <a:cs typeface="Arial"/>
                </a:endParaRPr>
              </a:p>
            </p:txBody>
          </p:sp>
        </p:grpSp>
        <p:sp>
          <p:nvSpPr>
            <p:cNvPr id="43" name="Rectangle 42"/>
            <p:cNvSpPr/>
            <p:nvPr/>
          </p:nvSpPr>
          <p:spPr>
            <a:xfrm>
              <a:off x="3508103" y="3579544"/>
              <a:ext cx="1744979" cy="5756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6" name="Picture 5" descr="Silicon Raman cell.bmp"/>
          <p:cNvPicPr>
            <a:picLocks noChangeAspect="1"/>
          </p:cNvPicPr>
          <p:nvPr/>
        </p:nvPicPr>
        <p:blipFill>
          <a:blip r:embed="rId4" cstate="print">
            <a:extLst>
              <a:ext uri="{28A0092B-C50C-407E-A947-70E740481C1C}">
                <a14:useLocalDpi xmlns:a14="http://schemas.microsoft.com/office/drawing/2010/main"/>
              </a:ext>
            </a:extLst>
          </a:blip>
          <a:srcRect r="19814" b="11578"/>
          <a:stretch>
            <a:fillRect/>
          </a:stretch>
        </p:blipFill>
        <p:spPr bwMode="auto">
          <a:xfrm>
            <a:off x="4513603" y="1325418"/>
            <a:ext cx="3842051" cy="3553202"/>
          </a:xfrm>
          <a:prstGeom prst="rect">
            <a:avLst/>
          </a:prstGeom>
          <a:noFill/>
          <a:ln w="9525">
            <a:noFill/>
            <a:miter lim="800000"/>
            <a:headEnd/>
            <a:tailEnd/>
          </a:ln>
        </p:spPr>
      </p:pic>
      <p:sp>
        <p:nvSpPr>
          <p:cNvPr id="47" name="Rectangle 46"/>
          <p:cNvSpPr/>
          <p:nvPr/>
        </p:nvSpPr>
        <p:spPr>
          <a:xfrm>
            <a:off x="4917077" y="1632669"/>
            <a:ext cx="378715" cy="231343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2C50C6C8-AA94-9B41-804B-ADFF335A0C34}" type="slidenum">
              <a:rPr lang="en-US" smtClean="0"/>
              <a:pPr/>
              <a:t>36</a:t>
            </a:fld>
            <a:endParaRPr lang="en-US" dirty="0"/>
          </a:p>
        </p:txBody>
      </p:sp>
      <p:sp>
        <p:nvSpPr>
          <p:cNvPr id="48" name="TextBox 47"/>
          <p:cNvSpPr txBox="1"/>
          <p:nvPr/>
        </p:nvSpPr>
        <p:spPr>
          <a:xfrm>
            <a:off x="4561512" y="5005932"/>
            <a:ext cx="4582487" cy="584775"/>
          </a:xfrm>
          <a:prstGeom prst="rect">
            <a:avLst/>
          </a:prstGeom>
          <a:noFill/>
        </p:spPr>
        <p:txBody>
          <a:bodyPr wrap="square" rtlCol="0">
            <a:spAutoFit/>
          </a:bodyPr>
          <a:lstStyle/>
          <a:p>
            <a:r>
              <a:rPr lang="en-US" sz="1600" b="1" dirty="0" smtClean="0"/>
              <a:t>Evaporation</a:t>
            </a:r>
            <a:r>
              <a:rPr lang="en-US" sz="1600" dirty="0" smtClean="0"/>
              <a:t>: 0.2 nm/sec, MgF</a:t>
            </a:r>
            <a:r>
              <a:rPr lang="en-US" sz="1600" baseline="-25000" dirty="0" smtClean="0"/>
              <a:t>2,</a:t>
            </a:r>
            <a:r>
              <a:rPr lang="en-US" sz="1600" dirty="0" smtClean="0"/>
              <a:t> 6KV, Platen Rotation, 200 C</a:t>
            </a:r>
            <a:endParaRPr lang="en-US" sz="1600" dirty="0"/>
          </a:p>
        </p:txBody>
      </p:sp>
      <p:sp>
        <p:nvSpPr>
          <p:cNvPr id="49" name="TextBox 48"/>
          <p:cNvSpPr txBox="1"/>
          <p:nvPr/>
        </p:nvSpPr>
        <p:spPr>
          <a:xfrm>
            <a:off x="4572000" y="5580546"/>
            <a:ext cx="4582487" cy="338554"/>
          </a:xfrm>
          <a:prstGeom prst="rect">
            <a:avLst/>
          </a:prstGeom>
          <a:noFill/>
        </p:spPr>
        <p:txBody>
          <a:bodyPr wrap="square" rtlCol="0">
            <a:spAutoFit/>
          </a:bodyPr>
          <a:lstStyle/>
          <a:p>
            <a:r>
              <a:rPr lang="en-US" sz="1600" b="1" dirty="0" smtClean="0"/>
              <a:t>RIE</a:t>
            </a:r>
            <a:r>
              <a:rPr lang="en-US" sz="1600" dirty="0" smtClean="0"/>
              <a:t>: 9:1 CHF</a:t>
            </a:r>
            <a:r>
              <a:rPr lang="en-US" sz="1600" baseline="-25000" dirty="0" smtClean="0"/>
              <a:t>3</a:t>
            </a:r>
            <a:r>
              <a:rPr lang="en-US" sz="1600" dirty="0" smtClean="0">
                <a:sym typeface="Wingdings"/>
              </a:rPr>
              <a:t>:O</a:t>
            </a:r>
            <a:r>
              <a:rPr lang="en-US" sz="1600" baseline="-25000" dirty="0" smtClean="0">
                <a:sym typeface="Wingdings"/>
              </a:rPr>
              <a:t>2</a:t>
            </a:r>
            <a:r>
              <a:rPr lang="en-US" sz="1600" dirty="0" smtClean="0">
                <a:sym typeface="Wingdings"/>
              </a:rPr>
              <a:t>, 100 mTorr, 100 W, 50 nm/min</a:t>
            </a:r>
            <a:endParaRPr lang="en-US" sz="1600" dirty="0"/>
          </a:p>
        </p:txBody>
      </p:sp>
    </p:spTree>
    <p:extLst>
      <p:ext uri="{BB962C8B-B14F-4D97-AF65-F5344CB8AC3E}">
        <p14:creationId xmlns:p14="http://schemas.microsoft.com/office/powerpoint/2010/main" val="132583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2000"/>
                                        <p:tgtEl>
                                          <p:spTgt spid="4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Microporous Results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672" y="1323418"/>
            <a:ext cx="6414655" cy="4810991"/>
          </a:xfrm>
        </p:spPr>
      </p:pic>
      <p:sp>
        <p:nvSpPr>
          <p:cNvPr id="4" name="Slide Number Placeholder 3"/>
          <p:cNvSpPr>
            <a:spLocks noGrp="1"/>
          </p:cNvSpPr>
          <p:nvPr>
            <p:ph type="sldNum" sz="quarter" idx="11"/>
          </p:nvPr>
        </p:nvSpPr>
        <p:spPr/>
        <p:txBody>
          <a:bodyPr/>
          <a:lstStyle/>
          <a:p>
            <a:fld id="{2C50C6C8-AA94-9B41-804B-ADFF335A0C34}" type="slidenum">
              <a:rPr lang="en-US" smtClean="0"/>
              <a:pPr/>
              <a:t>37</a:t>
            </a:fld>
            <a:endParaRPr lang="en-US" dirty="0"/>
          </a:p>
        </p:txBody>
      </p:sp>
    </p:spTree>
    <p:extLst>
      <p:ext uri="{BB962C8B-B14F-4D97-AF65-F5344CB8AC3E}">
        <p14:creationId xmlns:p14="http://schemas.microsoft.com/office/powerpoint/2010/main" val="111659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Microporous Material</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38</a:t>
            </a:fld>
            <a:endParaRPr lang="en-US" dirty="0"/>
          </a:p>
        </p:txBody>
      </p:sp>
      <p:sp>
        <p:nvSpPr>
          <p:cNvPr id="5" name="Rectangle 2"/>
          <p:cNvSpPr>
            <a:spLocks noChangeArrowheads="1"/>
          </p:cNvSpPr>
          <p:nvPr/>
        </p:nvSpPr>
        <p:spPr bwMode="auto">
          <a:xfrm>
            <a:off x="2590800" y="15794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6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5556" t="34762" r="74747" b="41602"/>
          <a:stretch/>
        </p:blipFill>
        <p:spPr bwMode="auto">
          <a:xfrm>
            <a:off x="1169372" y="1432876"/>
            <a:ext cx="1999187" cy="13327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52400" y="14824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50" t="32272" r="74747" b="41818"/>
          <a:stretch/>
        </p:blipFill>
        <p:spPr bwMode="auto">
          <a:xfrm>
            <a:off x="5737483" y="1188323"/>
            <a:ext cx="2177835" cy="1551709"/>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bwMode="auto">
          <a:xfrm>
            <a:off x="3654856" y="2110038"/>
            <a:ext cx="1517438" cy="39454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MS Pゴシック" charset="0"/>
              <a:cs typeface="MS Pゴシック" charset="0"/>
            </a:endParaRPr>
          </a:p>
        </p:txBody>
      </p:sp>
      <p:sp>
        <p:nvSpPr>
          <p:cNvPr id="9" name="TextBox 8"/>
          <p:cNvSpPr txBox="1"/>
          <p:nvPr/>
        </p:nvSpPr>
        <p:spPr>
          <a:xfrm>
            <a:off x="3841944" y="1613896"/>
            <a:ext cx="1143262" cy="461665"/>
          </a:xfrm>
          <a:prstGeom prst="rect">
            <a:avLst/>
          </a:prstGeom>
          <a:noFill/>
        </p:spPr>
        <p:txBody>
          <a:bodyPr wrap="none" rtlCol="0">
            <a:spAutoFit/>
          </a:bodyPr>
          <a:lstStyle/>
          <a:p>
            <a:r>
              <a:rPr lang="en-US" dirty="0" smtClean="0"/>
              <a:t>Etched</a:t>
            </a:r>
            <a:endParaRPr lang="en-US" dirty="0"/>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72294" y="3033895"/>
            <a:ext cx="3898251" cy="3045509"/>
          </a:xfrm>
          <a:prstGeom prst="rect">
            <a:avLst/>
          </a:prstGeom>
        </p:spPr>
      </p:pic>
      <p:sp>
        <p:nvSpPr>
          <p:cNvPr id="7" name="TextBox 6"/>
          <p:cNvSpPr txBox="1"/>
          <p:nvPr/>
        </p:nvSpPr>
        <p:spPr>
          <a:xfrm>
            <a:off x="685800" y="3643367"/>
            <a:ext cx="3469219" cy="461665"/>
          </a:xfrm>
          <a:prstGeom prst="rect">
            <a:avLst/>
          </a:prstGeom>
          <a:noFill/>
        </p:spPr>
        <p:txBody>
          <a:bodyPr wrap="none" rtlCol="0">
            <a:spAutoFit/>
          </a:bodyPr>
          <a:lstStyle/>
          <a:p>
            <a:r>
              <a:rPr lang="en-US" dirty="0" smtClean="0"/>
              <a:t>Burst Pressure Strength</a:t>
            </a:r>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2024324722"/>
              </p:ext>
            </p:extLst>
          </p:nvPr>
        </p:nvGraphicFramePr>
        <p:xfrm>
          <a:off x="604182" y="4264051"/>
          <a:ext cx="3550838" cy="1048054"/>
        </p:xfrm>
        <a:graphic>
          <a:graphicData uri="http://schemas.openxmlformats.org/drawingml/2006/table">
            <a:tbl>
              <a:tblPr firstRow="1" bandRow="1">
                <a:tableStyleId>{17292A2E-F333-43FB-9621-5CBBE7FDCDCB}</a:tableStyleId>
              </a:tblPr>
              <a:tblGrid>
                <a:gridCol w="1775419"/>
                <a:gridCol w="1775419"/>
              </a:tblGrid>
              <a:tr h="407974">
                <a:tc>
                  <a:txBody>
                    <a:bodyPr/>
                    <a:lstStyle/>
                    <a:p>
                      <a:r>
                        <a:rPr lang="en-US" dirty="0" smtClean="0"/>
                        <a:t>50 nm Microporous</a:t>
                      </a:r>
                      <a:endParaRPr lang="en-US" dirty="0"/>
                    </a:p>
                  </a:txBody>
                  <a:tcPr/>
                </a:tc>
                <a:tc>
                  <a:txBody>
                    <a:bodyPr/>
                    <a:lstStyle/>
                    <a:p>
                      <a:r>
                        <a:rPr lang="en-US" dirty="0" smtClean="0"/>
                        <a:t>200 nm </a:t>
                      </a:r>
                    </a:p>
                    <a:p>
                      <a:r>
                        <a:rPr lang="en-US" dirty="0" smtClean="0"/>
                        <a:t>Microporous</a:t>
                      </a:r>
                      <a:endParaRPr lang="en-US" dirty="0"/>
                    </a:p>
                  </a:txBody>
                  <a:tcPr/>
                </a:tc>
              </a:tr>
              <a:tr h="407974">
                <a:tc>
                  <a:txBody>
                    <a:bodyPr/>
                    <a:lstStyle/>
                    <a:p>
                      <a:r>
                        <a:rPr lang="en-US" dirty="0" smtClean="0"/>
                        <a:t>0.8 +/- 0.2 PSI</a:t>
                      </a:r>
                      <a:endParaRPr lang="en-US" dirty="0"/>
                    </a:p>
                  </a:txBody>
                  <a:tcPr/>
                </a:tc>
                <a:tc>
                  <a:txBody>
                    <a:bodyPr/>
                    <a:lstStyle/>
                    <a:p>
                      <a:r>
                        <a:rPr lang="en-US" dirty="0" smtClean="0"/>
                        <a:t>7.8</a:t>
                      </a:r>
                      <a:r>
                        <a:rPr lang="en-US" baseline="0" dirty="0" smtClean="0"/>
                        <a:t> +/- 1.4 PSI</a:t>
                      </a:r>
                      <a:endParaRPr lang="en-US" dirty="0"/>
                    </a:p>
                  </a:txBody>
                  <a:tcPr/>
                </a:tc>
              </a:tr>
            </a:tbl>
          </a:graphicData>
        </a:graphic>
      </p:graphicFrame>
    </p:spTree>
    <p:extLst>
      <p:ext uri="{BB962C8B-B14F-4D97-AF65-F5344CB8AC3E}">
        <p14:creationId xmlns:p14="http://schemas.microsoft.com/office/powerpoint/2010/main" val="10698739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 With Microsystems</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39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74" y="1323418"/>
            <a:ext cx="4597400" cy="4597400"/>
          </a:xfrm>
          <a:prstGeom prst="rect">
            <a:avLst/>
          </a:prstGeom>
        </p:spPr>
      </p:pic>
      <p:sp>
        <p:nvSpPr>
          <p:cNvPr id="7" name="TextBox 6"/>
          <p:cNvSpPr txBox="1"/>
          <p:nvPr/>
        </p:nvSpPr>
        <p:spPr>
          <a:xfrm>
            <a:off x="5593348" y="1600200"/>
            <a:ext cx="3372852" cy="3785652"/>
          </a:xfrm>
          <a:prstGeom prst="rect">
            <a:avLst/>
          </a:prstGeom>
          <a:noFill/>
        </p:spPr>
        <p:txBody>
          <a:bodyPr wrap="square" rtlCol="0">
            <a:spAutoFit/>
          </a:bodyPr>
          <a:lstStyle/>
          <a:p>
            <a:pPr marL="342900" indent="-342900">
              <a:buFont typeface="Arial" charset="0"/>
              <a:buChar char="•"/>
            </a:pPr>
            <a:r>
              <a:rPr lang="en-US" dirty="0" smtClean="0"/>
              <a:t>Ozone-bonded Silicone on glass coverslip</a:t>
            </a:r>
          </a:p>
          <a:p>
            <a:pPr marL="342900" indent="-342900">
              <a:buFont typeface="Arial" charset="0"/>
              <a:buChar char="•"/>
            </a:pPr>
            <a:endParaRPr lang="en-US" dirty="0"/>
          </a:p>
          <a:p>
            <a:pPr marL="342900" indent="-342900">
              <a:buFont typeface="Arial" charset="0"/>
              <a:buChar char="•"/>
            </a:pPr>
            <a:r>
              <a:rPr lang="en-US" dirty="0" smtClean="0"/>
              <a:t>300 </a:t>
            </a:r>
            <a:r>
              <a:rPr lang="en-US" dirty="0" err="1" smtClean="0"/>
              <a:t>μm</a:t>
            </a:r>
            <a:r>
              <a:rPr lang="en-US" dirty="0" smtClean="0"/>
              <a:t> channel height</a:t>
            </a:r>
          </a:p>
          <a:p>
            <a:pPr marL="342900" indent="-342900">
              <a:buFont typeface="Arial" charset="0"/>
              <a:buChar char="•"/>
            </a:pPr>
            <a:endParaRPr lang="en-US" dirty="0"/>
          </a:p>
          <a:p>
            <a:pPr marL="342900" indent="-342900">
              <a:buFont typeface="Arial" charset="0"/>
              <a:buChar char="•"/>
            </a:pPr>
            <a:r>
              <a:rPr lang="en-US" dirty="0" smtClean="0"/>
              <a:t>50 </a:t>
            </a:r>
            <a:r>
              <a:rPr lang="en-US" dirty="0" err="1" smtClean="0"/>
              <a:t>μL</a:t>
            </a:r>
            <a:r>
              <a:rPr lang="en-US" dirty="0" smtClean="0"/>
              <a:t> reservoirs</a:t>
            </a:r>
          </a:p>
          <a:p>
            <a:pPr marL="342900" indent="-342900">
              <a:buFont typeface="Arial" charset="0"/>
              <a:buChar char="•"/>
            </a:pPr>
            <a:endParaRPr lang="en-US" dirty="0"/>
          </a:p>
          <a:p>
            <a:pPr marL="342900" indent="-342900">
              <a:buFont typeface="Arial" charset="0"/>
              <a:buChar char="•"/>
            </a:pPr>
            <a:r>
              <a:rPr lang="en-US" dirty="0" smtClean="0"/>
              <a:t>Static Cell culture</a:t>
            </a:r>
            <a:endParaRPr lang="en-US" dirty="0"/>
          </a:p>
        </p:txBody>
      </p:sp>
    </p:spTree>
    <p:extLst>
      <p:ext uri="{BB962C8B-B14F-4D97-AF65-F5344CB8AC3E}">
        <p14:creationId xmlns:p14="http://schemas.microsoft.com/office/powerpoint/2010/main" val="751026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489" y="240878"/>
            <a:ext cx="7772400" cy="1143000"/>
          </a:xfrm>
        </p:spPr>
        <p:txBody>
          <a:bodyPr/>
          <a:lstStyle/>
          <a:p>
            <a:r>
              <a:rPr lang="en-US" sz="4000" dirty="0" smtClean="0">
                <a:latin typeface="Arial"/>
                <a:cs typeface="Arial"/>
              </a:rPr>
              <a:t>Si Nanomembrane Technology</a:t>
            </a:r>
            <a:endParaRPr lang="en-US" sz="4000" dirty="0">
              <a:latin typeface="Arial"/>
              <a:cs typeface="Arial"/>
            </a:endParaRPr>
          </a:p>
        </p:txBody>
      </p:sp>
      <p:sp>
        <p:nvSpPr>
          <p:cNvPr id="7" name="Rectangle 2"/>
          <p:cNvSpPr txBox="1">
            <a:spLocks noChangeArrowheads="1"/>
          </p:cNvSpPr>
          <p:nvPr/>
        </p:nvSpPr>
        <p:spPr bwMode="auto">
          <a:xfrm>
            <a:off x="166789" y="1430060"/>
            <a:ext cx="8826500" cy="4381500"/>
          </a:xfrm>
          <a:prstGeom prst="rect">
            <a:avLst/>
          </a:prstGeom>
          <a:noFill/>
          <a:ln>
            <a:noFill/>
          </a:ln>
          <a:effectLst>
            <a:outerShdw blurRad="50800" dist="12700" dir="8100000" algn="ctr" rotWithShape="0">
              <a:srgbClr val="FFFFFF">
                <a:alpha val="75000"/>
              </a:srgbClr>
            </a:outerShdw>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9pPr>
          </a:lstStyle>
          <a:p>
            <a:pPr marL="355600" indent="-355600">
              <a:spcBef>
                <a:spcPts val="2500"/>
              </a:spcBef>
              <a:buSzPct val="77000"/>
              <a:buFontTx/>
              <a:buChar char="•"/>
            </a:pPr>
            <a:r>
              <a:rPr lang="en-US" sz="2400" dirty="0" smtClean="0">
                <a:latin typeface="Arial"/>
                <a:cs typeface="Arial"/>
                <a:sym typeface="Helvetica Neue" charset="0"/>
              </a:rPr>
              <a:t>Silicon filter material</a:t>
            </a:r>
          </a:p>
          <a:p>
            <a:pPr marL="971550" lvl="5" indent="-514350">
              <a:spcBef>
                <a:spcPts val="2500"/>
              </a:spcBef>
              <a:buSzPct val="77000"/>
            </a:pPr>
            <a:r>
              <a:rPr lang="en-US" sz="2400" dirty="0">
                <a:latin typeface="Arial"/>
                <a:cs typeface="Arial"/>
                <a:sym typeface="Helvetica Neue" charset="0"/>
              </a:rPr>
              <a:t>t</a:t>
            </a:r>
            <a:r>
              <a:rPr lang="en-US" sz="2400" dirty="0" smtClean="0">
                <a:latin typeface="Arial"/>
                <a:cs typeface="Arial"/>
                <a:sym typeface="Helvetica Neue" charset="0"/>
              </a:rPr>
              <a:t>hin (50 nm)</a:t>
            </a:r>
          </a:p>
          <a:p>
            <a:pPr marL="971550" lvl="5" indent="-514350">
              <a:spcBef>
                <a:spcPts val="2500"/>
              </a:spcBef>
              <a:buSzPct val="77000"/>
            </a:pPr>
            <a:r>
              <a:rPr lang="en-US" sz="2400" dirty="0" smtClean="0">
                <a:latin typeface="Arial"/>
                <a:cs typeface="Arial"/>
                <a:sym typeface="Helvetica Neue" charset="0"/>
              </a:rPr>
              <a:t>highly porous</a:t>
            </a:r>
          </a:p>
          <a:p>
            <a:pPr marL="971550" lvl="5" indent="-514350">
              <a:spcBef>
                <a:spcPts val="2500"/>
              </a:spcBef>
              <a:buSzPct val="77000"/>
            </a:pPr>
            <a:r>
              <a:rPr lang="en-US" sz="2400" dirty="0" smtClean="0">
                <a:latin typeface="Arial"/>
                <a:cs typeface="Arial"/>
                <a:sym typeface="Helvetica Neue" charset="0"/>
              </a:rPr>
              <a:t>chemically stable</a:t>
            </a:r>
          </a:p>
          <a:p>
            <a:pPr marL="971550" lvl="5" indent="-514350">
              <a:spcBef>
                <a:spcPts val="2500"/>
              </a:spcBef>
              <a:buSzPct val="77000"/>
            </a:pPr>
            <a:r>
              <a:rPr lang="en-US" sz="2400" dirty="0" smtClean="0">
                <a:latin typeface="Arial"/>
                <a:cs typeface="Arial"/>
                <a:sym typeface="Helvetica Neue" charset="0"/>
              </a:rPr>
              <a:t>mechanically robust</a:t>
            </a:r>
          </a:p>
          <a:p>
            <a:pPr marL="971550" lvl="5" indent="-514350">
              <a:spcBef>
                <a:spcPts val="2500"/>
              </a:spcBef>
              <a:buSzPct val="77000"/>
            </a:pPr>
            <a:r>
              <a:rPr lang="en-US" sz="2400" dirty="0" smtClean="0">
                <a:latin typeface="Arial"/>
                <a:cs typeface="Arial"/>
                <a:sym typeface="Helvetica Neue" charset="0"/>
              </a:rPr>
              <a:t>scalable manufacturing</a:t>
            </a:r>
          </a:p>
          <a:p>
            <a:pPr marL="355600" indent="-355600">
              <a:spcBef>
                <a:spcPts val="2500"/>
              </a:spcBef>
              <a:buSzPct val="77000"/>
              <a:buFontTx/>
              <a:buChar char="•"/>
            </a:pPr>
            <a:endParaRPr lang="en-US" sz="2400" dirty="0">
              <a:latin typeface="Arial"/>
              <a:cs typeface="Arial"/>
              <a:sym typeface="Helvetica Neue" charset="0"/>
            </a:endParaRPr>
          </a:p>
        </p:txBody>
      </p:sp>
      <p:pic>
        <p:nvPicPr>
          <p:cNvPr id="8" name="Picture 7"/>
          <p:cNvPicPr>
            <a:picLocks noChangeAspect="1"/>
          </p:cNvPicPr>
          <p:nvPr/>
        </p:nvPicPr>
        <p:blipFill>
          <a:blip r:embed="rId3"/>
          <a:stretch>
            <a:fillRect/>
          </a:stretch>
        </p:blipFill>
        <p:spPr>
          <a:xfrm>
            <a:off x="4007963" y="1642056"/>
            <a:ext cx="5136037" cy="2683604"/>
          </a:xfrm>
          <a:prstGeom prst="rect">
            <a:avLst/>
          </a:prstGeom>
        </p:spPr>
      </p:pic>
      <p:sp>
        <p:nvSpPr>
          <p:cNvPr id="9" name="Rectangle 8"/>
          <p:cNvSpPr/>
          <p:nvPr/>
        </p:nvSpPr>
        <p:spPr>
          <a:xfrm>
            <a:off x="5703989" y="6334780"/>
            <a:ext cx="3440011" cy="523220"/>
          </a:xfrm>
          <a:prstGeom prst="rect">
            <a:avLst/>
          </a:prstGeom>
        </p:spPr>
        <p:txBody>
          <a:bodyPr wrap="square">
            <a:spAutoFit/>
          </a:bodyPr>
          <a:lstStyle/>
          <a:p>
            <a:r>
              <a:rPr lang="en-US" sz="1400" dirty="0" smtClean="0">
                <a:solidFill>
                  <a:srgbClr val="E8EAE9"/>
                </a:solidFill>
                <a:latin typeface="Helvetica Neue"/>
                <a:cs typeface="Helvetica Neue"/>
              </a:rPr>
              <a:t>a) van </a:t>
            </a:r>
            <a:r>
              <a:rPr lang="en-US" sz="1400" dirty="0">
                <a:solidFill>
                  <a:srgbClr val="E8EAE9"/>
                </a:solidFill>
                <a:latin typeface="Helvetica Neue"/>
                <a:cs typeface="Helvetica Neue"/>
              </a:rPr>
              <a:t>den Berg and M. </a:t>
            </a:r>
            <a:r>
              <a:rPr lang="en-US" sz="1400" dirty="0" err="1">
                <a:solidFill>
                  <a:srgbClr val="E8EAE9"/>
                </a:solidFill>
                <a:latin typeface="Helvetica Neue"/>
                <a:cs typeface="Helvetica Neue"/>
              </a:rPr>
              <a:t>Wessling</a:t>
            </a:r>
            <a:r>
              <a:rPr lang="en-US" sz="1400" dirty="0">
                <a:solidFill>
                  <a:srgbClr val="E8EAE9"/>
                </a:solidFill>
                <a:latin typeface="Helvetica Neue"/>
                <a:cs typeface="Helvetica Neue"/>
              </a:rPr>
              <a:t>, Nature </a:t>
            </a:r>
            <a:r>
              <a:rPr lang="en-US" sz="1400" dirty="0" smtClean="0">
                <a:solidFill>
                  <a:srgbClr val="E8EAE9"/>
                </a:solidFill>
                <a:latin typeface="Helvetica Neue"/>
                <a:cs typeface="Helvetica Neue"/>
              </a:rPr>
              <a:t>2007, b) </a:t>
            </a:r>
            <a:r>
              <a:rPr lang="en-US" sz="1400" dirty="0" err="1" smtClean="0">
                <a:solidFill>
                  <a:srgbClr val="E8EAE9"/>
                </a:solidFill>
                <a:latin typeface="Helvetica Neue"/>
                <a:cs typeface="Helvetica Neue"/>
              </a:rPr>
              <a:t>Streimer</a:t>
            </a:r>
            <a:r>
              <a:rPr lang="en-US" sz="1400" dirty="0">
                <a:solidFill>
                  <a:srgbClr val="E8EAE9"/>
                </a:solidFill>
                <a:latin typeface="Helvetica Neue"/>
                <a:cs typeface="Helvetica Neue"/>
              </a:rPr>
              <a:t>, Nature 2007</a:t>
            </a:r>
          </a:p>
        </p:txBody>
      </p:sp>
      <p:sp>
        <p:nvSpPr>
          <p:cNvPr id="3" name="Slide Number Placeholder 2"/>
          <p:cNvSpPr>
            <a:spLocks noGrp="1"/>
          </p:cNvSpPr>
          <p:nvPr>
            <p:ph type="sldNum" sz="quarter" idx="11"/>
          </p:nvPr>
        </p:nvSpPr>
        <p:spPr/>
        <p:txBody>
          <a:bodyPr/>
          <a:lstStyle/>
          <a:p>
            <a:fld id="{2C50C6C8-AA94-9B41-804B-ADFF335A0C34}" type="slidenum">
              <a:rPr lang="en-US" smtClean="0"/>
              <a:pPr/>
              <a:t>4</a:t>
            </a:fld>
            <a:endParaRPr lang="en-US" dirty="0"/>
          </a:p>
        </p:txBody>
      </p:sp>
      <p:sp>
        <p:nvSpPr>
          <p:cNvPr id="4" name="TextBox 3"/>
          <p:cNvSpPr txBox="1"/>
          <p:nvPr/>
        </p:nvSpPr>
        <p:spPr>
          <a:xfrm>
            <a:off x="4682522" y="4848880"/>
            <a:ext cx="4461478" cy="1384995"/>
          </a:xfrm>
          <a:prstGeom prst="rect">
            <a:avLst/>
          </a:prstGeom>
          <a:noFill/>
        </p:spPr>
        <p:txBody>
          <a:bodyPr wrap="none" rtlCol="0">
            <a:spAutoFit/>
          </a:bodyPr>
          <a:lstStyle/>
          <a:p>
            <a:pPr algn="r"/>
            <a:r>
              <a:rPr lang="en-US" u="sng" dirty="0" smtClean="0"/>
              <a:t>Abbreviations</a:t>
            </a:r>
          </a:p>
          <a:p>
            <a:pPr algn="r"/>
            <a:r>
              <a:rPr lang="en-US" sz="2000" dirty="0" smtClean="0"/>
              <a:t>Porous </a:t>
            </a:r>
            <a:r>
              <a:rPr lang="en-US" sz="2000" dirty="0" err="1" smtClean="0"/>
              <a:t>nanocrystalline</a:t>
            </a:r>
            <a:r>
              <a:rPr lang="en-US" sz="2000" dirty="0" smtClean="0"/>
              <a:t> silicon: </a:t>
            </a:r>
            <a:r>
              <a:rPr lang="en-US" sz="2000" b="1" dirty="0" err="1" smtClean="0"/>
              <a:t>pnc-si</a:t>
            </a:r>
            <a:endParaRPr lang="en-US" sz="2000" b="1" dirty="0" smtClean="0"/>
          </a:p>
          <a:p>
            <a:pPr algn="r"/>
            <a:r>
              <a:rPr lang="en-US" sz="2000" dirty="0" smtClean="0"/>
              <a:t>Nanoporous silicon nitride: </a:t>
            </a:r>
            <a:r>
              <a:rPr lang="en-US" sz="2000" b="1" dirty="0" smtClean="0"/>
              <a:t>NPN</a:t>
            </a:r>
          </a:p>
          <a:p>
            <a:pPr algn="r"/>
            <a:r>
              <a:rPr lang="en-US" sz="2000" dirty="0" smtClean="0"/>
              <a:t>Nanoporous: </a:t>
            </a:r>
            <a:r>
              <a:rPr lang="en-US" sz="2000" b="1" dirty="0" smtClean="0"/>
              <a:t>np</a:t>
            </a:r>
            <a:endParaRPr lang="en-US" sz="2000" b="1" dirty="0"/>
          </a:p>
        </p:txBody>
      </p:sp>
    </p:spTree>
    <p:extLst>
      <p:ext uri="{BB962C8B-B14F-4D97-AF65-F5344CB8AC3E}">
        <p14:creationId xmlns:p14="http://schemas.microsoft.com/office/powerpoint/2010/main" val="1266235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For Cell Culture</a:t>
            </a:r>
            <a:endParaRPr lang="en-US" dirty="0"/>
          </a:p>
        </p:txBody>
      </p:sp>
      <p:pic>
        <p:nvPicPr>
          <p:cNvPr id="5" name="120 hrs_d_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18" t="49190" r="-812" b="13100"/>
          <a:stretch/>
        </p:blipFill>
        <p:spPr>
          <a:xfrm>
            <a:off x="512618" y="1468582"/>
            <a:ext cx="4059382" cy="1551709"/>
          </a:xfrm>
        </p:spPr>
      </p:pic>
      <p:sp>
        <p:nvSpPr>
          <p:cNvPr id="4" name="Slide Number Placeholder 3"/>
          <p:cNvSpPr>
            <a:spLocks noGrp="1"/>
          </p:cNvSpPr>
          <p:nvPr>
            <p:ph type="sldNum" sz="quarter" idx="11"/>
          </p:nvPr>
        </p:nvSpPr>
        <p:spPr/>
        <p:txBody>
          <a:bodyPr/>
          <a:lstStyle/>
          <a:p>
            <a:fld id="{2C50C6C8-AA94-9B41-804B-ADFF335A0C34}" type="slidenum">
              <a:rPr lang="en-US" smtClean="0"/>
              <a:pPr/>
              <a:t>40</a:t>
            </a:fld>
            <a:endParaRPr lang="en-US" dirty="0"/>
          </a:p>
        </p:txBody>
      </p:sp>
      <p:sp>
        <p:nvSpPr>
          <p:cNvPr id="6" name="TextBox 5"/>
          <p:cNvSpPr txBox="1"/>
          <p:nvPr/>
        </p:nvSpPr>
        <p:spPr>
          <a:xfrm>
            <a:off x="76565" y="3020291"/>
            <a:ext cx="4995278" cy="461665"/>
          </a:xfrm>
          <a:prstGeom prst="rect">
            <a:avLst/>
          </a:prstGeom>
          <a:noFill/>
        </p:spPr>
        <p:txBody>
          <a:bodyPr wrap="none" rtlCol="0">
            <a:spAutoFit/>
          </a:bodyPr>
          <a:lstStyle/>
          <a:p>
            <a:r>
              <a:rPr lang="en-US" dirty="0" smtClean="0"/>
              <a:t>D12 HUVEC on microporous MgF2</a:t>
            </a:r>
            <a:endParaRPr lang="en-US"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843" y="1323418"/>
            <a:ext cx="3679371" cy="3672041"/>
          </a:xfrm>
          <a:prstGeom prst="rect">
            <a:avLst/>
          </a:prstGeom>
        </p:spPr>
      </p:pic>
      <p:sp>
        <p:nvSpPr>
          <p:cNvPr id="8" name="TextBox 7"/>
          <p:cNvSpPr txBox="1"/>
          <p:nvPr/>
        </p:nvSpPr>
        <p:spPr>
          <a:xfrm>
            <a:off x="5491908" y="4995459"/>
            <a:ext cx="2839239" cy="461665"/>
          </a:xfrm>
          <a:prstGeom prst="rect">
            <a:avLst/>
          </a:prstGeom>
          <a:noFill/>
        </p:spPr>
        <p:txBody>
          <a:bodyPr wrap="none" rtlCol="0">
            <a:spAutoFit/>
          </a:bodyPr>
          <a:lstStyle/>
          <a:p>
            <a:r>
              <a:rPr lang="en-US" smtClean="0"/>
              <a:t>D7 Live/Dead Stain</a:t>
            </a:r>
            <a:endParaRPr lang="en-US"/>
          </a:p>
        </p:txBody>
      </p:sp>
      <p:sp>
        <p:nvSpPr>
          <p:cNvPr id="9" name="TextBox 8"/>
          <p:cNvSpPr txBox="1"/>
          <p:nvPr/>
        </p:nvSpPr>
        <p:spPr>
          <a:xfrm>
            <a:off x="6185206" y="5509490"/>
            <a:ext cx="2068195" cy="461665"/>
          </a:xfrm>
          <a:prstGeom prst="rect">
            <a:avLst/>
          </a:prstGeom>
          <a:noFill/>
        </p:spPr>
        <p:txBody>
          <a:bodyPr wrap="none" rtlCol="0">
            <a:spAutoFit/>
          </a:bodyPr>
          <a:lstStyle/>
          <a:p>
            <a:r>
              <a:rPr lang="en-US" dirty="0" smtClean="0"/>
              <a:t>78 - 96% Live</a:t>
            </a:r>
            <a:endParaRPr lang="en-US" dirty="0"/>
          </a:p>
        </p:txBody>
      </p:sp>
    </p:spTree>
    <p:extLst>
      <p:ext uri="{BB962C8B-B14F-4D97-AF65-F5344CB8AC3E}">
        <p14:creationId xmlns:p14="http://schemas.microsoft.com/office/powerpoint/2010/main" val="20469812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to be Progressed</a:t>
            </a:r>
            <a:endParaRPr lang="en-US" dirty="0"/>
          </a:p>
        </p:txBody>
      </p:sp>
      <p:sp>
        <p:nvSpPr>
          <p:cNvPr id="3" name="Content Placeholder 2"/>
          <p:cNvSpPr>
            <a:spLocks noGrp="1"/>
          </p:cNvSpPr>
          <p:nvPr>
            <p:ph idx="1"/>
          </p:nvPr>
        </p:nvSpPr>
        <p:spPr/>
        <p:txBody>
          <a:bodyPr/>
          <a:lstStyle/>
          <a:p>
            <a:r>
              <a:rPr lang="en-US" dirty="0" smtClean="0"/>
              <a:t>Fabricate all-Raman compatible system</a:t>
            </a:r>
          </a:p>
          <a:p>
            <a:pPr lvl="1"/>
            <a:r>
              <a:rPr lang="en-US" dirty="0" smtClean="0"/>
              <a:t>Swap glass coverslips for MgF</a:t>
            </a:r>
            <a:r>
              <a:rPr lang="en-US" baseline="-25000" dirty="0" smtClean="0"/>
              <a:t>2</a:t>
            </a:r>
            <a:r>
              <a:rPr lang="en-US" dirty="0" smtClean="0"/>
              <a:t> coverslips</a:t>
            </a:r>
          </a:p>
          <a:p>
            <a:endParaRPr lang="en-US" dirty="0"/>
          </a:p>
          <a:p>
            <a:r>
              <a:rPr lang="en-US" dirty="0" smtClean="0"/>
              <a:t>Multimodal Characterization</a:t>
            </a:r>
          </a:p>
          <a:p>
            <a:pPr lvl="1"/>
            <a:r>
              <a:rPr lang="en-US" dirty="0" smtClean="0"/>
              <a:t>Correlate the electrical barrier integrity (TER) with the optical measurements of water transport (Raman).</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41</a:t>
            </a:fld>
            <a:endParaRPr lang="en-US" dirty="0"/>
          </a:p>
        </p:txBody>
      </p:sp>
    </p:spTree>
    <p:extLst>
      <p:ext uri="{BB962C8B-B14F-4D97-AF65-F5344CB8AC3E}">
        <p14:creationId xmlns:p14="http://schemas.microsoft.com/office/powerpoint/2010/main" val="403845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Technology</a:t>
            </a:r>
            <a:endParaRPr lang="en-US" dirty="0"/>
          </a:p>
        </p:txBody>
      </p:sp>
      <p:sp>
        <p:nvSpPr>
          <p:cNvPr id="3" name="Content Placeholder 2"/>
          <p:cNvSpPr>
            <a:spLocks noGrp="1"/>
          </p:cNvSpPr>
          <p:nvPr>
            <p:ph idx="1"/>
          </p:nvPr>
        </p:nvSpPr>
        <p:spPr/>
        <p:txBody>
          <a:bodyPr/>
          <a:lstStyle/>
          <a:p>
            <a:r>
              <a:rPr lang="en-US" dirty="0" smtClean="0"/>
              <a:t>Develop new nanomembrane materials</a:t>
            </a:r>
          </a:p>
          <a:p>
            <a:pPr lvl="1"/>
            <a:r>
              <a:rPr lang="en-US" dirty="0" smtClean="0"/>
              <a:t>Keep </a:t>
            </a:r>
            <a:r>
              <a:rPr lang="en-US" dirty="0" smtClean="0"/>
              <a:t>optical, transport</a:t>
            </a:r>
            <a:r>
              <a:rPr lang="en-US" dirty="0" smtClean="0"/>
              <a:t> </a:t>
            </a:r>
            <a:r>
              <a:rPr lang="en-US" dirty="0" smtClean="0"/>
              <a:t>advantages of tiny nanomembrane geometries</a:t>
            </a:r>
          </a:p>
          <a:p>
            <a:pPr lvl="1"/>
            <a:r>
              <a:rPr lang="en-US" dirty="0" smtClean="0"/>
              <a:t>Adapt Si nanomembrane platform for new metrology methods (Raman)</a:t>
            </a:r>
          </a:p>
          <a:p>
            <a:pPr lvl="1"/>
            <a:r>
              <a:rPr lang="en-US" dirty="0" smtClean="0"/>
              <a:t>Add new sensing ability</a:t>
            </a:r>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5</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651" t="21233" r="23378" b="6487"/>
          <a:stretch/>
        </p:blipFill>
        <p:spPr>
          <a:xfrm>
            <a:off x="6238417" y="3614738"/>
            <a:ext cx="2648408" cy="2565123"/>
          </a:xfrm>
          <a:prstGeom prst="rect">
            <a:avLst/>
          </a:prstGeom>
        </p:spPr>
      </p:pic>
      <p:sp>
        <p:nvSpPr>
          <p:cNvPr id="6" name="TextBox 5"/>
          <p:cNvSpPr txBox="1"/>
          <p:nvPr/>
        </p:nvSpPr>
        <p:spPr>
          <a:xfrm>
            <a:off x="2351529" y="4995930"/>
            <a:ext cx="5280477" cy="1200329"/>
          </a:xfrm>
          <a:prstGeom prst="rect">
            <a:avLst/>
          </a:prstGeom>
          <a:noFill/>
        </p:spPr>
        <p:txBody>
          <a:bodyPr wrap="square" rtlCol="0">
            <a:spAutoFit/>
          </a:bodyPr>
          <a:lstStyle/>
          <a:p>
            <a:r>
              <a:rPr lang="en-US" dirty="0" smtClean="0"/>
              <a:t>6” wafer, hundreds of nanomembranes made with </a:t>
            </a:r>
            <a:r>
              <a:rPr lang="en-US" smtClean="0"/>
              <a:t>semiconductor processing</a:t>
            </a:r>
            <a:endParaRPr lang="en-US"/>
          </a:p>
        </p:txBody>
      </p:sp>
    </p:spTree>
    <p:extLst>
      <p:ext uri="{BB962C8B-B14F-4D97-AF65-F5344CB8AC3E}">
        <p14:creationId xmlns:p14="http://schemas.microsoft.com/office/powerpoint/2010/main" val="6021128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RPE Functions</a:t>
            </a:r>
            <a:endParaRPr lang="en-US"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694" y="1319213"/>
            <a:ext cx="6485021" cy="4840931"/>
          </a:xfrm>
          <a:prstGeom prst="rect">
            <a:avLst/>
          </a:prstGeom>
        </p:spPr>
      </p:pic>
      <p:sp>
        <p:nvSpPr>
          <p:cNvPr id="6" name="Rectangle 5"/>
          <p:cNvSpPr/>
          <p:nvPr/>
        </p:nvSpPr>
        <p:spPr>
          <a:xfrm>
            <a:off x="5496261" y="6293384"/>
            <a:ext cx="3647739" cy="564615"/>
          </a:xfrm>
          <a:prstGeom prst="rect">
            <a:avLst/>
          </a:prstGeom>
        </p:spPr>
        <p:txBody>
          <a:bodyPr wrap="square">
            <a:spAutoFit/>
          </a:bodyPr>
          <a:lstStyle/>
          <a:p>
            <a:pPr algn="r"/>
            <a:r>
              <a:rPr lang="en-US" sz="1000" dirty="0">
                <a:solidFill>
                  <a:schemeClr val="bg1"/>
                </a:solidFill>
                <a:ea typeface="Arial" charset="0"/>
                <a:cs typeface="Arial" charset="0"/>
              </a:rPr>
              <a:t>Lehmann, G. L., et al. (2014). "Plasma membrane protein polarity and trafficking in RPE cells: Past, present and future." </a:t>
            </a:r>
            <a:r>
              <a:rPr lang="en-US" sz="1000" u="sng" dirty="0">
                <a:solidFill>
                  <a:schemeClr val="bg1"/>
                </a:solidFill>
                <a:ea typeface="Arial" charset="0"/>
                <a:cs typeface="Arial" charset="0"/>
              </a:rPr>
              <a:t>Experimental Eye Research </a:t>
            </a:r>
            <a:r>
              <a:rPr lang="en-US" sz="1000" b="1" u="sng" dirty="0">
                <a:solidFill>
                  <a:schemeClr val="bg1"/>
                </a:solidFill>
                <a:ea typeface="Arial" charset="0"/>
                <a:cs typeface="Arial" charset="0"/>
              </a:rPr>
              <a:t>126</a:t>
            </a:r>
            <a:r>
              <a:rPr lang="en-US" sz="1000" u="sng" dirty="0">
                <a:solidFill>
                  <a:schemeClr val="bg1"/>
                </a:solidFill>
                <a:ea typeface="Arial" charset="0"/>
                <a:cs typeface="Arial" charset="0"/>
              </a:rPr>
              <a:t>: 5-15</a:t>
            </a:r>
            <a:endParaRPr lang="en-US" sz="1000" dirty="0">
              <a:solidFill>
                <a:schemeClr val="bg1"/>
              </a:solidFill>
              <a:ea typeface="Arial" charset="0"/>
              <a:cs typeface="Arial" charset="0"/>
            </a:endParaRPr>
          </a:p>
        </p:txBody>
      </p:sp>
    </p:spTree>
    <p:extLst>
      <p:ext uri="{BB962C8B-B14F-4D97-AF65-F5344CB8AC3E}">
        <p14:creationId xmlns:p14="http://schemas.microsoft.com/office/powerpoint/2010/main" val="185696427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2418"/>
            <a:ext cx="7772400" cy="1143000"/>
          </a:xfrm>
        </p:spPr>
        <p:txBody>
          <a:bodyPr/>
          <a:lstStyle/>
          <a:p>
            <a:r>
              <a:rPr lang="en-US" sz="4000" dirty="0" smtClean="0">
                <a:latin typeface="Arial"/>
                <a:cs typeface="Arial"/>
              </a:rPr>
              <a:t>RPE Ocular Disease</a:t>
            </a:r>
            <a:endParaRPr lang="en-US" sz="4000" dirty="0">
              <a:latin typeface="Arial"/>
              <a:cs typeface="Arial"/>
            </a:endParaRPr>
          </a:p>
        </p:txBody>
      </p:sp>
      <p:cxnSp>
        <p:nvCxnSpPr>
          <p:cNvPr id="5" name="Straight Connector 4"/>
          <p:cNvCxnSpPr/>
          <p:nvPr/>
        </p:nvCxnSpPr>
        <p:spPr bwMode="auto">
          <a:xfrm>
            <a:off x="900545" y="1166091"/>
            <a:ext cx="7354455" cy="0"/>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6" name="Picture 5" descr="NRG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274" y="6324647"/>
            <a:ext cx="1412867" cy="469342"/>
          </a:xfrm>
          <a:prstGeom prst="rect">
            <a:avLst/>
          </a:prstGeom>
        </p:spPr>
      </p:pic>
      <p:sp>
        <p:nvSpPr>
          <p:cNvPr id="9" name="TextBox 8"/>
          <p:cNvSpPr txBox="1"/>
          <p:nvPr/>
        </p:nvSpPr>
        <p:spPr>
          <a:xfrm>
            <a:off x="5520741" y="6213943"/>
            <a:ext cx="3623259" cy="646331"/>
          </a:xfrm>
          <a:prstGeom prst="rect">
            <a:avLst/>
          </a:prstGeom>
          <a:noFill/>
        </p:spPr>
        <p:txBody>
          <a:bodyPr wrap="square" rtlCol="0">
            <a:spAutoFit/>
          </a:bodyPr>
          <a:lstStyle/>
          <a:p>
            <a:pPr algn="r"/>
            <a:r>
              <a:rPr lang="en-US" sz="1200" dirty="0">
                <a:solidFill>
                  <a:schemeClr val="accent3"/>
                </a:solidFill>
              </a:rPr>
              <a:t>de Jong, P. T. V. M. (2006). "Age-Related Macular Degeneration." </a:t>
            </a:r>
            <a:r>
              <a:rPr lang="en-US" sz="1200" u="sng" dirty="0">
                <a:solidFill>
                  <a:schemeClr val="accent3"/>
                </a:solidFill>
              </a:rPr>
              <a:t>New England Journal of Medicine </a:t>
            </a:r>
            <a:r>
              <a:rPr lang="en-US" sz="1200" b="1" u="sng" dirty="0">
                <a:solidFill>
                  <a:schemeClr val="accent3"/>
                </a:solidFill>
              </a:rPr>
              <a:t>355</a:t>
            </a:r>
            <a:r>
              <a:rPr lang="en-US" sz="1200" u="sng" dirty="0">
                <a:solidFill>
                  <a:schemeClr val="accent3"/>
                </a:solidFill>
              </a:rPr>
              <a:t>(14): 1474-1485.</a:t>
            </a:r>
            <a:endParaRPr lang="en-US" sz="1200" dirty="0">
              <a:solidFill>
                <a:schemeClr val="accent3"/>
              </a:solidFill>
            </a:endParaRPr>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588" r="1804"/>
          <a:stretch/>
        </p:blipFill>
        <p:spPr bwMode="auto">
          <a:xfrm>
            <a:off x="820914" y="1325418"/>
            <a:ext cx="3105729" cy="488852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4347419" y="1775337"/>
            <a:ext cx="4110782" cy="3416320"/>
          </a:xfrm>
          <a:prstGeom prst="rect">
            <a:avLst/>
          </a:prstGeom>
          <a:noFill/>
        </p:spPr>
        <p:txBody>
          <a:bodyPr wrap="square" rtlCol="0">
            <a:spAutoFit/>
          </a:bodyPr>
          <a:lstStyle/>
          <a:p>
            <a:r>
              <a:rPr lang="en-US" dirty="0" smtClean="0"/>
              <a:t>Transport is compromised</a:t>
            </a:r>
          </a:p>
          <a:p>
            <a:endParaRPr lang="en-US" dirty="0"/>
          </a:p>
          <a:p>
            <a:r>
              <a:rPr lang="en-US" dirty="0" smtClean="0"/>
              <a:t>Photoreceptor health is not maintained </a:t>
            </a:r>
          </a:p>
          <a:p>
            <a:endParaRPr lang="en-US" dirty="0"/>
          </a:p>
          <a:p>
            <a:r>
              <a:rPr lang="en-US" dirty="0" smtClean="0"/>
              <a:t>Photoreceptor death leads to blindness</a:t>
            </a:r>
          </a:p>
          <a:p>
            <a:endParaRPr lang="en-US" dirty="0"/>
          </a:p>
          <a:p>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7</a:t>
            </a:fld>
            <a:endParaRPr lang="en-US" dirty="0"/>
          </a:p>
        </p:txBody>
      </p:sp>
    </p:spTree>
    <p:extLst>
      <p:ext uri="{BB962C8B-B14F-4D97-AF65-F5344CB8AC3E}">
        <p14:creationId xmlns:p14="http://schemas.microsoft.com/office/powerpoint/2010/main" val="2332442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 Study </a:t>
            </a:r>
            <a:r>
              <a:rPr lang="en-US" dirty="0" smtClean="0"/>
              <a:t>ex vivo</a:t>
            </a:r>
            <a:endParaRPr lang="en-US" dirty="0"/>
          </a:p>
        </p:txBody>
      </p:sp>
      <p:sp>
        <p:nvSpPr>
          <p:cNvPr id="3" name="Content Placeholder 2"/>
          <p:cNvSpPr>
            <a:spLocks noGrp="1"/>
          </p:cNvSpPr>
          <p:nvPr>
            <p:ph idx="1"/>
          </p:nvPr>
        </p:nvSpPr>
        <p:spPr>
          <a:xfrm>
            <a:off x="685800" y="1481295"/>
            <a:ext cx="3941618" cy="4114800"/>
          </a:xfrm>
        </p:spPr>
        <p:txBody>
          <a:bodyPr/>
          <a:lstStyle/>
          <a:p>
            <a:r>
              <a:rPr lang="en-US" dirty="0" err="1" smtClean="0"/>
              <a:t>Ussing</a:t>
            </a:r>
            <a:r>
              <a:rPr lang="en-US" dirty="0" smtClean="0"/>
              <a:t> </a:t>
            </a:r>
            <a:r>
              <a:rPr lang="en-US" dirty="0" smtClean="0"/>
              <a:t>Chamber</a:t>
            </a:r>
          </a:p>
          <a:p>
            <a:pPr lvl="1"/>
            <a:r>
              <a:rPr lang="en-US" dirty="0" smtClean="0"/>
              <a:t>Late 1940’s</a:t>
            </a:r>
          </a:p>
          <a:p>
            <a:pPr lvl="1"/>
            <a:r>
              <a:rPr lang="en-US" dirty="0" smtClean="0"/>
              <a:t>Clamp Frog Skin</a:t>
            </a:r>
          </a:p>
          <a:p>
            <a:pPr lvl="1"/>
            <a:r>
              <a:rPr lang="en-US" dirty="0" smtClean="0"/>
              <a:t>Determine ionic permeability</a:t>
            </a:r>
          </a:p>
          <a:p>
            <a:pPr lvl="2"/>
            <a:r>
              <a:rPr lang="en-US" dirty="0" smtClean="0"/>
              <a:t>Add channel blockers to determine individual contributions</a:t>
            </a:r>
          </a:p>
          <a:p>
            <a:pPr lvl="1"/>
            <a:endParaRPr lang="en-US" dirty="0"/>
          </a:p>
          <a:p>
            <a:pPr lvl="1"/>
            <a:endParaRPr lang="en-US" dirty="0" smtClean="0"/>
          </a:p>
          <a:p>
            <a:endParaRPr lang="en-US" dirty="0"/>
          </a:p>
        </p:txBody>
      </p:sp>
      <p:sp>
        <p:nvSpPr>
          <p:cNvPr id="4" name="Slide Number Placeholder 3"/>
          <p:cNvSpPr>
            <a:spLocks noGrp="1"/>
          </p:cNvSpPr>
          <p:nvPr>
            <p:ph type="sldNum" sz="quarter" idx="11"/>
          </p:nvPr>
        </p:nvSpPr>
        <p:spPr/>
        <p:txBody>
          <a:bodyPr/>
          <a:lstStyle/>
          <a:p>
            <a:fld id="{2C50C6C8-AA94-9B41-804B-ADFF335A0C34}" type="slidenum">
              <a:rPr lang="en-US" smtClean="0"/>
              <a:pPr/>
              <a:t>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167" y="1323418"/>
            <a:ext cx="3984348" cy="4557098"/>
          </a:xfrm>
          <a:prstGeom prst="rect">
            <a:avLst/>
          </a:prstGeom>
        </p:spPr>
      </p:pic>
      <p:sp>
        <p:nvSpPr>
          <p:cNvPr id="6" name="TextBox 5"/>
          <p:cNvSpPr txBox="1"/>
          <p:nvPr/>
        </p:nvSpPr>
        <p:spPr>
          <a:xfrm>
            <a:off x="7208872" y="6388648"/>
            <a:ext cx="1521570" cy="461665"/>
          </a:xfrm>
          <a:prstGeom prst="rect">
            <a:avLst/>
          </a:prstGeom>
          <a:noFill/>
        </p:spPr>
        <p:txBody>
          <a:bodyPr wrap="none" rtlCol="0">
            <a:spAutoFit/>
          </a:bodyPr>
          <a:lstStyle/>
          <a:p>
            <a:r>
              <a:rPr lang="en-US" dirty="0" smtClean="0">
                <a:solidFill>
                  <a:schemeClr val="accent3"/>
                </a:solidFill>
              </a:rPr>
              <a:t>Wikipedia</a:t>
            </a:r>
            <a:endParaRPr lang="en-US" dirty="0">
              <a:solidFill>
                <a:schemeClr val="accent3"/>
              </a:solidFill>
            </a:endParaRPr>
          </a:p>
        </p:txBody>
      </p:sp>
    </p:spTree>
    <p:extLst>
      <p:ext uri="{BB962C8B-B14F-4D97-AF65-F5344CB8AC3E}">
        <p14:creationId xmlns:p14="http://schemas.microsoft.com/office/powerpoint/2010/main" val="416534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Human RPE </a:t>
            </a:r>
            <a:r>
              <a:rPr lang="en-US" sz="4000" dirty="0" smtClean="0"/>
              <a:t>Transport Diagram</a:t>
            </a:r>
            <a:endParaRPr lang="en-US" sz="4000" dirty="0"/>
          </a:p>
        </p:txBody>
      </p:sp>
      <p:sp>
        <p:nvSpPr>
          <p:cNvPr id="4" name="Slide Number Placeholder 3"/>
          <p:cNvSpPr>
            <a:spLocks noGrp="1"/>
          </p:cNvSpPr>
          <p:nvPr>
            <p:ph type="sldNum" sz="quarter" idx="2"/>
          </p:nvPr>
        </p:nvSpPr>
        <p:spPr/>
        <p:txBody>
          <a:bodyPr/>
          <a:lstStyle/>
          <a:p>
            <a:pPr lvl="0"/>
            <a:fld id="{86CB4B4D-7CA3-9044-876B-883B54F8677D}" type="slidenum">
              <a:rPr lang="en-US" smtClean="0"/>
              <a:t>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21" y="1319213"/>
            <a:ext cx="4553286" cy="4874695"/>
          </a:xfrm>
          <a:prstGeom prst="rect">
            <a:avLst/>
          </a:prstGeom>
        </p:spPr>
      </p:pic>
      <p:sp>
        <p:nvSpPr>
          <p:cNvPr id="6" name="TextBox 5"/>
          <p:cNvSpPr txBox="1"/>
          <p:nvPr/>
        </p:nvSpPr>
        <p:spPr>
          <a:xfrm>
            <a:off x="5698735" y="2205197"/>
            <a:ext cx="3242790" cy="3416320"/>
          </a:xfrm>
          <a:prstGeom prst="rect">
            <a:avLst/>
          </a:prstGeom>
          <a:noFill/>
        </p:spPr>
        <p:txBody>
          <a:bodyPr wrap="square" rtlCol="0">
            <a:spAutoFit/>
          </a:bodyPr>
          <a:lstStyle/>
          <a:p>
            <a:r>
              <a:rPr lang="en-US" dirty="0" smtClean="0"/>
              <a:t>Largely isotonic</a:t>
            </a:r>
          </a:p>
          <a:p>
            <a:endParaRPr lang="en-US" dirty="0"/>
          </a:p>
          <a:p>
            <a:r>
              <a:rPr lang="en-US" dirty="0" smtClean="0"/>
              <a:t>Low </a:t>
            </a:r>
            <a:r>
              <a:rPr lang="en-US" dirty="0" err="1" smtClean="0"/>
              <a:t>Paracellular</a:t>
            </a:r>
            <a:r>
              <a:rPr lang="en-US" dirty="0" smtClean="0"/>
              <a:t> </a:t>
            </a:r>
          </a:p>
          <a:p>
            <a:r>
              <a:rPr lang="en-US" dirty="0" smtClean="0"/>
              <a:t>Transport</a:t>
            </a:r>
          </a:p>
          <a:p>
            <a:endParaRPr lang="en-US" dirty="0"/>
          </a:p>
          <a:p>
            <a:r>
              <a:rPr lang="en-US" dirty="0" smtClean="0"/>
              <a:t>Where does the water go?</a:t>
            </a:r>
          </a:p>
          <a:p>
            <a:endParaRPr lang="en-US" dirty="0"/>
          </a:p>
          <a:p>
            <a:endParaRPr lang="en-US" dirty="0" smtClean="0"/>
          </a:p>
        </p:txBody>
      </p:sp>
      <p:sp>
        <p:nvSpPr>
          <p:cNvPr id="7" name="Rectangle 6"/>
          <p:cNvSpPr/>
          <p:nvPr/>
        </p:nvSpPr>
        <p:spPr>
          <a:xfrm>
            <a:off x="5496261" y="6227931"/>
            <a:ext cx="3647739" cy="564615"/>
          </a:xfrm>
          <a:prstGeom prst="rect">
            <a:avLst/>
          </a:prstGeom>
        </p:spPr>
        <p:txBody>
          <a:bodyPr wrap="square">
            <a:spAutoFit/>
          </a:bodyPr>
          <a:lstStyle/>
          <a:p>
            <a:pPr algn="r"/>
            <a:r>
              <a:rPr lang="en-US" sz="1000" dirty="0">
                <a:solidFill>
                  <a:schemeClr val="bg1"/>
                </a:solidFill>
                <a:ea typeface="Arial" charset="0"/>
                <a:cs typeface="Arial" charset="0"/>
              </a:rPr>
              <a:t>Lehmann, G. L., et al. (2014). "Plasma membrane protein polarity and trafficking in RPE cells: Past, present and future." </a:t>
            </a:r>
            <a:r>
              <a:rPr lang="en-US" sz="1000" u="sng" dirty="0">
                <a:solidFill>
                  <a:schemeClr val="bg1"/>
                </a:solidFill>
                <a:ea typeface="Arial" charset="0"/>
                <a:cs typeface="Arial" charset="0"/>
              </a:rPr>
              <a:t>Experimental Eye Research </a:t>
            </a:r>
            <a:r>
              <a:rPr lang="en-US" sz="1000" b="1" u="sng" dirty="0">
                <a:solidFill>
                  <a:schemeClr val="bg1"/>
                </a:solidFill>
                <a:ea typeface="Arial" charset="0"/>
                <a:cs typeface="Arial" charset="0"/>
              </a:rPr>
              <a:t>126</a:t>
            </a:r>
            <a:r>
              <a:rPr lang="en-US" sz="1000" u="sng" dirty="0">
                <a:solidFill>
                  <a:schemeClr val="bg1"/>
                </a:solidFill>
                <a:ea typeface="Arial" charset="0"/>
                <a:cs typeface="Arial" charset="0"/>
              </a:rPr>
              <a:t>: 5-15</a:t>
            </a:r>
            <a:endParaRPr lang="en-US" sz="1000" dirty="0">
              <a:solidFill>
                <a:schemeClr val="bg1"/>
              </a:solidFill>
              <a:ea typeface="Arial" charset="0"/>
              <a:cs typeface="Arial" charset="0"/>
            </a:endParaRPr>
          </a:p>
        </p:txBody>
      </p:sp>
    </p:spTree>
    <p:extLst>
      <p:ext uri="{BB962C8B-B14F-4D97-AF65-F5344CB8AC3E}">
        <p14:creationId xmlns:p14="http://schemas.microsoft.com/office/powerpoint/2010/main" val="82415030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University of Rochester">
  <a:themeElements>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Office Theme">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MS Pゴシック" charset="0"/>
            <a:cs typeface="MS P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MS Pゴシック" charset="0"/>
            <a:cs typeface="MS Pゴシック" charset="0"/>
          </a:defRPr>
        </a:defPPr>
      </a:lstStyle>
    </a:lnDef>
  </a:objectDefaults>
  <a:extraClrSchemeLst>
    <a:extraClrScheme>
      <a:clrScheme name="Office Theme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adejski Proposal Presentation v3" id="{1383B928-FC6F-2E40-8823-783CFF3A8ECA}" vid="{97634B10-58DE-B344-9CD3-BF6319C83F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41685</TotalTime>
  <Words>1703</Words>
  <Application>Microsoft Macintosh PowerPoint</Application>
  <PresentationFormat>On-screen Show (4:3)</PresentationFormat>
  <Paragraphs>302</Paragraphs>
  <Slides>41</Slides>
  <Notes>24</Notes>
  <HiddenSlides>0</HiddenSlides>
  <MMClips>1</MMClips>
  <ScaleCrop>false</ScaleCrop>
  <HeadingPairs>
    <vt:vector size="8" baseType="variant">
      <vt:variant>
        <vt:lpstr>Fonts Used</vt:lpstr>
      </vt:variant>
      <vt:variant>
        <vt:i4>6</vt:i4>
      </vt:variant>
      <vt:variant>
        <vt:lpstr>Theme</vt:lpstr>
      </vt:variant>
      <vt:variant>
        <vt:i4>1</vt:i4>
      </vt:variant>
      <vt:variant>
        <vt:lpstr>Links</vt:lpstr>
      </vt:variant>
      <vt:variant>
        <vt:i4>2</vt:i4>
      </vt:variant>
      <vt:variant>
        <vt:lpstr>Slide Titles</vt:lpstr>
      </vt:variant>
      <vt:variant>
        <vt:i4>41</vt:i4>
      </vt:variant>
    </vt:vector>
  </HeadingPairs>
  <TitlesOfParts>
    <vt:vector size="50" baseType="lpstr">
      <vt:lpstr>Calibri</vt:lpstr>
      <vt:lpstr>Helvetica Neue</vt:lpstr>
      <vt:lpstr>MS Pゴシック</vt:lpstr>
      <vt:lpstr>Times New Roman</vt:lpstr>
      <vt:lpstr>Wingdings</vt:lpstr>
      <vt:lpstr>Arial</vt:lpstr>
      <vt:lpstr>University of Rochester</vt:lpstr>
      <vt:lpstr>Macintosh HD:Users:GregMadejski:U of R Work:Labwork:Papers and Presentations:Madejski BMES 2014 Abstract V6.doc!OLE_LINK1</vt:lpstr>
      <vt:lpstr>???</vt:lpstr>
      <vt:lpstr>Research in Progress  Raman-Silent Magnesium Fluoride Nanomembranes and Their Uses in Biosensing</vt:lpstr>
      <vt:lpstr>Outline</vt:lpstr>
      <vt:lpstr>Who Am I? How did I get here?</vt:lpstr>
      <vt:lpstr>Si Nanomembrane Technology</vt:lpstr>
      <vt:lpstr>Enabling Technology</vt:lpstr>
      <vt:lpstr>RPE Functions</vt:lpstr>
      <vt:lpstr>RPE Ocular Disease</vt:lpstr>
      <vt:lpstr>Barrier Study ex vivo</vt:lpstr>
      <vt:lpstr>Human RPE Transport Diagram</vt:lpstr>
      <vt:lpstr>Water Transport Physiology</vt:lpstr>
      <vt:lpstr>New Tool: Raman Spectroscopy</vt:lpstr>
      <vt:lpstr>Raman Theory</vt:lpstr>
      <vt:lpstr>Raman Theory</vt:lpstr>
      <vt:lpstr>Raman Theory</vt:lpstr>
      <vt:lpstr>Imaging Water Transport by Raman</vt:lpstr>
      <vt:lpstr>Imaging Water Transport by Raman</vt:lpstr>
      <vt:lpstr>PowerPoint Presentation</vt:lpstr>
      <vt:lpstr>Fabrication - Strategy</vt:lpstr>
      <vt:lpstr>Fabrication - Technique</vt:lpstr>
      <vt:lpstr>Fabrication - Technique</vt:lpstr>
      <vt:lpstr>Fabrication - Structure</vt:lpstr>
      <vt:lpstr>Electron Micrographs</vt:lpstr>
      <vt:lpstr>Pore Sizes</vt:lpstr>
      <vt:lpstr>Material - EDS</vt:lpstr>
      <vt:lpstr>Material - XPS </vt:lpstr>
      <vt:lpstr>Mechanical Strength</vt:lpstr>
      <vt:lpstr>Membrane Durability Under Laser Exposure</vt:lpstr>
      <vt:lpstr>Cytocompatibility</vt:lpstr>
      <vt:lpstr>Cellular Health via TER</vt:lpstr>
      <vt:lpstr>Cellular Health via TER</vt:lpstr>
      <vt:lpstr>High Salt Measurements</vt:lpstr>
      <vt:lpstr>Cells Measurement</vt:lpstr>
      <vt:lpstr>npMgF2 Weaknesses</vt:lpstr>
      <vt:lpstr>Improvements</vt:lpstr>
      <vt:lpstr>Literature</vt:lpstr>
      <vt:lpstr>New Process</vt:lpstr>
      <vt:lpstr>Microporous Results</vt:lpstr>
      <vt:lpstr>Microporous Material</vt:lpstr>
      <vt:lpstr>Combine With Microsystems</vt:lpstr>
      <vt:lpstr>Summary For Cell Culture</vt:lpstr>
      <vt:lpstr>Research to be Progressed</vt:lpstr>
    </vt:vector>
  </TitlesOfParts>
  <Company>University of Rochester</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Breaking the Wall of </dc:title>
  <dc:creator>Greg Madejski</dc:creator>
  <cp:lastModifiedBy>gmadejski2002@yahoo.com</cp:lastModifiedBy>
  <cp:revision>316</cp:revision>
  <cp:lastPrinted>2016-11-27T17:44:33Z</cp:lastPrinted>
  <dcterms:created xsi:type="dcterms:W3CDTF">2015-05-03T19:04:47Z</dcterms:created>
  <dcterms:modified xsi:type="dcterms:W3CDTF">2016-11-29T16:37:27Z</dcterms:modified>
</cp:coreProperties>
</file>