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sldIdLst>
    <p:sldId id="256" r:id="rId2"/>
    <p:sldId id="257" r:id="rId3"/>
    <p:sldId id="271" r:id="rId4"/>
    <p:sldId id="272" r:id="rId5"/>
    <p:sldId id="258" r:id="rId6"/>
    <p:sldId id="259" r:id="rId7"/>
    <p:sldId id="260" r:id="rId8"/>
    <p:sldId id="261" r:id="rId9"/>
    <p:sldId id="262" r:id="rId10"/>
    <p:sldId id="264" r:id="rId11"/>
    <p:sldId id="266" r:id="rId12"/>
    <p:sldId id="265" r:id="rId13"/>
    <p:sldId id="276" r:id="rId14"/>
    <p:sldId id="277" r:id="rId15"/>
    <p:sldId id="267" r:id="rId16"/>
    <p:sldId id="268" r:id="rId17"/>
    <p:sldId id="263" r:id="rId18"/>
    <p:sldId id="270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92383-3AD4-41C3-8752-22CE2062D3B3}" type="datetimeFigureOut">
              <a:rPr lang="en-US" smtClean="0"/>
              <a:t>7/7/2016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0B4EC4-F31D-419F-BE8F-C2E5C5911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9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B4EC4-F31D-419F-BE8F-C2E5C5911F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02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B4EC4-F31D-419F-BE8F-C2E5C5911F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983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EDFE-7540-4A61-8918-56A3C7DB1C1E}" type="datetime1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00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D8EA6-DE50-47A9-A57A-30EA450ACC20}" type="datetime1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593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47609-54CA-4A18-BC62-D1A8A9E0BFDF}" type="datetime1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42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AB836-E975-4E86-A365-91B51ABB6E5B}" type="datetime1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2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6F8D3-A23C-45D6-8486-15D8CC0CEAF5}" type="datetime1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50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7F490-F06E-41CD-94BB-62AE7A95FBB7}" type="datetime1">
              <a:rPr lang="en-US" smtClean="0"/>
              <a:t>7/7/2016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06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6B8DE-4461-4372-9CF3-BBF77604931F}" type="datetime1">
              <a:rPr lang="en-US" smtClean="0"/>
              <a:t>7/7/2016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02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FF99-3A77-42C6-97D8-61B1EEE71384}" type="datetime1">
              <a:rPr lang="en-US" smtClean="0"/>
              <a:t>7/7/2016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39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ABCB1-6F19-4F4D-8B17-B48ED321EDF6}" type="datetime1">
              <a:rPr lang="en-US" smtClean="0"/>
              <a:t>7/7/2016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08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AFCB5-CAF9-4492-81F6-E52BD44EEECD}" type="datetime1">
              <a:rPr lang="en-US" smtClean="0"/>
              <a:t>7/7/2016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46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B3BF2-FCDB-48D3-A451-9C1B6D385B1B}" type="datetime1">
              <a:rPr lang="en-US" smtClean="0"/>
              <a:t>7/7/2016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37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7A066-554D-4ADB-BFFB-E1DCCA57049F}" type="datetime1">
              <a:rPr lang="en-US" smtClean="0"/>
              <a:t>7/7/2016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59ACE-9C3B-4A7A-B982-F07A158FA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01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219200"/>
            <a:ext cx="7772400" cy="2387600"/>
          </a:xfrm>
        </p:spPr>
        <p:txBody>
          <a:bodyPr>
            <a:noAutofit/>
          </a:bodyPr>
          <a:lstStyle/>
          <a:p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/>
              <a:t> Feasibility of Isolating Exosomes from Biofluids Using Ultrathin Nanomembranes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419600"/>
            <a:ext cx="6400800" cy="1752600"/>
          </a:xfrm>
        </p:spPr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9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671" y="9207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Nanoporous Silicon Nitride Membranes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1" y="2362200"/>
            <a:ext cx="365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(a) </a:t>
            </a:r>
            <a:r>
              <a:rPr lang="en-US" dirty="0"/>
              <a:t>Conventional polymeric membranes are 100-1000x thicker than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(b) </a:t>
            </a:r>
            <a:r>
              <a:rPr lang="en-US" dirty="0" smtClean="0"/>
              <a:t>Ultrathin silicon-based nanomembranes, which have direct through-pores minimizing internal trapping and loss of filtered species.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509086"/>
            <a:ext cx="4826756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326226"/>
            <a:ext cx="4826756" cy="220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5183713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Thickness: 70 nm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Pore Size: 50 nm 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24400" y="6556773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 smtClean="0"/>
              <a:t>DesOrmeaux</a:t>
            </a:r>
            <a:r>
              <a:rPr lang="en-US" sz="1000" dirty="0" smtClean="0"/>
              <a:t> et. al., Nanoscale, 2014 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4691418" y="3988558"/>
            <a:ext cx="3962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 smtClean="0"/>
              <a:t>Striemer</a:t>
            </a:r>
            <a:r>
              <a:rPr lang="en-US" sz="1000" dirty="0" smtClean="0"/>
              <a:t> et. al., Nature, 2007 </a:t>
            </a:r>
            <a:endParaRPr lang="en-US" sz="1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6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67778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Fabrication and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3978322" cy="5257800"/>
          </a:xfrm>
        </p:spPr>
        <p:txBody>
          <a:bodyPr>
            <a:normAutofit/>
          </a:bodyPr>
          <a:lstStyle/>
          <a:p>
            <a:r>
              <a:rPr lang="en-US" sz="1600" b="1" dirty="0" smtClean="0"/>
              <a:t>Isolation </a:t>
            </a:r>
            <a:r>
              <a:rPr lang="en-US" sz="1600" b="1" dirty="0"/>
              <a:t>of exosomes on nanomembranes by diffusion-driven physical sieving in a modified tangential flow </a:t>
            </a:r>
            <a:r>
              <a:rPr lang="en-US" sz="1600" b="1" dirty="0" smtClean="0"/>
              <a:t>device: </a:t>
            </a:r>
          </a:p>
          <a:p>
            <a:r>
              <a:rPr lang="en-US" sz="1600" b="1" dirty="0" smtClean="0"/>
              <a:t>(A</a:t>
            </a:r>
            <a:r>
              <a:rPr lang="en-US" sz="1600" b="1" dirty="0"/>
              <a:t>) </a:t>
            </a:r>
            <a:r>
              <a:rPr lang="en-US" sz="1600" b="1" i="1" dirty="0"/>
              <a:t>Capture </a:t>
            </a:r>
            <a:r>
              <a:rPr lang="en-US" sz="1600" b="1" i="1" dirty="0" smtClean="0"/>
              <a:t>stage:</a:t>
            </a:r>
            <a:r>
              <a:rPr lang="en-US" sz="1600" b="1" dirty="0" smtClean="0"/>
              <a:t> </a:t>
            </a:r>
            <a:r>
              <a:rPr lang="en-US" sz="1600" dirty="0"/>
              <a:t>Slightly lower pressure below the membrane than above pulls exosomes into the membrane pores as protein is cleared</a:t>
            </a:r>
            <a:r>
              <a:rPr lang="en-US" sz="1600" dirty="0" smtClean="0"/>
              <a:t>.</a:t>
            </a:r>
          </a:p>
          <a:p>
            <a:r>
              <a:rPr lang="en-US" sz="1600" b="1" dirty="0" smtClean="0"/>
              <a:t>(</a:t>
            </a:r>
            <a:r>
              <a:rPr lang="en-US" sz="1600" b="1" dirty="0"/>
              <a:t>B) </a:t>
            </a:r>
            <a:r>
              <a:rPr lang="en-US" sz="1600" b="1" i="1" dirty="0"/>
              <a:t>Clean-up </a:t>
            </a:r>
            <a:r>
              <a:rPr lang="en-US" sz="1600" b="1" i="1" dirty="0" smtClean="0"/>
              <a:t>stage: </a:t>
            </a:r>
            <a:r>
              <a:rPr lang="en-US" sz="1600" dirty="0"/>
              <a:t>Once the exosomes are extracted from plasma, buffer can be passed through the system to clear protein contaminants. </a:t>
            </a:r>
            <a:endParaRPr lang="en-US" sz="1600" dirty="0" smtClean="0"/>
          </a:p>
          <a:p>
            <a:r>
              <a:rPr lang="en-US" sz="1600" b="1" dirty="0" smtClean="0"/>
              <a:t>(</a:t>
            </a:r>
            <a:r>
              <a:rPr lang="en-US" sz="1600" b="1" dirty="0"/>
              <a:t>C) </a:t>
            </a:r>
            <a:r>
              <a:rPr lang="en-US" sz="1600" b="1" i="1" dirty="0"/>
              <a:t>Collection </a:t>
            </a:r>
            <a:r>
              <a:rPr lang="en-US" sz="1600" b="1" i="1" dirty="0" smtClean="0"/>
              <a:t>stage: </a:t>
            </a:r>
            <a:r>
              <a:rPr lang="en-US" sz="1600" dirty="0"/>
              <a:t>After the exosome sample is cleared of protein, the transmembrane pressure can be reversed to allow the collection of exosomes in a controlled volume. </a:t>
            </a:r>
            <a:endParaRPr lang="en-US" sz="1600" dirty="0" smtClean="0"/>
          </a:p>
          <a:p>
            <a:r>
              <a:rPr lang="en-US" sz="1600" dirty="0" smtClean="0"/>
              <a:t>(</a:t>
            </a:r>
            <a:r>
              <a:rPr lang="en-US" sz="1600" b="1" dirty="0"/>
              <a:t>D</a:t>
            </a:r>
            <a:r>
              <a:rPr lang="en-US" sz="1600" dirty="0"/>
              <a:t>) Schematic of a chip based device with microfluidic access at the inlet and outlet of top and bottom chambers.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1874506"/>
            <a:ext cx="4724401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990" y="4737727"/>
            <a:ext cx="4746009" cy="107632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0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800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1443459"/>
            <a:ext cx="4343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arenBoth"/>
            </a:pPr>
            <a:r>
              <a:rPr lang="en-US" dirty="0" smtClean="0"/>
              <a:t>Isolation </a:t>
            </a:r>
            <a:r>
              <a:rPr lang="en-US" dirty="0"/>
              <a:t>of sample prepared with </a:t>
            </a:r>
            <a:r>
              <a:rPr lang="en-US" dirty="0" err="1"/>
              <a:t>ExoQuick</a:t>
            </a:r>
            <a:r>
              <a:rPr lang="en-US" dirty="0"/>
              <a:t>™ reagent. The contamination of the membrane by the </a:t>
            </a:r>
            <a:r>
              <a:rPr lang="en-US" dirty="0" err="1"/>
              <a:t>ExoQuick</a:t>
            </a:r>
            <a:r>
              <a:rPr lang="en-US" dirty="0"/>
              <a:t>™ polymer is evident from the texture and electron beam charging effects (shading). </a:t>
            </a:r>
          </a:p>
          <a:p>
            <a:pPr marL="342900" indent="-342900">
              <a:buAutoNum type="alphaUcParenBoth"/>
            </a:pPr>
            <a:endParaRPr lang="en-US" dirty="0" smtClean="0"/>
          </a:p>
          <a:p>
            <a:pPr marL="342900" indent="-342900">
              <a:buAutoNum type="alphaUcParenBoth"/>
            </a:pPr>
            <a:r>
              <a:rPr lang="en-US" dirty="0"/>
              <a:t>Exosome capture from pure plasma on a nanomembrane showing exosomes trapped over pores. Inset shows captured exosomes adjacent to open pores.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76400"/>
            <a:ext cx="3581400" cy="21608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837281"/>
            <a:ext cx="3581400" cy="20449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59779"/>
            <a:ext cx="4267200" cy="193357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4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47851"/>
            <a:ext cx="4360023" cy="43513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47850"/>
            <a:ext cx="4267200" cy="43513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635635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PBS+Bodipy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10150" y="6215747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Purified Exosome from </a:t>
            </a:r>
            <a:r>
              <a:rPr lang="en-US" dirty="0" err="1" smtClean="0"/>
              <a:t>Plasma+Bodipy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963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34" y="1696376"/>
            <a:ext cx="4362466" cy="43513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90688"/>
            <a:ext cx="4362466" cy="43570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6248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Media+Bodipy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53000" y="62484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Plasma+Bodipy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314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757" y="152400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Exosomes are </a:t>
            </a:r>
            <a:r>
              <a:rPr lang="en-US" sz="1800" b="1" dirty="0" smtClean="0"/>
              <a:t>30-100 nm </a:t>
            </a:r>
            <a:r>
              <a:rPr lang="en-US" sz="1800" dirty="0" smtClean="0"/>
              <a:t>diameter </a:t>
            </a:r>
            <a:r>
              <a:rPr lang="en-US" sz="1800" dirty="0"/>
              <a:t>lipid vesicles that result from the fusion of larger intracellular </a:t>
            </a:r>
            <a:r>
              <a:rPr lang="en-US" sz="1800" dirty="0" smtClean="0"/>
              <a:t>endosomes </a:t>
            </a:r>
            <a:r>
              <a:rPr lang="en-US" sz="1800" dirty="0"/>
              <a:t>with the plasma </a:t>
            </a:r>
            <a:r>
              <a:rPr lang="en-US" sz="1800" dirty="0" smtClean="0"/>
              <a:t>membrane.</a:t>
            </a:r>
          </a:p>
          <a:p>
            <a:r>
              <a:rPr lang="en-US" sz="1800" dirty="0" smtClean="0"/>
              <a:t>Exosomes </a:t>
            </a:r>
            <a:r>
              <a:rPr lang="en-US" sz="1800" dirty="0"/>
              <a:t>can be readily found in biofluids such as </a:t>
            </a:r>
            <a:r>
              <a:rPr lang="en-US" sz="1800" b="1" dirty="0" smtClean="0"/>
              <a:t>blood and urine</a:t>
            </a:r>
            <a:r>
              <a:rPr lang="en-US" sz="1800" dirty="0" smtClean="0"/>
              <a:t>, but </a:t>
            </a:r>
            <a:r>
              <a:rPr lang="en-US" sz="1800" dirty="0"/>
              <a:t>must be isolated from these often protein-rich fluids. </a:t>
            </a:r>
            <a:endParaRPr lang="en-US" sz="1800" dirty="0" smtClean="0"/>
          </a:p>
          <a:p>
            <a:r>
              <a:rPr lang="en-US" sz="1800" dirty="0" smtClean="0"/>
              <a:t>There is </a:t>
            </a:r>
            <a:r>
              <a:rPr lang="en-US" sz="1800" b="1" dirty="0" smtClean="0"/>
              <a:t>no gold standard protocol for isolation</a:t>
            </a:r>
            <a:r>
              <a:rPr lang="en-US" sz="1800" dirty="0" smtClean="0"/>
              <a:t> of these small particles. </a:t>
            </a:r>
          </a:p>
          <a:p>
            <a:r>
              <a:rPr lang="en-US" sz="1800" dirty="0" smtClean="0"/>
              <a:t>Tangential flow filtration has a great advantage over dead-end filtration like: prevents cake formation. </a:t>
            </a:r>
          </a:p>
          <a:p>
            <a:r>
              <a:rPr lang="en-US" sz="1800" dirty="0" smtClean="0"/>
              <a:t>By using ultrathin silicon-based nanomembranes, we are </a:t>
            </a:r>
            <a:r>
              <a:rPr lang="en-US" sz="1800" dirty="0"/>
              <a:t>minimizing internal trapping and loss of filtered species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We are proposing a novel single-step tangential flow filtration device using ultrathin membranes to isolate exosomes from different biofluids with a high purity and size selectivity. </a:t>
            </a:r>
          </a:p>
          <a:p>
            <a:r>
              <a:rPr lang="en-US" sz="1800" dirty="0"/>
              <a:t>In this </a:t>
            </a:r>
            <a:r>
              <a:rPr lang="en-US" sz="1800" dirty="0" smtClean="0"/>
              <a:t>project, </a:t>
            </a:r>
            <a:r>
              <a:rPr lang="en-US" sz="1800" dirty="0"/>
              <a:t>we will optimize a unique, yet simple TF device incorporating an ultrathin nanoporous membrane that can purify and isolate exosomes from plasma and cell culture media without addition of precipitation agents. </a:t>
            </a:r>
            <a:endParaRPr lang="en-US" sz="1800" dirty="0" smtClean="0"/>
          </a:p>
          <a:p>
            <a:r>
              <a:rPr lang="en-US" sz="1800" dirty="0" smtClean="0"/>
              <a:t>Primarily work demonstrated successful trapping of exosomes with our approach. 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1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72" y="121750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24400" cy="4953000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Thermo-responsive polymers: </a:t>
            </a:r>
          </a:p>
          <a:p>
            <a:r>
              <a:rPr lang="en-US" sz="1600" b="1" dirty="0" smtClean="0"/>
              <a:t>PNIPAM: </a:t>
            </a:r>
            <a:r>
              <a:rPr lang="en-US" sz="1600" dirty="0" smtClean="0"/>
              <a:t>soluble </a:t>
            </a:r>
            <a:r>
              <a:rPr lang="en-US" sz="1600" dirty="0"/>
              <a:t>in organic solvents, </a:t>
            </a:r>
            <a:r>
              <a:rPr lang="en-US" sz="1600" dirty="0" smtClean="0"/>
              <a:t>It </a:t>
            </a:r>
            <a:r>
              <a:rPr lang="en-US" sz="1600" dirty="0"/>
              <a:t>is also soluble in water, as long as the solution is kept reasonably cold</a:t>
            </a:r>
            <a:r>
              <a:rPr lang="en-US" sz="1600" dirty="0" smtClean="0"/>
              <a:t>.</a:t>
            </a:r>
          </a:p>
          <a:p>
            <a:r>
              <a:rPr lang="en-US" sz="1600" b="1" dirty="0" err="1"/>
              <a:t>Nakamaya</a:t>
            </a:r>
            <a:r>
              <a:rPr lang="en-US" sz="1600" b="1" dirty="0"/>
              <a:t> et. Al: </a:t>
            </a:r>
            <a:r>
              <a:rPr lang="en-US" sz="1600" dirty="0"/>
              <a:t>Cultured cells can be harvested from the "smart" PNIPAM surfaces in the form of a tissue-like cellular monolayer or “cell sheet” simply by lowering the cell culture temperature from 37 °C to 20 °C and transplantation of cell sheets without the use of biodegradable polymer scaffolds.</a:t>
            </a:r>
          </a:p>
          <a:p>
            <a:r>
              <a:rPr lang="en-US" sz="1600" b="1" dirty="0" smtClean="0"/>
              <a:t>Future </a:t>
            </a:r>
            <a:r>
              <a:rPr lang="en-US" sz="1600" b="1" dirty="0"/>
              <a:t>study: </a:t>
            </a:r>
            <a:r>
              <a:rPr lang="en-US" sz="1600" dirty="0" smtClean="0"/>
              <a:t>Trapping </a:t>
            </a:r>
            <a:r>
              <a:rPr lang="en-US" sz="1600" dirty="0"/>
              <a:t>of exosomes using modified membranes surface with thermo-responsive polymers. </a:t>
            </a:r>
          </a:p>
          <a:p>
            <a:r>
              <a:rPr lang="en-US" sz="1600" dirty="0"/>
              <a:t>The basic idea is that exosomes </a:t>
            </a:r>
            <a:r>
              <a:rPr lang="en-US" sz="1600" b="1" dirty="0"/>
              <a:t>adhesion/detachment</a:t>
            </a:r>
            <a:r>
              <a:rPr lang="en-US" sz="1600" dirty="0"/>
              <a:t> on PNIPAM-modified membranes can be achieved by a simple temperature switch. 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400800" y="6306979"/>
            <a:ext cx="3124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Nakamaya</a:t>
            </a:r>
            <a:r>
              <a:rPr lang="en-US" sz="1100" dirty="0"/>
              <a:t> et. </a:t>
            </a:r>
            <a:r>
              <a:rPr lang="en-US" sz="1100" dirty="0" smtClean="0"/>
              <a:t>al.,  2010 </a:t>
            </a:r>
            <a:endParaRPr lang="en-US" sz="1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720754"/>
            <a:ext cx="3581400" cy="43752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7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689" y="12332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Large Area Nanomembranes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239" y="1828800"/>
            <a:ext cx="4114800" cy="4525963"/>
          </a:xfrm>
        </p:spPr>
        <p:txBody>
          <a:bodyPr>
            <a:noAutofit/>
          </a:bodyPr>
          <a:lstStyle/>
          <a:p>
            <a:r>
              <a:rPr lang="en-US" sz="1600" dirty="0" smtClean="0"/>
              <a:t>A novel approach for fabrication of nanoporous membranes with </a:t>
            </a:r>
            <a:r>
              <a:rPr lang="en-US" sz="1600" dirty="0" smtClean="0">
                <a:cs typeface="Times New Roman" panose="02020603050405020304" pitchFamily="18" charset="0"/>
              </a:rPr>
              <a:t>thickness </a:t>
            </a:r>
            <a:r>
              <a:rPr lang="en-US" sz="1600" dirty="0">
                <a:cs typeface="Times New Roman" panose="02020603050405020304" pitchFamily="18" charset="0"/>
              </a:rPr>
              <a:t>less than 0.1 </a:t>
            </a:r>
            <a:r>
              <a:rPr lang="en-US" sz="1600" dirty="0"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sz="1600" dirty="0">
                <a:cs typeface="Times New Roman" panose="02020603050405020304" pitchFamily="18" charset="0"/>
              </a:rPr>
              <a:t>m with tunable pore sizes between 5-100 nm.</a:t>
            </a:r>
            <a:endParaRPr lang="en-US" sz="1600" dirty="0" smtClean="0"/>
          </a:p>
          <a:p>
            <a:r>
              <a:rPr lang="en-US" sz="1600" dirty="0"/>
              <a:t>membranes will be pre-patterned with an SU-8 scaffold that is 80% open. </a:t>
            </a:r>
            <a:endParaRPr lang="en-US" sz="1600" dirty="0" smtClean="0"/>
          </a:p>
          <a:p>
            <a:r>
              <a:rPr lang="en-US" sz="1600" dirty="0"/>
              <a:t>The membrane and substrate will be exposed to XeF</a:t>
            </a:r>
            <a:r>
              <a:rPr lang="en-US" sz="1600" baseline="-25000" dirty="0"/>
              <a:t>2</a:t>
            </a:r>
            <a:r>
              <a:rPr lang="en-US" sz="1600" dirty="0"/>
              <a:t> that will etch an underlying sacrificial layer, releasing the membrane. 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The lift off from the rigid silicon wafer results in a flexible, yet robust ultrathin membrane. </a:t>
            </a:r>
          </a:p>
          <a:p>
            <a:r>
              <a:rPr lang="en-US" sz="1600" dirty="0">
                <a:cs typeface="Times New Roman" panose="02020603050405020304" pitchFamily="18" charset="0"/>
              </a:rPr>
              <a:t>Use of ultrathin nanomembranes in a variety of life science applications ranging from cell culture to blood purification and hemodialysis.</a:t>
            </a:r>
          </a:p>
          <a:p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00200"/>
            <a:ext cx="3886200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352800"/>
            <a:ext cx="3810000" cy="1600200"/>
          </a:xfrm>
          <a:prstGeom prst="rect">
            <a:avLst/>
          </a:prstGeom>
        </p:spPr>
      </p:pic>
      <p:pic>
        <p:nvPicPr>
          <p:cNvPr id="7" name="LiftOff-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32779" y="4953001"/>
            <a:ext cx="3810000" cy="19049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4525963"/>
          </a:xfrm>
        </p:spPr>
        <p:txBody>
          <a:bodyPr/>
          <a:lstStyle/>
          <a:p>
            <a:r>
              <a:rPr lang="en-US" sz="2000" b="1" dirty="0" smtClean="0"/>
              <a:t>Professor Thomas Gaborski laboratory: </a:t>
            </a:r>
          </a:p>
          <a:p>
            <a:pPr marL="0" indent="0">
              <a:buNone/>
            </a:pPr>
            <a:r>
              <a:rPr lang="en-US" sz="1800" dirty="0" smtClean="0"/>
              <a:t>Rochester Institute of Technology, Microsystems Engineering and biomedical engineering. </a:t>
            </a:r>
          </a:p>
          <a:p>
            <a:r>
              <a:rPr lang="en-US" sz="1800" b="1" dirty="0" smtClean="0"/>
              <a:t>Professor James McGrath lab laboratory: </a:t>
            </a:r>
          </a:p>
          <a:p>
            <a:pPr marL="0" indent="0">
              <a:buNone/>
            </a:pPr>
            <a:r>
              <a:rPr lang="en-US" sz="1800" dirty="0" smtClean="0"/>
              <a:t>University of Rochester, Biomedical Engineering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5638800" y="1752600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Funding Sources: </a:t>
            </a:r>
          </a:p>
          <a:p>
            <a:pPr marL="342900" indent="-342900">
              <a:buAutoNum type="arabicPeriod"/>
            </a:pPr>
            <a:r>
              <a:rPr lang="en-US" dirty="0" smtClean="0"/>
              <a:t>Center of Emerging &amp; Innovative science (CEIS)</a:t>
            </a:r>
          </a:p>
          <a:p>
            <a:pPr marL="342900" indent="-342900">
              <a:buAutoNum type="arabicPeriod"/>
            </a:pPr>
            <a:r>
              <a:rPr lang="en-US" dirty="0"/>
              <a:t>Division of Science, Technology and Innovation (NYSTAR)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343400"/>
            <a:ext cx="4667250" cy="2209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114483"/>
            <a:ext cx="4017275" cy="201168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8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Thank You !!!!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6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Motivation and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4267200" cy="4525963"/>
          </a:xfrm>
        </p:spPr>
        <p:txBody>
          <a:bodyPr>
            <a:normAutofit/>
          </a:bodyPr>
          <a:lstStyle/>
          <a:p>
            <a:r>
              <a:rPr lang="en-US" sz="1600" dirty="0"/>
              <a:t>The study of extracellular vesicles or exosomes. </a:t>
            </a:r>
          </a:p>
          <a:p>
            <a:r>
              <a:rPr lang="en-US" sz="1600" dirty="0"/>
              <a:t>Exosomes are </a:t>
            </a:r>
            <a:r>
              <a:rPr lang="en-US" sz="1600" b="1" dirty="0"/>
              <a:t>30-100 nm </a:t>
            </a:r>
            <a:r>
              <a:rPr lang="en-US" sz="1600" dirty="0"/>
              <a:t>diameter lipid vesicles that result from the fusion of larger intracellular endosomes with the plasma membrane. </a:t>
            </a:r>
          </a:p>
          <a:p>
            <a:r>
              <a:rPr lang="en-US" sz="1600" dirty="0"/>
              <a:t>In biofluids such as </a:t>
            </a:r>
            <a:r>
              <a:rPr lang="en-US" sz="1600" b="1" dirty="0"/>
              <a:t>blood, urine and media of cell cultured</a:t>
            </a:r>
            <a:r>
              <a:rPr lang="en-US" sz="1600" dirty="0"/>
              <a:t>, but must be isolated from these often protein-rich fluids.</a:t>
            </a:r>
          </a:p>
          <a:p>
            <a:r>
              <a:rPr lang="en-US" sz="1600" dirty="0"/>
              <a:t>The nucleic acid and protein cargos carried within these vesicles reveal molecular </a:t>
            </a:r>
            <a:r>
              <a:rPr lang="en-US" sz="1600" b="1" dirty="0"/>
              <a:t>fingerprints</a:t>
            </a:r>
            <a:r>
              <a:rPr lang="en-US" sz="1600" dirty="0"/>
              <a:t> that are characteristic of the vesicles’ particular cells of origin. </a:t>
            </a:r>
          </a:p>
          <a:p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981200"/>
            <a:ext cx="4191000" cy="434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6477000"/>
            <a:ext cx="4267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Raposa</a:t>
            </a:r>
            <a:r>
              <a:rPr lang="en-US" sz="1100" dirty="0" smtClean="0"/>
              <a:t> et. al., J. Cell </a:t>
            </a:r>
            <a:r>
              <a:rPr lang="en-US" sz="1100" dirty="0" err="1" smtClean="0"/>
              <a:t>Biol</a:t>
            </a:r>
            <a:r>
              <a:rPr lang="en-US" sz="1100" dirty="0" smtClean="0"/>
              <a:t>,  2013</a:t>
            </a:r>
            <a:endParaRPr lang="en-US" sz="11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3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Motivation and background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375" y="1600200"/>
            <a:ext cx="6019800" cy="4525963"/>
          </a:xfrm>
        </p:spPr>
        <p:txBody>
          <a:bodyPr/>
          <a:lstStyle/>
          <a:p>
            <a:r>
              <a:rPr lang="en-US" sz="1600" dirty="0"/>
              <a:t>C</a:t>
            </a:r>
            <a:r>
              <a:rPr lang="en-US" sz="1600" dirty="0" smtClean="0"/>
              <a:t>linical </a:t>
            </a:r>
            <a:r>
              <a:rPr lang="en-US" sz="1600" dirty="0"/>
              <a:t>trials that use exosomes in three different applications:</a:t>
            </a:r>
          </a:p>
          <a:p>
            <a:r>
              <a:rPr lang="en-US" sz="1600" b="1" dirty="0"/>
              <a:t>(1) As therapeutic drug delivery vehicles</a:t>
            </a:r>
          </a:p>
          <a:p>
            <a:r>
              <a:rPr lang="en-US" sz="1600" b="1" dirty="0"/>
              <a:t>(2) For cancer vaccination</a:t>
            </a:r>
          </a:p>
          <a:p>
            <a:r>
              <a:rPr lang="en-US" sz="1600" b="1" dirty="0"/>
              <a:t>(3) As diagnostic biomarkers in </a:t>
            </a:r>
            <a:r>
              <a:rPr lang="en-US" sz="1600" b="1" dirty="0" smtClean="0"/>
              <a:t>cancer </a:t>
            </a:r>
          </a:p>
          <a:p>
            <a:r>
              <a:rPr lang="en-US" sz="1600" b="1" dirty="0"/>
              <a:t>Mesenchymal stem cell-derived exosomes: </a:t>
            </a:r>
            <a:r>
              <a:rPr lang="en-US" sz="1600" dirty="0"/>
              <a:t>as therapeutic products to treat auto-immune conditions and to improve recovery after myocardial infarction (significantly reduce the area of tissue damage). </a:t>
            </a:r>
          </a:p>
          <a:p>
            <a:endParaRPr lang="en-US" dirty="0"/>
          </a:p>
        </p:txBody>
      </p:sp>
      <p:sp>
        <p:nvSpPr>
          <p:cNvPr id="4" name="AutoShape 2" descr="https://www.evernote.com/shard/s278/res/99a3456f-0488-4227-968b-0e79fcc2c6df/2.png?search=Aslan?attach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90477"/>
            <a:ext cx="8229600" cy="26098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00400" y="6564219"/>
            <a:ext cx="25795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 smtClean="0"/>
              <a:t>Jin</a:t>
            </a:r>
            <a:r>
              <a:rPr lang="en-US" sz="1100" dirty="0" smtClean="0"/>
              <a:t> Lin </a:t>
            </a:r>
            <a:r>
              <a:rPr lang="en-US" sz="1100" dirty="0"/>
              <a:t>et. al., </a:t>
            </a:r>
            <a:r>
              <a:rPr lang="en-US" sz="1100" dirty="0" err="1" smtClean="0"/>
              <a:t>scientificWorldJournal</a:t>
            </a:r>
            <a:r>
              <a:rPr lang="en-US" sz="1100" dirty="0" smtClean="0"/>
              <a:t>, </a:t>
            </a:r>
            <a:r>
              <a:rPr lang="en-US" sz="1100" dirty="0"/>
              <a:t>2015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4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Motivation and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It has been suggested that exosomes derived from tumor cells </a:t>
            </a:r>
            <a:r>
              <a:rPr lang="en-US" sz="1600" b="1" dirty="0" smtClean="0"/>
              <a:t>may differ in size</a:t>
            </a:r>
            <a:r>
              <a:rPr lang="en-US" sz="1600" dirty="0" smtClean="0"/>
              <a:t> to those from normal cells.</a:t>
            </a:r>
          </a:p>
          <a:p>
            <a:r>
              <a:rPr lang="en-US" sz="1600" dirty="0" smtClean="0"/>
              <a:t>Development of capture methods that produce intact exosome with preserved biological functions and also that contaminants such as protein aggregates are eliminated to avoid undesired immune responses.</a:t>
            </a:r>
            <a:endParaRPr lang="en-US" sz="1600" dirty="0"/>
          </a:p>
          <a:p>
            <a:r>
              <a:rPr lang="en-US" sz="1600" dirty="0"/>
              <a:t>Identifying specific proteins and RNAs within disease-related exosomes offers tremendous potential. </a:t>
            </a:r>
          </a:p>
          <a:p>
            <a:r>
              <a:rPr lang="en-US" sz="1600" b="1" dirty="0"/>
              <a:t>High-yield purification and isolation: </a:t>
            </a:r>
            <a:r>
              <a:rPr lang="en-US" sz="1600" dirty="0"/>
              <a:t>extremely important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934153"/>
            <a:ext cx="7581900" cy="26740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20324" y="6608198"/>
            <a:ext cx="25795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 smtClean="0"/>
              <a:t>Jin</a:t>
            </a:r>
            <a:r>
              <a:rPr lang="en-US" sz="1100" dirty="0" smtClean="0"/>
              <a:t> Lin </a:t>
            </a:r>
            <a:r>
              <a:rPr lang="en-US" sz="1100" dirty="0"/>
              <a:t>et. al., </a:t>
            </a:r>
            <a:r>
              <a:rPr lang="en-US" sz="1100" dirty="0" err="1" smtClean="0"/>
              <a:t>scientificWorldJournal</a:t>
            </a:r>
            <a:r>
              <a:rPr lang="en-US" sz="1100" dirty="0" smtClean="0"/>
              <a:t>, </a:t>
            </a:r>
            <a:r>
              <a:rPr lang="en-US" sz="1100" dirty="0"/>
              <a:t>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6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Purification protocols:</a:t>
            </a:r>
            <a:br>
              <a:rPr lang="en-US" dirty="0" smtClean="0"/>
            </a:br>
            <a:r>
              <a:rPr lang="en-US" dirty="0" smtClean="0"/>
              <a:t>Ultracentrifugation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44418"/>
            <a:ext cx="5562600" cy="4525963"/>
          </a:xfrm>
        </p:spPr>
        <p:txBody>
          <a:bodyPr>
            <a:normAutofit lnSpcReduction="10000"/>
          </a:bodyPr>
          <a:lstStyle/>
          <a:p>
            <a:r>
              <a:rPr lang="en-US" sz="1800" b="1" dirty="0" smtClean="0"/>
              <a:t>The current Gold Standard for the purification of EVs</a:t>
            </a:r>
          </a:p>
          <a:p>
            <a:r>
              <a:rPr lang="en-US" sz="1600" b="1" dirty="0" smtClean="0"/>
              <a:t>1. Centrifugation at low speed: </a:t>
            </a:r>
          </a:p>
          <a:p>
            <a:r>
              <a:rPr lang="en-US" sz="1400" dirty="0"/>
              <a:t>E</a:t>
            </a:r>
            <a:r>
              <a:rPr lang="en-US" sz="1400" dirty="0" smtClean="0"/>
              <a:t>liminate large dead cell and cell debris.</a:t>
            </a:r>
          </a:p>
          <a:p>
            <a:r>
              <a:rPr lang="en-US" sz="1400" dirty="0" smtClean="0"/>
              <a:t>Pellets are discarded and the supernatants are used for following steps.</a:t>
            </a:r>
          </a:p>
          <a:p>
            <a:r>
              <a:rPr lang="en-US" sz="1600" b="1" dirty="0" smtClean="0"/>
              <a:t>2.  Ultracentrifugation: </a:t>
            </a:r>
          </a:p>
          <a:p>
            <a:r>
              <a:rPr lang="en-US" sz="1400" dirty="0" smtClean="0"/>
              <a:t>Pellet= Exosomes + Contaminating Proteins.</a:t>
            </a:r>
          </a:p>
          <a:p>
            <a:r>
              <a:rPr lang="en-US" sz="1400" dirty="0" smtClean="0"/>
              <a:t>Pellets are kept and supernatants are discarded </a:t>
            </a:r>
            <a:r>
              <a:rPr lang="en-US" sz="1600" dirty="0" smtClean="0"/>
              <a:t>.</a:t>
            </a:r>
          </a:p>
          <a:p>
            <a:endParaRPr lang="en-US" sz="1600" dirty="0"/>
          </a:p>
          <a:p>
            <a:r>
              <a:rPr lang="en-US" sz="1800" b="1" dirty="0" smtClean="0"/>
              <a:t>Advantageous and Disadvantageous: </a:t>
            </a:r>
          </a:p>
          <a:p>
            <a:r>
              <a:rPr lang="en-US" sz="1400" dirty="0" smtClean="0"/>
              <a:t>1. High purity, but low yield.</a:t>
            </a:r>
          </a:p>
          <a:p>
            <a:r>
              <a:rPr lang="en-US" sz="1400" dirty="0" smtClean="0"/>
              <a:t>2. Slow Process: Overnight Centrifugation.</a:t>
            </a:r>
          </a:p>
          <a:p>
            <a:r>
              <a:rPr lang="en-US" sz="1400" dirty="0" smtClean="0"/>
              <a:t>3. Low consumable cost, but high equipment start up.</a:t>
            </a:r>
          </a:p>
          <a:p>
            <a:r>
              <a:rPr lang="en-US" sz="1400" dirty="0" smtClean="0"/>
              <a:t>4. Low throughput </a:t>
            </a:r>
            <a:r>
              <a:rPr lang="en-US" sz="1400" dirty="0"/>
              <a:t>(~1 mL) 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5. Repeated steps can damage exosomes.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524000"/>
            <a:ext cx="3352800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3471" y="6324600"/>
            <a:ext cx="2438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Thery</a:t>
            </a:r>
            <a:r>
              <a:rPr lang="en-US" sz="1000" dirty="0" smtClean="0"/>
              <a:t> et. al., </a:t>
            </a:r>
            <a:r>
              <a:rPr lang="en-US" sz="1000" dirty="0" err="1" smtClean="0"/>
              <a:t>Curr</a:t>
            </a:r>
            <a:r>
              <a:rPr lang="en-US" sz="1000" dirty="0" smtClean="0"/>
              <a:t> </a:t>
            </a:r>
            <a:r>
              <a:rPr lang="en-US" sz="1000" dirty="0" err="1" smtClean="0"/>
              <a:t>protol</a:t>
            </a:r>
            <a:r>
              <a:rPr lang="en-US" sz="1000" dirty="0" smtClean="0"/>
              <a:t> cell biol., 2006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3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335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Purification protocols:</a:t>
            </a:r>
            <a:br>
              <a:rPr lang="en-US" dirty="0" smtClean="0"/>
            </a:br>
            <a:r>
              <a:rPr lang="en-US" dirty="0" smtClean="0"/>
              <a:t>Commercial Protocols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150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sz="1600" b="1" dirty="0" smtClean="0"/>
              <a:t>Exo-Quick Reagent: </a:t>
            </a:r>
          </a:p>
          <a:p>
            <a:r>
              <a:rPr lang="en-US" sz="1400" dirty="0" smtClean="0"/>
              <a:t>1. Based on precipitation by adding specific reagent.</a:t>
            </a:r>
          </a:p>
          <a:p>
            <a:r>
              <a:rPr lang="en-US" sz="1400" dirty="0" smtClean="0"/>
              <a:t>2. For different </a:t>
            </a:r>
            <a:r>
              <a:rPr lang="en-US" sz="1400" dirty="0" err="1" smtClean="0"/>
              <a:t>Biofluids</a:t>
            </a:r>
            <a:r>
              <a:rPr lang="en-US" sz="1400" dirty="0" smtClean="0"/>
              <a:t>: Cell media, Blood, Urine, .. </a:t>
            </a:r>
          </a:p>
          <a:p>
            <a:r>
              <a:rPr lang="en-US" sz="1400" dirty="0" smtClean="0"/>
              <a:t>3. No ultracentrifugation</a:t>
            </a:r>
          </a:p>
          <a:p>
            <a:r>
              <a:rPr lang="en-US" sz="1400" dirty="0" smtClean="0"/>
              <a:t>4. Co-precipitates non-</a:t>
            </a:r>
            <a:r>
              <a:rPr lang="en-US" sz="1400" dirty="0" err="1" smtClean="0"/>
              <a:t>exosomal</a:t>
            </a:r>
            <a:r>
              <a:rPr lang="en-US" sz="1400" dirty="0" smtClean="0"/>
              <a:t> proteins and no step for removing them. </a:t>
            </a:r>
          </a:p>
          <a:p>
            <a:r>
              <a:rPr lang="en-US" sz="1400" dirty="0" smtClean="0"/>
              <a:t>5. Low throughput (~1 mL) .</a:t>
            </a:r>
          </a:p>
          <a:p>
            <a:r>
              <a:rPr lang="en-US" sz="1400" dirty="0" smtClean="0"/>
              <a:t>6. Very </a:t>
            </a:r>
            <a:r>
              <a:rPr lang="en-US" sz="1400" dirty="0"/>
              <a:t>low purity </a:t>
            </a:r>
            <a:endParaRPr lang="en-US" sz="1400" dirty="0" smtClean="0"/>
          </a:p>
          <a:p>
            <a:r>
              <a:rPr lang="en-US" sz="1400" dirty="0" smtClean="0"/>
              <a:t>7. Time-Consuming (Incubation over night) </a:t>
            </a:r>
          </a:p>
          <a:p>
            <a:endParaRPr lang="en-US" sz="1600" dirty="0" smtClean="0"/>
          </a:p>
          <a:p>
            <a:r>
              <a:rPr lang="en-US" sz="1600" b="1" dirty="0" smtClean="0"/>
              <a:t>Exo-Spin Kit: </a:t>
            </a:r>
          </a:p>
          <a:p>
            <a:r>
              <a:rPr lang="en-US" sz="1400" dirty="0" smtClean="0"/>
              <a:t>1. based on combination </a:t>
            </a:r>
            <a:r>
              <a:rPr lang="en-US" sz="1400" dirty="0"/>
              <a:t>of precipitation and size-exclusion to purify </a:t>
            </a:r>
            <a:r>
              <a:rPr lang="en-US" sz="1400" dirty="0" smtClean="0"/>
              <a:t>exosomes.</a:t>
            </a:r>
          </a:p>
          <a:p>
            <a:r>
              <a:rPr lang="en-US" sz="1400" dirty="0" smtClean="0"/>
              <a:t>2. Higher yield than Exo-Quick, indicating  the importance of post-precipitation purification step. </a:t>
            </a:r>
          </a:p>
          <a:p>
            <a:r>
              <a:rPr lang="en-US" sz="1400" dirty="0" smtClean="0"/>
              <a:t>3. less Time-Consuming than Exo-Quick</a:t>
            </a:r>
          </a:p>
          <a:p>
            <a:r>
              <a:rPr lang="en-US" sz="1400" dirty="0" smtClean="0"/>
              <a:t>4. low purity </a:t>
            </a:r>
          </a:p>
          <a:p>
            <a:r>
              <a:rPr lang="en-US" sz="1400" dirty="0" smtClean="0"/>
              <a:t>5. No ultracentrifugation</a:t>
            </a:r>
          </a:p>
          <a:p>
            <a:r>
              <a:rPr lang="en-US" sz="1400" dirty="0" smtClean="0"/>
              <a:t>6. Higher throughput (1-50 mL)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600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70844"/>
            <a:ext cx="2971800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77000" y="6019800"/>
            <a:ext cx="2514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Exo-spin Kit protocol overview</a:t>
            </a:r>
            <a:endParaRPr lang="en-US" sz="1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361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Purification protocols:</a:t>
            </a:r>
            <a:br>
              <a:rPr lang="en-US" dirty="0" smtClean="0"/>
            </a:br>
            <a:r>
              <a:rPr lang="en-US" dirty="0" smtClean="0"/>
              <a:t>Research Protocols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59174"/>
            <a:ext cx="5181600" cy="2514600"/>
          </a:xfrm>
        </p:spPr>
        <p:txBody>
          <a:bodyPr>
            <a:normAutofit lnSpcReduction="10000"/>
          </a:bodyPr>
          <a:lstStyle/>
          <a:p>
            <a:r>
              <a:rPr lang="en-US" sz="1600" b="1" dirty="0" smtClean="0"/>
              <a:t>Ultrafiltration: </a:t>
            </a:r>
            <a:r>
              <a:rPr lang="en-US" sz="1600" dirty="0" smtClean="0"/>
              <a:t>Alternative to ultracentrifugation, which is concentration of large volume of Cell Culture Media using ultrafiltration devices. </a:t>
            </a:r>
          </a:p>
          <a:p>
            <a:r>
              <a:rPr lang="en-US" sz="1600" dirty="0" smtClean="0"/>
              <a:t>Concentration of 150 mL of CCM to 500 µL. </a:t>
            </a:r>
          </a:p>
          <a:p>
            <a:r>
              <a:rPr lang="en-US" sz="1600" dirty="0" smtClean="0"/>
              <a:t>Ultrafiltration Device:</a:t>
            </a:r>
          </a:p>
          <a:p>
            <a:r>
              <a:rPr lang="en-US" sz="1600" b="1" dirty="0" smtClean="0"/>
              <a:t>1. Pressure-driven: </a:t>
            </a:r>
            <a:r>
              <a:rPr lang="en-US" sz="1600" dirty="0" smtClean="0"/>
              <a:t>Stirred Cell (Cellulose and Biomax Membranes) </a:t>
            </a:r>
          </a:p>
          <a:p>
            <a:r>
              <a:rPr lang="en-US" sz="1600" b="1" dirty="0" smtClean="0"/>
              <a:t>2. Centrifugation-Based: </a:t>
            </a:r>
            <a:r>
              <a:rPr lang="en-US" sz="1600" dirty="0" smtClean="0"/>
              <a:t>Centricon ( Cellulose Membrane) </a:t>
            </a:r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1028"/>
            <a:ext cx="9144000" cy="27170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200" y="1594514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Advantageous and Disadvantageous: </a:t>
            </a:r>
          </a:p>
          <a:p>
            <a:r>
              <a:rPr lang="en-US" sz="1600" dirty="0"/>
              <a:t>1. More rapid than ultracentrifugation</a:t>
            </a:r>
          </a:p>
          <a:p>
            <a:r>
              <a:rPr lang="en-US" sz="1600" dirty="0"/>
              <a:t>2. overall higher yield of exosome than ultracentrifugation</a:t>
            </a:r>
          </a:p>
          <a:p>
            <a:r>
              <a:rPr lang="en-US" sz="1600" dirty="0"/>
              <a:t>3. Higher range of volume</a:t>
            </a:r>
          </a:p>
          <a:p>
            <a:r>
              <a:rPr lang="en-US" sz="1600" dirty="0"/>
              <a:t>4. relative high purity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52800" y="6620681"/>
            <a:ext cx="32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Lobb</a:t>
            </a:r>
            <a:r>
              <a:rPr lang="en-US" sz="1200" dirty="0" smtClean="0"/>
              <a:t> et. al., </a:t>
            </a:r>
            <a:r>
              <a:rPr lang="en-US" sz="1200" dirty="0"/>
              <a:t>J </a:t>
            </a:r>
            <a:r>
              <a:rPr lang="en-US" sz="1200" dirty="0" err="1"/>
              <a:t>Extracell</a:t>
            </a:r>
            <a:r>
              <a:rPr lang="en-US" sz="1200" dirty="0"/>
              <a:t> </a:t>
            </a:r>
            <a:r>
              <a:rPr lang="en-US" sz="1200" dirty="0" smtClean="0"/>
              <a:t>Vesicles, 2015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8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8237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Filtration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733800" cy="2590800"/>
          </a:xfrm>
        </p:spPr>
        <p:txBody>
          <a:bodyPr>
            <a:normAutofit lnSpcReduction="10000"/>
          </a:bodyPr>
          <a:lstStyle/>
          <a:p>
            <a:r>
              <a:rPr lang="en-US" sz="1600" b="1" dirty="0" smtClean="0"/>
              <a:t>Dead-End Filtration: </a:t>
            </a:r>
          </a:p>
          <a:p>
            <a:r>
              <a:rPr lang="en-US" sz="1600" dirty="0" smtClean="0"/>
              <a:t>The most commonly method for separation. </a:t>
            </a:r>
          </a:p>
          <a:p>
            <a:r>
              <a:rPr lang="en-US" sz="1600" dirty="0" smtClean="0"/>
              <a:t>The feed material is forced through the membrane: flow direction is perpendicular to the membrane. </a:t>
            </a:r>
          </a:p>
          <a:p>
            <a:r>
              <a:rPr lang="en-US" sz="1600" dirty="0" smtClean="0"/>
              <a:t>Challenges:</a:t>
            </a:r>
          </a:p>
          <a:p>
            <a:r>
              <a:rPr lang="en-US" sz="1600" b="1" dirty="0" smtClean="0"/>
              <a:t>1. Cake Formation</a:t>
            </a:r>
          </a:p>
          <a:p>
            <a:r>
              <a:rPr lang="en-US" sz="1600" b="1" dirty="0" smtClean="0"/>
              <a:t>2. Blocking of the pores</a:t>
            </a:r>
          </a:p>
          <a:p>
            <a:endParaRPr lang="en-US" sz="1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876800" y="1600200"/>
            <a:ext cx="40386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Tangential Flow Filtration: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Flow direction is parallel to the membrane and pressure gradient is across the membrane.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Passage of smaller particles due to concentration gradient and transmembrane pressure.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Fluid shear across the membrane prevents cake formation.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4383800"/>
            <a:ext cx="4371975" cy="1904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212610"/>
            <a:ext cx="4038600" cy="20977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6478779"/>
            <a:ext cx="617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https://openi.nlm.nih.gov/detailedresult.php?img=PMC3877584_BMRI2013-312709.002&amp;req=4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80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15557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Technical Challenges with Dead-End Filtration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442" y="1676400"/>
            <a:ext cx="3429000" cy="4819711"/>
          </a:xfrm>
        </p:spPr>
        <p:txBody>
          <a:bodyPr>
            <a:normAutofit/>
          </a:bodyPr>
          <a:lstStyle/>
          <a:p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(a) 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Mechanisms of membrane fouling during normal or dead-end filtration. </a:t>
            </a:r>
            <a:endParaRPr lang="en-US" sz="1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Plots showing retentate volume as a function of time during conventional centrifugal filtration/concentration (solutions of 100 nm particles) indicates cake formation dominates flux for all conditions studied</a:t>
            </a: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SEM of nanoparticle cake formation</a:t>
            </a:r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(d) </a:t>
            </a:r>
            <a:r>
              <a:rPr lang="en-US" sz="1600" dirty="0">
                <a:uFill>
                  <a:solidFill>
                    <a:srgbClr val="000000"/>
                  </a:solidFill>
                </a:uFill>
                <a:ea typeface="Arial Unicode MS" panose="020B0604020202020204" pitchFamily="34" charset="-128"/>
                <a:cs typeface="Times New Roman" panose="02020603050405020304" pitchFamily="18" charset="0"/>
              </a:rPr>
              <a:t>Centrifugation of plasma in a dead-end filtration </a:t>
            </a:r>
            <a:r>
              <a:rPr lang="fr-FR" sz="1600" dirty="0">
                <a:uFill>
                  <a:solidFill>
                    <a:srgbClr val="000000"/>
                  </a:solidFill>
                </a:uFill>
                <a:ea typeface="Arial Unicode MS" panose="020B0604020202020204" pitchFamily="34" charset="-128"/>
                <a:cs typeface="Times New Roman" panose="02020603050405020304" pitchFamily="18" charset="0"/>
              </a:rPr>
              <a:t>spin device</a:t>
            </a:r>
            <a:r>
              <a:rPr lang="en-US" sz="1600" dirty="0">
                <a:uFill>
                  <a:solidFill>
                    <a:srgbClr val="000000"/>
                  </a:solidFill>
                </a:uFill>
                <a:ea typeface="Arial Unicode MS" panose="020B0604020202020204" pitchFamily="34" charset="-128"/>
                <a:cs typeface="Times New Roman" panose="02020603050405020304" pitchFamily="18" charset="0"/>
              </a:rPr>
              <a:t> with a nanomembrane results in significant protein cake formation. 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81150"/>
            <a:ext cx="2209800" cy="2305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1" y="1557337"/>
            <a:ext cx="2667000" cy="2328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902122"/>
            <a:ext cx="2371725" cy="2193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131" y="3886200"/>
            <a:ext cx="2438740" cy="2362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95800" y="6248398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Winans</a:t>
            </a:r>
            <a:r>
              <a:rPr lang="en-US" sz="1200" dirty="0" smtClean="0"/>
              <a:t> et. Al., J membrane science, 2016</a:t>
            </a:r>
            <a:endParaRPr lang="en-US" sz="1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59ACE-9C3B-4A7A-B982-F07A158FA76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00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1721</TotalTime>
  <Words>1475</Words>
  <Application>Microsoft Office PowerPoint</Application>
  <PresentationFormat>On-screen Show (4:3)</PresentationFormat>
  <Paragraphs>169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 Unicode MS</vt:lpstr>
      <vt:lpstr>Arial</vt:lpstr>
      <vt:lpstr>Calibri</vt:lpstr>
      <vt:lpstr>Calibri Light</vt:lpstr>
      <vt:lpstr>Symbol</vt:lpstr>
      <vt:lpstr>Times New Roman</vt:lpstr>
      <vt:lpstr>Office Theme</vt:lpstr>
      <vt:lpstr>  Feasibility of Isolating Exosomes from Biofluids Using Ultrathin Nanomembranes </vt:lpstr>
      <vt:lpstr>Motivation and background</vt:lpstr>
      <vt:lpstr>Motivation and background </vt:lpstr>
      <vt:lpstr>Motivation and Background</vt:lpstr>
      <vt:lpstr>Purification protocols: Ultracentrifugation</vt:lpstr>
      <vt:lpstr>Purification protocols: Commercial Protocols</vt:lpstr>
      <vt:lpstr>Purification protocols: Research Protocols</vt:lpstr>
      <vt:lpstr>Filtration Techniques</vt:lpstr>
      <vt:lpstr>Technical Challenges with Dead-End Filtration</vt:lpstr>
      <vt:lpstr>Nanoporous Silicon Nitride Membranes</vt:lpstr>
      <vt:lpstr>Fabrication and Optimization</vt:lpstr>
      <vt:lpstr>Results</vt:lpstr>
      <vt:lpstr>Results</vt:lpstr>
      <vt:lpstr>Results</vt:lpstr>
      <vt:lpstr>Summary</vt:lpstr>
      <vt:lpstr>Future work</vt:lpstr>
      <vt:lpstr>Large Area Nanomembranes</vt:lpstr>
      <vt:lpstr>Acknowledgments</vt:lpstr>
      <vt:lpstr>PowerPoint Presentation</vt:lpstr>
    </vt:vector>
  </TitlesOfParts>
  <Company>Rochester Institute of Technology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Gaborski Lab</dc:creator>
  <cp:lastModifiedBy>User</cp:lastModifiedBy>
  <cp:revision>67</cp:revision>
  <dcterms:created xsi:type="dcterms:W3CDTF">2016-06-29T14:30:02Z</dcterms:created>
  <dcterms:modified xsi:type="dcterms:W3CDTF">2016-07-07T20:39:22Z</dcterms:modified>
</cp:coreProperties>
</file>