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First, we’ll approach the problem of hemodialysis...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“In order to validate that our models accurately describe real transport…”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“Next, we want to use the models to validate our central hypothesis…”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Also cite Mumtaz here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Shape 4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Shape 4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Shape 4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Shape 5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Shape 5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These differences explain why moving to a continuous-treatment, miniaturized device is so valuable for hemodialysis while making only a marginal improvement to ECMO.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Two examples of such a therapy are...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One of the primary reasons for the size of extracorporeal blood therapy devices is the membranes they use...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Membranes of this type have been dominant since their invention in the 60’s, but over half a century later, we can do better...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footerdark" id="14" name="Shape 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553397"/>
            <a:ext cx="9144000" cy="5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footerdark" id="60" name="Shape 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553397"/>
            <a:ext cx="9144000" cy="5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778600"/>
            <a:ext cx="4252500" cy="358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-280642" y="4826891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CCCCCC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1" name="Shape 7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87" name="Shape 8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0" y="0"/>
            <a:ext cx="44082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-280642" y="4826891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CCCCCC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0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  <p:pic>
        <p:nvPicPr>
          <p:cNvPr descr="footerdark" id="9" name="Shape 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553397"/>
            <a:ext cx="9144000" cy="5901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  <p:pic>
        <p:nvPicPr>
          <p:cNvPr descr="footerdark" id="55" name="Shape 5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553397"/>
            <a:ext cx="9144000" cy="5901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0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0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9.png"/><Relationship Id="rId4" Type="http://schemas.openxmlformats.org/officeDocument/2006/relationships/image" Target="../media/image07.png"/><Relationship Id="rId5" Type="http://schemas.openxmlformats.org/officeDocument/2006/relationships/image" Target="../media/image0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2.png"/><Relationship Id="rId4" Type="http://schemas.openxmlformats.org/officeDocument/2006/relationships/image" Target="../media/image15.png"/><Relationship Id="rId5" Type="http://schemas.openxmlformats.org/officeDocument/2006/relationships/image" Target="../media/image04.png"/><Relationship Id="rId6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1.png"/><Relationship Id="rId4" Type="http://schemas.openxmlformats.org/officeDocument/2006/relationships/image" Target="../media/image21.png"/><Relationship Id="rId5" Type="http://schemas.openxmlformats.org/officeDocument/2006/relationships/image" Target="../media/image13.png"/><Relationship Id="rId6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Relationship Id="rId4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ctrTitle"/>
          </p:nvPr>
        </p:nvSpPr>
        <p:spPr>
          <a:xfrm>
            <a:off x="1394700" y="507750"/>
            <a:ext cx="6354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>
              <a:lnSpc>
                <a:spcPct val="130000"/>
              </a:lnSpc>
              <a:spcBef>
                <a:spcPts val="0"/>
              </a:spcBef>
              <a:buNone/>
            </a:pPr>
            <a:r>
              <a:rPr lang="en" sz="3600"/>
              <a:t>ICNMM2016-8052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/>
              <a:t>Ultrathin Silicon Membranes for Improving Extracorporeal Blood Therapies</a:t>
            </a:r>
          </a:p>
        </p:txBody>
      </p:sp>
      <p:sp>
        <p:nvSpPr>
          <p:cNvPr id="103" name="Shape 103"/>
          <p:cNvSpPr txBox="1"/>
          <p:nvPr>
            <p:ph idx="1" type="subTitle"/>
          </p:nvPr>
        </p:nvSpPr>
        <p:spPr>
          <a:xfrm>
            <a:off x="677400" y="2516462"/>
            <a:ext cx="7789200" cy="1928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Tucker Burgin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/>
              <a:t>with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Dean Johnson, Henry Chung, Alfred Clark, Jr., and James McGrath</a:t>
            </a:r>
          </a:p>
        </p:txBody>
      </p:sp>
      <p:pic>
        <p:nvPicPr>
          <p:cNvPr descr="footerdark"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53397"/>
            <a:ext cx="9144000" cy="5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8" name="Shape 268"/>
          <p:cNvCxnSpPr/>
          <p:nvPr/>
        </p:nvCxnSpPr>
        <p:spPr>
          <a:xfrm>
            <a:off x="0" y="583600"/>
            <a:ext cx="9169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69" name="Shape 269"/>
          <p:cNvSpPr/>
          <p:nvPr/>
        </p:nvSpPr>
        <p:spPr>
          <a:xfrm>
            <a:off x="2404700" y="633050"/>
            <a:ext cx="1444200" cy="20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2364025" y="613375"/>
            <a:ext cx="1355100" cy="20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olored Dialysis Schematic 1.png" id="271" name="Shape 271"/>
          <p:cNvPicPr preferRelativeResize="0"/>
          <p:nvPr/>
        </p:nvPicPr>
        <p:blipFill rotWithShape="1">
          <a:blip r:embed="rId3">
            <a:alphaModFix/>
          </a:blip>
          <a:srcRect b="0" l="0" r="0" t="10825"/>
          <a:stretch/>
        </p:blipFill>
        <p:spPr>
          <a:xfrm>
            <a:off x="348375" y="1553825"/>
            <a:ext cx="3370699" cy="243417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>
            <p:ph idx="12" type="sldNum"/>
          </p:nvPr>
        </p:nvSpPr>
        <p:spPr>
          <a:xfrm>
            <a:off x="-280642" y="4826891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73" name="Shape 273"/>
          <p:cNvSpPr txBox="1"/>
          <p:nvPr>
            <p:ph type="title"/>
          </p:nvPr>
        </p:nvSpPr>
        <p:spPr>
          <a:xfrm>
            <a:off x="0" y="0"/>
            <a:ext cx="44082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Hemodialysis Models</a:t>
            </a:r>
          </a:p>
        </p:txBody>
      </p:sp>
      <p:sp>
        <p:nvSpPr>
          <p:cNvPr id="274" name="Shape 274"/>
          <p:cNvSpPr/>
          <p:nvPr/>
        </p:nvSpPr>
        <p:spPr>
          <a:xfrm>
            <a:off x="4585875" y="76950"/>
            <a:ext cx="1219200" cy="427500"/>
          </a:xfrm>
          <a:prstGeom prst="homePlate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Introduction</a:t>
            </a:r>
          </a:p>
        </p:txBody>
      </p:sp>
      <p:sp>
        <p:nvSpPr>
          <p:cNvPr id="275" name="Shape 275"/>
          <p:cNvSpPr/>
          <p:nvPr/>
        </p:nvSpPr>
        <p:spPr>
          <a:xfrm>
            <a:off x="7995025" y="79500"/>
            <a:ext cx="1105200" cy="422400"/>
          </a:xfrm>
          <a:prstGeom prst="rect">
            <a:avLst/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6770450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ECMO</a:t>
            </a:r>
          </a:p>
        </p:txBody>
      </p:sp>
      <p:sp>
        <p:nvSpPr>
          <p:cNvPr id="277" name="Shape 277"/>
          <p:cNvSpPr/>
          <p:nvPr/>
        </p:nvSpPr>
        <p:spPr>
          <a:xfrm>
            <a:off x="8071225" y="142350"/>
            <a:ext cx="11052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Conclusion</a:t>
            </a:r>
          </a:p>
        </p:txBody>
      </p:sp>
      <p:sp>
        <p:nvSpPr>
          <p:cNvPr id="278" name="Shape 278"/>
          <p:cNvSpPr/>
          <p:nvPr/>
        </p:nvSpPr>
        <p:spPr>
          <a:xfrm>
            <a:off x="5583575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B6D7A8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279" name="Shape 279"/>
          <p:cNvSpPr/>
          <p:nvPr/>
        </p:nvSpPr>
        <p:spPr>
          <a:xfrm>
            <a:off x="5740775" y="138000"/>
            <a:ext cx="1163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Hemodialysis</a:t>
            </a:r>
          </a:p>
        </p:txBody>
      </p:sp>
      <p:sp>
        <p:nvSpPr>
          <p:cNvPr id="280" name="Shape 280"/>
          <p:cNvSpPr/>
          <p:nvPr/>
        </p:nvSpPr>
        <p:spPr>
          <a:xfrm>
            <a:off x="348325" y="901000"/>
            <a:ext cx="3370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i="1" lang="en" sz="1800"/>
              <a:t>General hemodialysis system</a:t>
            </a:r>
          </a:p>
        </p:txBody>
      </p:sp>
      <p:cxnSp>
        <p:nvCxnSpPr>
          <p:cNvPr id="281" name="Shape 281"/>
          <p:cNvCxnSpPr/>
          <p:nvPr/>
        </p:nvCxnSpPr>
        <p:spPr>
          <a:xfrm flipH="1" rot="10800000">
            <a:off x="4006000" y="2128950"/>
            <a:ext cx="767100" cy="442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82" name="Shape 282"/>
          <p:cNvCxnSpPr/>
          <p:nvPr/>
        </p:nvCxnSpPr>
        <p:spPr>
          <a:xfrm>
            <a:off x="4006000" y="2571750"/>
            <a:ext cx="755400" cy="436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descr="Simple Square Dialyzer Snapshot.png" id="283" name="Shape 283"/>
          <p:cNvPicPr preferRelativeResize="0"/>
          <p:nvPr/>
        </p:nvPicPr>
        <p:blipFill rotWithShape="1">
          <a:blip r:embed="rId4">
            <a:alphaModFix/>
          </a:blip>
          <a:srcRect b="16187" l="18254" r="18689" t="14067"/>
          <a:stretch/>
        </p:blipFill>
        <p:spPr>
          <a:xfrm>
            <a:off x="4946655" y="2566350"/>
            <a:ext cx="2648219" cy="1958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/>
          <p:nvPr/>
        </p:nvSpPr>
        <p:spPr>
          <a:xfrm>
            <a:off x="7664775" y="2738900"/>
            <a:ext cx="1355100" cy="16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/>
              <a:t>Computational modeling with COMSOL Multiphysics</a:t>
            </a:r>
          </a:p>
        </p:txBody>
      </p:sp>
      <p:pic>
        <p:nvPicPr>
          <p:cNvPr descr="Screen Shot 2016-02-05 at 11.37.34 AM.png" id="285" name="Shape 2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6650" y="1329250"/>
            <a:ext cx="3981168" cy="80854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/>
          <p:nvPr/>
        </p:nvSpPr>
        <p:spPr>
          <a:xfrm>
            <a:off x="5324137" y="714025"/>
            <a:ext cx="3226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/>
              <a:t>Analytical solutions to the Convection-Diffusion equation</a:t>
            </a:r>
          </a:p>
        </p:txBody>
      </p:sp>
      <p:cxnSp>
        <p:nvCxnSpPr>
          <p:cNvPr id="287" name="Shape 287"/>
          <p:cNvCxnSpPr/>
          <p:nvPr/>
        </p:nvCxnSpPr>
        <p:spPr>
          <a:xfrm flipH="1">
            <a:off x="6211175" y="3945112"/>
            <a:ext cx="1183800" cy="355800"/>
          </a:xfrm>
          <a:prstGeom prst="straightConnector1">
            <a:avLst/>
          </a:prstGeom>
          <a:noFill/>
          <a:ln cap="flat" cmpd="sng" w="28575">
            <a:solidFill>
              <a:srgbClr val="B7B7B7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88" name="Shape 288"/>
          <p:cNvCxnSpPr/>
          <p:nvPr/>
        </p:nvCxnSpPr>
        <p:spPr>
          <a:xfrm flipH="1" rot="10800000">
            <a:off x="6175775" y="3152903"/>
            <a:ext cx="1180800" cy="301800"/>
          </a:xfrm>
          <a:prstGeom prst="straightConnector1">
            <a:avLst/>
          </a:prstGeom>
          <a:noFill/>
          <a:ln cap="flat" cmpd="sng" w="28575">
            <a:solidFill>
              <a:srgbClr val="B7B7B7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3" name="Shape 293"/>
          <p:cNvCxnSpPr/>
          <p:nvPr/>
        </p:nvCxnSpPr>
        <p:spPr>
          <a:xfrm>
            <a:off x="0" y="583600"/>
            <a:ext cx="9169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94" name="Shape 294"/>
          <p:cNvSpPr/>
          <p:nvPr/>
        </p:nvSpPr>
        <p:spPr>
          <a:xfrm>
            <a:off x="2404700" y="633050"/>
            <a:ext cx="1444200" cy="20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2364025" y="613375"/>
            <a:ext cx="1355100" cy="20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 txBox="1"/>
          <p:nvPr>
            <p:ph idx="12" type="sldNum"/>
          </p:nvPr>
        </p:nvSpPr>
        <p:spPr>
          <a:xfrm>
            <a:off x="-280642" y="4826891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97" name="Shape 297"/>
          <p:cNvSpPr/>
          <p:nvPr/>
        </p:nvSpPr>
        <p:spPr>
          <a:xfrm>
            <a:off x="2324475" y="682500"/>
            <a:ext cx="1394700" cy="20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 txBox="1"/>
          <p:nvPr>
            <p:ph type="title"/>
          </p:nvPr>
        </p:nvSpPr>
        <p:spPr>
          <a:xfrm>
            <a:off x="0" y="0"/>
            <a:ext cx="44082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Analytical Model</a:t>
            </a:r>
          </a:p>
        </p:txBody>
      </p:sp>
      <p:sp>
        <p:nvSpPr>
          <p:cNvPr id="299" name="Shape 299"/>
          <p:cNvSpPr/>
          <p:nvPr/>
        </p:nvSpPr>
        <p:spPr>
          <a:xfrm>
            <a:off x="4585875" y="76950"/>
            <a:ext cx="1219200" cy="427500"/>
          </a:xfrm>
          <a:prstGeom prst="homePlate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Introduction</a:t>
            </a:r>
          </a:p>
        </p:txBody>
      </p:sp>
      <p:sp>
        <p:nvSpPr>
          <p:cNvPr id="300" name="Shape 300"/>
          <p:cNvSpPr/>
          <p:nvPr/>
        </p:nvSpPr>
        <p:spPr>
          <a:xfrm>
            <a:off x="7995025" y="79500"/>
            <a:ext cx="1105200" cy="422400"/>
          </a:xfrm>
          <a:prstGeom prst="rect">
            <a:avLst/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6770450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ECMO</a:t>
            </a:r>
          </a:p>
        </p:txBody>
      </p:sp>
      <p:sp>
        <p:nvSpPr>
          <p:cNvPr id="302" name="Shape 302"/>
          <p:cNvSpPr/>
          <p:nvPr/>
        </p:nvSpPr>
        <p:spPr>
          <a:xfrm>
            <a:off x="8071225" y="142350"/>
            <a:ext cx="11052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Conclusion</a:t>
            </a:r>
          </a:p>
        </p:txBody>
      </p:sp>
      <p:sp>
        <p:nvSpPr>
          <p:cNvPr id="303" name="Shape 303"/>
          <p:cNvSpPr/>
          <p:nvPr/>
        </p:nvSpPr>
        <p:spPr>
          <a:xfrm>
            <a:off x="5583575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B6D7A8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304" name="Shape 304"/>
          <p:cNvSpPr/>
          <p:nvPr/>
        </p:nvSpPr>
        <p:spPr>
          <a:xfrm>
            <a:off x="5740775" y="138000"/>
            <a:ext cx="1163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Hemodialysis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337275" y="1947600"/>
            <a:ext cx="1548900" cy="21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Fast enough for many calculations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ctr">
              <a:spcBef>
                <a:spcPts val="0"/>
              </a:spcBef>
              <a:buNone/>
            </a:pPr>
            <a:r>
              <a:rPr lang="en" sz="1800"/>
              <a:t>Accuracy depends only on </a:t>
            </a:r>
            <a:r>
              <a:rPr lang="en" sz="1800"/>
              <a:t>model parameters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306" name="Shape 306"/>
          <p:cNvSpPr txBox="1"/>
          <p:nvPr/>
        </p:nvSpPr>
        <p:spPr>
          <a:xfrm>
            <a:off x="1943700" y="1947600"/>
            <a:ext cx="1548900" cy="21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Restricted to simple geometry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ctr">
              <a:spcBef>
                <a:spcPts val="0"/>
              </a:spcBef>
              <a:buNone/>
            </a:pPr>
            <a:r>
              <a:rPr lang="en" sz="1800"/>
              <a:t>Requires simplifying assumptions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cxnSp>
        <p:nvCxnSpPr>
          <p:cNvPr id="307" name="Shape 307"/>
          <p:cNvCxnSpPr/>
          <p:nvPr/>
        </p:nvCxnSpPr>
        <p:spPr>
          <a:xfrm>
            <a:off x="277925" y="1759650"/>
            <a:ext cx="3254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08" name="Shape 308"/>
          <p:cNvCxnSpPr/>
          <p:nvPr/>
        </p:nvCxnSpPr>
        <p:spPr>
          <a:xfrm>
            <a:off x="1919900" y="1255200"/>
            <a:ext cx="0" cy="3096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09" name="Shape 309"/>
          <p:cNvSpPr txBox="1"/>
          <p:nvPr/>
        </p:nvSpPr>
        <p:spPr>
          <a:xfrm>
            <a:off x="268050" y="1185950"/>
            <a:ext cx="165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/>
              <a:t>Pros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1919950" y="1186950"/>
            <a:ext cx="165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/>
              <a:t>Cons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1094000" y="682500"/>
            <a:ext cx="165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/>
              <a:t>Analytical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4108125" y="1334350"/>
            <a:ext cx="4833600" cy="3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Plug flow</a:t>
            </a:r>
          </a:p>
          <a:p>
            <a:pPr lvl="0" algn="ctr">
              <a:spcBef>
                <a:spcPts val="0"/>
              </a:spcBef>
              <a:buNone/>
            </a:pPr>
            <a:r>
              <a:rPr i="1" lang="en" sz="1800">
                <a:solidFill>
                  <a:srgbClr val="434343"/>
                </a:solidFill>
              </a:rPr>
              <a:t>velocity is constant everywhere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en" sz="1800"/>
              <a:t>High Peclét number</a:t>
            </a:r>
          </a:p>
          <a:p>
            <a:pPr lvl="0" algn="ctr">
              <a:spcBef>
                <a:spcPts val="0"/>
              </a:spcBef>
              <a:buNone/>
            </a:pPr>
            <a:r>
              <a:rPr i="1" lang="en" sz="1800">
                <a:solidFill>
                  <a:srgbClr val="434343"/>
                </a:solidFill>
              </a:rPr>
              <a:t>diffusion only normal to membrane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en" sz="1800"/>
              <a:t>No edge effects</a:t>
            </a:r>
          </a:p>
          <a:p>
            <a:pPr lvl="0" algn="ctr">
              <a:spcBef>
                <a:spcPts val="0"/>
              </a:spcBef>
              <a:buNone/>
            </a:pPr>
            <a:r>
              <a:rPr i="1" lang="en" sz="1800">
                <a:solidFill>
                  <a:srgbClr val="434343"/>
                </a:solidFill>
              </a:rPr>
              <a:t>thin-slit geometry only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en" sz="1800"/>
              <a:t>Dialysate is a sink</a:t>
            </a:r>
          </a:p>
          <a:p>
            <a:pPr lvl="0" algn="ctr">
              <a:spcBef>
                <a:spcPts val="0"/>
              </a:spcBef>
              <a:buNone/>
            </a:pPr>
            <a:r>
              <a:rPr i="1" lang="en" sz="1800">
                <a:solidFill>
                  <a:srgbClr val="434343"/>
                </a:solidFill>
              </a:rPr>
              <a:t>no transport back into blood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4754325" y="745225"/>
            <a:ext cx="35412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Simplifying Assumptions</a:t>
            </a:r>
          </a:p>
        </p:txBody>
      </p:sp>
      <p:cxnSp>
        <p:nvCxnSpPr>
          <p:cNvPr id="314" name="Shape 314"/>
          <p:cNvCxnSpPr/>
          <p:nvPr/>
        </p:nvCxnSpPr>
        <p:spPr>
          <a:xfrm>
            <a:off x="4591125" y="1334375"/>
            <a:ext cx="3867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15" name="Shape 315"/>
          <p:cNvCxnSpPr/>
          <p:nvPr/>
        </p:nvCxnSpPr>
        <p:spPr>
          <a:xfrm flipH="1" rot="10800000">
            <a:off x="3570775" y="2433150"/>
            <a:ext cx="840900" cy="116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16" name="Shape 316"/>
          <p:cNvCxnSpPr/>
          <p:nvPr/>
        </p:nvCxnSpPr>
        <p:spPr>
          <a:xfrm>
            <a:off x="3552000" y="3095050"/>
            <a:ext cx="0" cy="96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17" name="Shape 317"/>
          <p:cNvCxnSpPr/>
          <p:nvPr/>
        </p:nvCxnSpPr>
        <p:spPr>
          <a:xfrm rot="10800000">
            <a:off x="4408200" y="820950"/>
            <a:ext cx="0" cy="350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18" name="Shape 318"/>
          <p:cNvCxnSpPr>
            <a:stCxn id="306" idx="3"/>
            <a:endCxn id="306" idx="3"/>
          </p:cNvCxnSpPr>
          <p:nvPr/>
        </p:nvCxnSpPr>
        <p:spPr>
          <a:xfrm>
            <a:off x="3492600" y="304560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19" name="Shape 319"/>
          <p:cNvCxnSpPr/>
          <p:nvPr/>
        </p:nvCxnSpPr>
        <p:spPr>
          <a:xfrm rot="10800000">
            <a:off x="3433200" y="4045550"/>
            <a:ext cx="11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20" name="Shape 320"/>
          <p:cNvCxnSpPr/>
          <p:nvPr/>
        </p:nvCxnSpPr>
        <p:spPr>
          <a:xfrm rot="10800000">
            <a:off x="3433200" y="3095050"/>
            <a:ext cx="11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21" name="Shape 321"/>
          <p:cNvCxnSpPr/>
          <p:nvPr/>
        </p:nvCxnSpPr>
        <p:spPr>
          <a:xfrm rot="10800000">
            <a:off x="4408200" y="4322550"/>
            <a:ext cx="11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22" name="Shape 322"/>
          <p:cNvCxnSpPr/>
          <p:nvPr/>
        </p:nvCxnSpPr>
        <p:spPr>
          <a:xfrm rot="10800000">
            <a:off x="4408200" y="820950"/>
            <a:ext cx="11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" name="Shape 327"/>
          <p:cNvCxnSpPr/>
          <p:nvPr/>
        </p:nvCxnSpPr>
        <p:spPr>
          <a:xfrm>
            <a:off x="0" y="583600"/>
            <a:ext cx="9169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28" name="Shape 328"/>
          <p:cNvSpPr txBox="1"/>
          <p:nvPr>
            <p:ph type="title"/>
          </p:nvPr>
        </p:nvSpPr>
        <p:spPr>
          <a:xfrm>
            <a:off x="0" y="0"/>
            <a:ext cx="34593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Analytical Model</a:t>
            </a:r>
          </a:p>
        </p:txBody>
      </p:sp>
      <p:sp>
        <p:nvSpPr>
          <p:cNvPr id="329" name="Shape 329"/>
          <p:cNvSpPr txBox="1"/>
          <p:nvPr>
            <p:ph idx="12" type="sldNum"/>
          </p:nvPr>
        </p:nvSpPr>
        <p:spPr>
          <a:xfrm>
            <a:off x="-280642" y="4826891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Screen Shot 2016-02-05 at 9.49.04 AM.png" id="330" name="Shape 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651" y="2427623"/>
            <a:ext cx="1172343" cy="743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xample Analytical Solution.png" id="331" name="Shape 331"/>
          <p:cNvPicPr preferRelativeResize="0"/>
          <p:nvPr/>
        </p:nvPicPr>
        <p:blipFill rotWithShape="1">
          <a:blip r:embed="rId4">
            <a:alphaModFix/>
          </a:blip>
          <a:srcRect b="1087" l="4860" r="6933" t="5183"/>
          <a:stretch/>
        </p:blipFill>
        <p:spPr>
          <a:xfrm>
            <a:off x="3748375" y="662750"/>
            <a:ext cx="5242450" cy="3847699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/>
          <p:nvPr/>
        </p:nvSpPr>
        <p:spPr>
          <a:xfrm>
            <a:off x="476375" y="958875"/>
            <a:ext cx="29829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i="1" lang="en" sz="1800"/>
              <a:t>Assumptions allow us to approximate hemodialysis by solving a very simple differential equation:</a:t>
            </a:r>
          </a:p>
        </p:txBody>
      </p:sp>
      <p:pic>
        <p:nvPicPr>
          <p:cNvPr descr="Screen Shot 2016-02-05 at 9.45.20 AM.png" id="333" name="Shape 3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362" y="3440797"/>
            <a:ext cx="2486930" cy="7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/>
          <p:nvPr/>
        </p:nvSpPr>
        <p:spPr>
          <a:xfrm>
            <a:off x="4585875" y="76950"/>
            <a:ext cx="1219200" cy="427500"/>
          </a:xfrm>
          <a:prstGeom prst="homePlate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Introduction</a:t>
            </a:r>
          </a:p>
        </p:txBody>
      </p:sp>
      <p:sp>
        <p:nvSpPr>
          <p:cNvPr id="335" name="Shape 335"/>
          <p:cNvSpPr/>
          <p:nvPr/>
        </p:nvSpPr>
        <p:spPr>
          <a:xfrm>
            <a:off x="7995025" y="79500"/>
            <a:ext cx="1105200" cy="422400"/>
          </a:xfrm>
          <a:prstGeom prst="rect">
            <a:avLst/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6770450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ECMO</a:t>
            </a:r>
          </a:p>
        </p:txBody>
      </p:sp>
      <p:sp>
        <p:nvSpPr>
          <p:cNvPr id="337" name="Shape 337"/>
          <p:cNvSpPr/>
          <p:nvPr/>
        </p:nvSpPr>
        <p:spPr>
          <a:xfrm>
            <a:off x="8071225" y="142350"/>
            <a:ext cx="11052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Conclusion</a:t>
            </a:r>
          </a:p>
        </p:txBody>
      </p:sp>
      <p:sp>
        <p:nvSpPr>
          <p:cNvPr id="338" name="Shape 338"/>
          <p:cNvSpPr/>
          <p:nvPr/>
        </p:nvSpPr>
        <p:spPr>
          <a:xfrm>
            <a:off x="5583575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B6D7A8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339" name="Shape 339"/>
          <p:cNvSpPr/>
          <p:nvPr/>
        </p:nvSpPr>
        <p:spPr>
          <a:xfrm>
            <a:off x="5740775" y="138000"/>
            <a:ext cx="1163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Hemodialysis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4" name="Shape 344"/>
          <p:cNvCxnSpPr/>
          <p:nvPr/>
        </p:nvCxnSpPr>
        <p:spPr>
          <a:xfrm>
            <a:off x="0" y="583600"/>
            <a:ext cx="9169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45" name="Shape 345"/>
          <p:cNvSpPr txBox="1"/>
          <p:nvPr>
            <p:ph type="title"/>
          </p:nvPr>
        </p:nvSpPr>
        <p:spPr>
          <a:xfrm>
            <a:off x="0" y="0"/>
            <a:ext cx="44082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Computational Model</a:t>
            </a:r>
          </a:p>
        </p:txBody>
      </p:sp>
      <p:sp>
        <p:nvSpPr>
          <p:cNvPr id="346" name="Shape 346"/>
          <p:cNvSpPr txBox="1"/>
          <p:nvPr>
            <p:ph idx="12" type="sldNum"/>
          </p:nvPr>
        </p:nvSpPr>
        <p:spPr>
          <a:xfrm>
            <a:off x="-280642" y="4826891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Simple Square Dialyzer Snapshot.png" id="347" name="Shape 347"/>
          <p:cNvPicPr preferRelativeResize="0"/>
          <p:nvPr/>
        </p:nvPicPr>
        <p:blipFill rotWithShape="1">
          <a:blip r:embed="rId3">
            <a:alphaModFix/>
          </a:blip>
          <a:srcRect b="14674" l="17184" r="17846" t="13809"/>
          <a:stretch/>
        </p:blipFill>
        <p:spPr>
          <a:xfrm>
            <a:off x="5009537" y="1208427"/>
            <a:ext cx="3689350" cy="27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Shape 348"/>
          <p:cNvSpPr txBox="1"/>
          <p:nvPr/>
        </p:nvSpPr>
        <p:spPr>
          <a:xfrm>
            <a:off x="5662312" y="577875"/>
            <a:ext cx="2383799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Dialysate</a:t>
            </a:r>
          </a:p>
          <a:p>
            <a:pPr lvl="0" algn="ctr">
              <a:spcBef>
                <a:spcPts val="0"/>
              </a:spcBef>
              <a:buNone/>
            </a:pPr>
            <a:r>
              <a:rPr i="1" lang="en">
                <a:solidFill>
                  <a:srgbClr val="666666"/>
                </a:solidFill>
              </a:rPr>
              <a:t>(convection and diffusion)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3946062" y="3487575"/>
            <a:ext cx="1563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Membrane </a:t>
            </a:r>
            <a:r>
              <a:rPr i="1" lang="en">
                <a:solidFill>
                  <a:srgbClr val="666666"/>
                </a:solidFill>
              </a:rPr>
              <a:t>(diffusion only)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5304062" y="3838425"/>
            <a:ext cx="22386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Blood</a:t>
            </a:r>
          </a:p>
          <a:p>
            <a:pPr lvl="0" rtl="0" algn="ctr">
              <a:spcBef>
                <a:spcPts val="0"/>
              </a:spcBef>
              <a:buNone/>
            </a:pPr>
            <a:r>
              <a:rPr i="1" lang="en">
                <a:solidFill>
                  <a:srgbClr val="666666"/>
                </a:solidFill>
              </a:rPr>
              <a:t>(convection and diffusion)</a:t>
            </a:r>
          </a:p>
        </p:txBody>
      </p:sp>
      <p:cxnSp>
        <p:nvCxnSpPr>
          <p:cNvPr id="351" name="Shape 351"/>
          <p:cNvCxnSpPr/>
          <p:nvPr/>
        </p:nvCxnSpPr>
        <p:spPr>
          <a:xfrm flipH="1">
            <a:off x="6756462" y="3135375"/>
            <a:ext cx="1711200" cy="514500"/>
          </a:xfrm>
          <a:prstGeom prst="straightConnector1">
            <a:avLst/>
          </a:prstGeom>
          <a:noFill/>
          <a:ln cap="flat" cmpd="sng" w="28575">
            <a:solidFill>
              <a:srgbClr val="B7B7B7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52" name="Shape 352"/>
          <p:cNvCxnSpPr/>
          <p:nvPr/>
        </p:nvCxnSpPr>
        <p:spPr>
          <a:xfrm flipH="1" rot="10800000">
            <a:off x="6705087" y="1989900"/>
            <a:ext cx="1707000" cy="436500"/>
          </a:xfrm>
          <a:prstGeom prst="straightConnector1">
            <a:avLst/>
          </a:prstGeom>
          <a:noFill/>
          <a:ln cap="flat" cmpd="sng" w="28575">
            <a:solidFill>
              <a:srgbClr val="B7B7B7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53" name="Shape 353"/>
          <p:cNvCxnSpPr/>
          <p:nvPr/>
        </p:nvCxnSpPr>
        <p:spPr>
          <a:xfrm rot="10800000">
            <a:off x="8065862" y="3566025"/>
            <a:ext cx="0" cy="276900"/>
          </a:xfrm>
          <a:prstGeom prst="straightConnector1">
            <a:avLst/>
          </a:prstGeom>
          <a:noFill/>
          <a:ln cap="flat" cmpd="sng" w="19050">
            <a:solidFill>
              <a:srgbClr val="A61C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54" name="Shape 354"/>
          <p:cNvCxnSpPr/>
          <p:nvPr/>
        </p:nvCxnSpPr>
        <p:spPr>
          <a:xfrm flipH="1" rot="10800000">
            <a:off x="8075762" y="3734025"/>
            <a:ext cx="237300" cy="990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55" name="Shape 355"/>
          <p:cNvCxnSpPr/>
          <p:nvPr/>
        </p:nvCxnSpPr>
        <p:spPr>
          <a:xfrm rot="10800000">
            <a:off x="7866062" y="3717825"/>
            <a:ext cx="199800" cy="1152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56" name="Shape 356"/>
          <p:cNvSpPr txBox="1"/>
          <p:nvPr/>
        </p:nvSpPr>
        <p:spPr>
          <a:xfrm>
            <a:off x="7618862" y="3596475"/>
            <a:ext cx="2373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6AA84F"/>
                </a:solidFill>
              </a:rPr>
              <a:t>y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8065862" y="3339825"/>
            <a:ext cx="2373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A61C00"/>
                </a:solidFill>
              </a:rPr>
              <a:t>x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8275562" y="3566025"/>
            <a:ext cx="237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3C78D8"/>
                </a:solidFill>
              </a:rPr>
              <a:t>z</a:t>
            </a:r>
          </a:p>
        </p:txBody>
      </p:sp>
      <p:cxnSp>
        <p:nvCxnSpPr>
          <p:cNvPr id="359" name="Shape 359"/>
          <p:cNvCxnSpPr>
            <a:stCxn id="349" idx="0"/>
          </p:cNvCxnSpPr>
          <p:nvPr/>
        </p:nvCxnSpPr>
        <p:spPr>
          <a:xfrm rot="10800000">
            <a:off x="4727562" y="2458575"/>
            <a:ext cx="0" cy="10290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60" name="Shape 360"/>
          <p:cNvCxnSpPr/>
          <p:nvPr/>
        </p:nvCxnSpPr>
        <p:spPr>
          <a:xfrm>
            <a:off x="4727562" y="2457225"/>
            <a:ext cx="3759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61" name="Shape 361"/>
          <p:cNvCxnSpPr/>
          <p:nvPr/>
        </p:nvCxnSpPr>
        <p:spPr>
          <a:xfrm flipH="1">
            <a:off x="6582387" y="1191125"/>
            <a:ext cx="98700" cy="4056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62" name="Shape 362"/>
          <p:cNvCxnSpPr/>
          <p:nvPr/>
        </p:nvCxnSpPr>
        <p:spPr>
          <a:xfrm rot="10800000">
            <a:off x="6384312" y="3565025"/>
            <a:ext cx="39600" cy="3660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63" name="Shape 363"/>
          <p:cNvSpPr/>
          <p:nvPr/>
        </p:nvSpPr>
        <p:spPr>
          <a:xfrm>
            <a:off x="4585875" y="76950"/>
            <a:ext cx="1219200" cy="427500"/>
          </a:xfrm>
          <a:prstGeom prst="homePlate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Introduction</a:t>
            </a:r>
          </a:p>
        </p:txBody>
      </p:sp>
      <p:sp>
        <p:nvSpPr>
          <p:cNvPr id="364" name="Shape 364"/>
          <p:cNvSpPr/>
          <p:nvPr/>
        </p:nvSpPr>
        <p:spPr>
          <a:xfrm>
            <a:off x="7995025" y="79500"/>
            <a:ext cx="1105200" cy="422400"/>
          </a:xfrm>
          <a:prstGeom prst="rect">
            <a:avLst/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6770450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ECMO</a:t>
            </a:r>
          </a:p>
        </p:txBody>
      </p:sp>
      <p:sp>
        <p:nvSpPr>
          <p:cNvPr id="366" name="Shape 366"/>
          <p:cNvSpPr/>
          <p:nvPr/>
        </p:nvSpPr>
        <p:spPr>
          <a:xfrm>
            <a:off x="8071225" y="142350"/>
            <a:ext cx="11052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Conclusion</a:t>
            </a:r>
          </a:p>
        </p:txBody>
      </p:sp>
      <p:sp>
        <p:nvSpPr>
          <p:cNvPr id="367" name="Shape 367"/>
          <p:cNvSpPr/>
          <p:nvPr/>
        </p:nvSpPr>
        <p:spPr>
          <a:xfrm>
            <a:off x="5583575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B6D7A8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368" name="Shape 368"/>
          <p:cNvSpPr/>
          <p:nvPr/>
        </p:nvSpPr>
        <p:spPr>
          <a:xfrm>
            <a:off x="5740775" y="138000"/>
            <a:ext cx="1163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Hemodialysis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337275" y="2013425"/>
            <a:ext cx="1548900" cy="21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Applicable to much wider range of geometries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ctr">
              <a:spcBef>
                <a:spcPts val="0"/>
              </a:spcBef>
              <a:buNone/>
            </a:pPr>
            <a:r>
              <a:rPr lang="en" sz="1800"/>
              <a:t>Requires no special assumptions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370" name="Shape 370"/>
          <p:cNvSpPr txBox="1"/>
          <p:nvPr/>
        </p:nvSpPr>
        <p:spPr>
          <a:xfrm>
            <a:off x="1943700" y="2013425"/>
            <a:ext cx="1548900" cy="21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Potentially very slow solution time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ctr">
              <a:spcBef>
                <a:spcPts val="0"/>
              </a:spcBef>
              <a:buNone/>
            </a:pPr>
            <a:r>
              <a:rPr lang="en" sz="1800"/>
              <a:t>Requires validation to ensure accuracy</a:t>
            </a:r>
          </a:p>
        </p:txBody>
      </p:sp>
      <p:cxnSp>
        <p:nvCxnSpPr>
          <p:cNvPr id="371" name="Shape 371"/>
          <p:cNvCxnSpPr/>
          <p:nvPr/>
        </p:nvCxnSpPr>
        <p:spPr>
          <a:xfrm>
            <a:off x="277925" y="1825475"/>
            <a:ext cx="3254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72" name="Shape 372"/>
          <p:cNvCxnSpPr/>
          <p:nvPr/>
        </p:nvCxnSpPr>
        <p:spPr>
          <a:xfrm>
            <a:off x="1919900" y="1321025"/>
            <a:ext cx="0" cy="3096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73" name="Shape 373"/>
          <p:cNvSpPr txBox="1"/>
          <p:nvPr/>
        </p:nvSpPr>
        <p:spPr>
          <a:xfrm>
            <a:off x="268050" y="1251775"/>
            <a:ext cx="165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/>
              <a:t>Pros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1919950" y="1252775"/>
            <a:ext cx="165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/>
              <a:t>Cons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990650" y="726475"/>
            <a:ext cx="1858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/>
              <a:t>Computational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0" name="Shape 380"/>
          <p:cNvCxnSpPr/>
          <p:nvPr/>
        </p:nvCxnSpPr>
        <p:spPr>
          <a:xfrm>
            <a:off x="0" y="583600"/>
            <a:ext cx="9169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81" name="Shape 381"/>
          <p:cNvSpPr txBox="1"/>
          <p:nvPr>
            <p:ph type="title"/>
          </p:nvPr>
        </p:nvSpPr>
        <p:spPr>
          <a:xfrm>
            <a:off x="0" y="0"/>
            <a:ext cx="44082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Experimental Validation</a:t>
            </a:r>
          </a:p>
        </p:txBody>
      </p:sp>
      <p:sp>
        <p:nvSpPr>
          <p:cNvPr id="382" name="Shape 382"/>
          <p:cNvSpPr txBox="1"/>
          <p:nvPr>
            <p:ph idx="12" type="sldNum"/>
          </p:nvPr>
        </p:nvSpPr>
        <p:spPr>
          <a:xfrm>
            <a:off x="-280642" y="4826891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ExperimentalSystem.png" id="383" name="Shape 383"/>
          <p:cNvPicPr preferRelativeResize="0"/>
          <p:nvPr/>
        </p:nvPicPr>
        <p:blipFill rotWithShape="1">
          <a:blip r:embed="rId3">
            <a:alphaModFix/>
          </a:blip>
          <a:srcRect b="4635" l="35831" r="3281" t="56282"/>
          <a:stretch/>
        </p:blipFill>
        <p:spPr>
          <a:xfrm>
            <a:off x="282275" y="3237800"/>
            <a:ext cx="3798276" cy="1292424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/>
          <p:nvPr/>
        </p:nvSpPr>
        <p:spPr>
          <a:xfrm>
            <a:off x="4585875" y="76950"/>
            <a:ext cx="1219200" cy="427500"/>
          </a:xfrm>
          <a:prstGeom prst="homePlate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Introduction</a:t>
            </a:r>
          </a:p>
        </p:txBody>
      </p:sp>
      <p:sp>
        <p:nvSpPr>
          <p:cNvPr id="385" name="Shape 385"/>
          <p:cNvSpPr/>
          <p:nvPr/>
        </p:nvSpPr>
        <p:spPr>
          <a:xfrm>
            <a:off x="7995025" y="79500"/>
            <a:ext cx="1105200" cy="422400"/>
          </a:xfrm>
          <a:prstGeom prst="rect">
            <a:avLst/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6" name="Shape 386"/>
          <p:cNvSpPr/>
          <p:nvPr/>
        </p:nvSpPr>
        <p:spPr>
          <a:xfrm>
            <a:off x="6770450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ECMO</a:t>
            </a:r>
          </a:p>
        </p:txBody>
      </p:sp>
      <p:sp>
        <p:nvSpPr>
          <p:cNvPr id="387" name="Shape 387"/>
          <p:cNvSpPr/>
          <p:nvPr/>
        </p:nvSpPr>
        <p:spPr>
          <a:xfrm>
            <a:off x="8071225" y="142350"/>
            <a:ext cx="11052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Conclusion</a:t>
            </a:r>
          </a:p>
        </p:txBody>
      </p:sp>
      <p:sp>
        <p:nvSpPr>
          <p:cNvPr id="388" name="Shape 388"/>
          <p:cNvSpPr/>
          <p:nvPr/>
        </p:nvSpPr>
        <p:spPr>
          <a:xfrm>
            <a:off x="5583575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B6D7A8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389" name="Shape 389"/>
          <p:cNvSpPr/>
          <p:nvPr/>
        </p:nvSpPr>
        <p:spPr>
          <a:xfrm>
            <a:off x="5740775" y="138000"/>
            <a:ext cx="1163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Hemodialysis</a:t>
            </a:r>
          </a:p>
        </p:txBody>
      </p:sp>
      <p:sp>
        <p:nvSpPr>
          <p:cNvPr id="390" name="Shape 390"/>
          <p:cNvSpPr/>
          <p:nvPr/>
        </p:nvSpPr>
        <p:spPr>
          <a:xfrm rot="6561932">
            <a:off x="384290" y="2657902"/>
            <a:ext cx="1740683" cy="1938313"/>
          </a:xfrm>
          <a:prstGeom prst="rtTriangl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ExperimentalPhotograph.png" id="391" name="Shape 3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62" y="746262"/>
            <a:ext cx="2491525" cy="2491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delValidation.png" id="392" name="Shape 392"/>
          <p:cNvPicPr preferRelativeResize="0"/>
          <p:nvPr/>
        </p:nvPicPr>
        <p:blipFill rotWithShape="1">
          <a:blip r:embed="rId5">
            <a:alphaModFix/>
          </a:blip>
          <a:srcRect b="1909" l="0" r="0" t="2120"/>
          <a:stretch/>
        </p:blipFill>
        <p:spPr>
          <a:xfrm>
            <a:off x="4506725" y="662750"/>
            <a:ext cx="4029856" cy="386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7" name="Shape 397"/>
          <p:cNvCxnSpPr/>
          <p:nvPr/>
        </p:nvCxnSpPr>
        <p:spPr>
          <a:xfrm>
            <a:off x="0" y="583600"/>
            <a:ext cx="9169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98" name="Shape 398"/>
          <p:cNvSpPr txBox="1"/>
          <p:nvPr>
            <p:ph type="title"/>
          </p:nvPr>
        </p:nvSpPr>
        <p:spPr>
          <a:xfrm>
            <a:off x="0" y="0"/>
            <a:ext cx="44082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Results</a:t>
            </a:r>
          </a:p>
        </p:txBody>
      </p:sp>
      <p:sp>
        <p:nvSpPr>
          <p:cNvPr id="399" name="Shape 399"/>
          <p:cNvSpPr txBox="1"/>
          <p:nvPr>
            <p:ph idx="12" type="sldNum"/>
          </p:nvPr>
        </p:nvSpPr>
        <p:spPr>
          <a:xfrm>
            <a:off x="-280642" y="4826891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400" name="Shape 400"/>
          <p:cNvSpPr/>
          <p:nvPr/>
        </p:nvSpPr>
        <p:spPr>
          <a:xfrm>
            <a:off x="4585875" y="76950"/>
            <a:ext cx="1219200" cy="427500"/>
          </a:xfrm>
          <a:prstGeom prst="homePlate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Introduction</a:t>
            </a:r>
          </a:p>
        </p:txBody>
      </p:sp>
      <p:sp>
        <p:nvSpPr>
          <p:cNvPr id="401" name="Shape 401"/>
          <p:cNvSpPr/>
          <p:nvPr/>
        </p:nvSpPr>
        <p:spPr>
          <a:xfrm>
            <a:off x="7995025" y="79500"/>
            <a:ext cx="1105200" cy="422400"/>
          </a:xfrm>
          <a:prstGeom prst="rect">
            <a:avLst/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/>
          <p:nvPr/>
        </p:nvSpPr>
        <p:spPr>
          <a:xfrm>
            <a:off x="6770450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ECMO</a:t>
            </a:r>
          </a:p>
        </p:txBody>
      </p:sp>
      <p:sp>
        <p:nvSpPr>
          <p:cNvPr id="403" name="Shape 403"/>
          <p:cNvSpPr/>
          <p:nvPr/>
        </p:nvSpPr>
        <p:spPr>
          <a:xfrm>
            <a:off x="8071225" y="142350"/>
            <a:ext cx="11052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Conclusion</a:t>
            </a:r>
          </a:p>
        </p:txBody>
      </p:sp>
      <p:sp>
        <p:nvSpPr>
          <p:cNvPr id="404" name="Shape 404"/>
          <p:cNvSpPr/>
          <p:nvPr/>
        </p:nvSpPr>
        <p:spPr>
          <a:xfrm>
            <a:off x="5583575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B6D7A8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405" name="Shape 405"/>
          <p:cNvSpPr/>
          <p:nvPr/>
        </p:nvSpPr>
        <p:spPr>
          <a:xfrm>
            <a:off x="5740775" y="138000"/>
            <a:ext cx="1163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Hemodialysis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871500" y="857812"/>
            <a:ext cx="7401000" cy="7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 sz="1800">
                <a:solidFill>
                  <a:srgbClr val="434343"/>
                </a:solidFill>
              </a:rPr>
              <a:t>Now that we know the pros and cons of each model, we can put them to use cooperatively in designing a miniaturized hemodialyzer 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76050" y="1676062"/>
            <a:ext cx="2156400" cy="8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2400"/>
              <a:t>Approach:</a:t>
            </a:r>
          </a:p>
        </p:txBody>
      </p:sp>
      <p:sp>
        <p:nvSpPr>
          <p:cNvPr id="408" name="Shape 408"/>
          <p:cNvSpPr/>
          <p:nvPr/>
        </p:nvSpPr>
        <p:spPr>
          <a:xfrm>
            <a:off x="268575" y="2412425"/>
            <a:ext cx="1964400" cy="8706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Model huge range of possible dialyzers, varying all parameters</a:t>
            </a:r>
          </a:p>
        </p:txBody>
      </p:sp>
      <p:sp>
        <p:nvSpPr>
          <p:cNvPr id="409" name="Shape 409"/>
          <p:cNvSpPr/>
          <p:nvPr/>
        </p:nvSpPr>
        <p:spPr>
          <a:xfrm>
            <a:off x="2491125" y="2412425"/>
            <a:ext cx="1964400" cy="8706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Select designs that result in appropriate clearance of urea and retention of albumin</a:t>
            </a:r>
          </a:p>
        </p:txBody>
      </p:sp>
      <p:sp>
        <p:nvSpPr>
          <p:cNvPr id="410" name="Shape 410"/>
          <p:cNvSpPr/>
          <p:nvPr/>
        </p:nvSpPr>
        <p:spPr>
          <a:xfrm>
            <a:off x="4713675" y="2412425"/>
            <a:ext cx="1964400" cy="8706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Implement these designs in COMSOL model for more accurate results</a:t>
            </a:r>
          </a:p>
        </p:txBody>
      </p:sp>
      <p:sp>
        <p:nvSpPr>
          <p:cNvPr id="411" name="Shape 411"/>
          <p:cNvSpPr/>
          <p:nvPr/>
        </p:nvSpPr>
        <p:spPr>
          <a:xfrm>
            <a:off x="6936225" y="2412425"/>
            <a:ext cx="1964400" cy="8706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Tweak dialyzer </a:t>
            </a:r>
            <a:r>
              <a:rPr lang="en"/>
              <a:t>characteristics</a:t>
            </a:r>
            <a:r>
              <a:rPr lang="en"/>
              <a:t> as needed and choose best design</a:t>
            </a:r>
          </a:p>
        </p:txBody>
      </p:sp>
      <p:cxnSp>
        <p:nvCxnSpPr>
          <p:cNvPr id="412" name="Shape 412"/>
          <p:cNvCxnSpPr>
            <a:stCxn id="408" idx="3"/>
            <a:endCxn id="409" idx="1"/>
          </p:cNvCxnSpPr>
          <p:nvPr/>
        </p:nvCxnSpPr>
        <p:spPr>
          <a:xfrm>
            <a:off x="2232975" y="2847725"/>
            <a:ext cx="2583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13" name="Shape 413"/>
          <p:cNvCxnSpPr>
            <a:stCxn id="409" idx="3"/>
            <a:endCxn id="410" idx="1"/>
          </p:cNvCxnSpPr>
          <p:nvPr/>
        </p:nvCxnSpPr>
        <p:spPr>
          <a:xfrm>
            <a:off x="4455525" y="2847725"/>
            <a:ext cx="2583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14" name="Shape 414"/>
          <p:cNvCxnSpPr>
            <a:stCxn id="410" idx="3"/>
            <a:endCxn id="411" idx="1"/>
          </p:cNvCxnSpPr>
          <p:nvPr/>
        </p:nvCxnSpPr>
        <p:spPr>
          <a:xfrm>
            <a:off x="6678075" y="2847725"/>
            <a:ext cx="2583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415" name="Shape 415"/>
          <p:cNvSpPr txBox="1"/>
          <p:nvPr/>
        </p:nvSpPr>
        <p:spPr>
          <a:xfrm>
            <a:off x="261875" y="3541100"/>
            <a:ext cx="19644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 sz="1200"/>
              <a:t>Taking advantage of fast solutions from the analytical model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2487762" y="3541100"/>
            <a:ext cx="19644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 sz="1200"/>
              <a:t>Representing entire range of sizes in uremic toxins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x="4713675" y="3541100"/>
            <a:ext cx="19644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 sz="1200"/>
              <a:t>The computational COMSOL model is slower but accommodates real device geometry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6939575" y="3541100"/>
            <a:ext cx="19644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 sz="1200"/>
              <a:t>Fine tuning and final design selection are best done manually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3" name="Shape 423"/>
          <p:cNvCxnSpPr/>
          <p:nvPr/>
        </p:nvCxnSpPr>
        <p:spPr>
          <a:xfrm>
            <a:off x="0" y="583600"/>
            <a:ext cx="9169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24" name="Shape 424"/>
          <p:cNvSpPr txBox="1"/>
          <p:nvPr>
            <p:ph type="title"/>
          </p:nvPr>
        </p:nvSpPr>
        <p:spPr>
          <a:xfrm>
            <a:off x="0" y="0"/>
            <a:ext cx="44082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Results</a:t>
            </a:r>
          </a:p>
        </p:txBody>
      </p:sp>
      <p:sp>
        <p:nvSpPr>
          <p:cNvPr id="425" name="Shape 425"/>
          <p:cNvSpPr txBox="1"/>
          <p:nvPr>
            <p:ph idx="12" type="sldNum"/>
          </p:nvPr>
        </p:nvSpPr>
        <p:spPr>
          <a:xfrm>
            <a:off x="-280642" y="4826891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Screen Shot 2016-02-12 at 11.34.34 AM.png" id="426" name="Shape 426"/>
          <p:cNvPicPr preferRelativeResize="0"/>
          <p:nvPr/>
        </p:nvPicPr>
        <p:blipFill rotWithShape="1">
          <a:blip r:embed="rId3">
            <a:alphaModFix/>
          </a:blip>
          <a:srcRect b="2072" l="0" r="0" t="1513"/>
          <a:stretch/>
        </p:blipFill>
        <p:spPr>
          <a:xfrm>
            <a:off x="4521100" y="722075"/>
            <a:ext cx="3926125" cy="3768599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Shape 427"/>
          <p:cNvSpPr txBox="1"/>
          <p:nvPr/>
        </p:nvSpPr>
        <p:spPr>
          <a:xfrm>
            <a:off x="5172900" y="4826900"/>
            <a:ext cx="39711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100">
                <a:solidFill>
                  <a:srgbClr val="D9D9D9"/>
                </a:solidFill>
              </a:rPr>
              <a:t>[Cheung et al., 2005; Mumtaz et al., 2010.] </a:t>
            </a:r>
          </a:p>
        </p:txBody>
      </p:sp>
      <p:pic>
        <p:nvPicPr>
          <p:cNvPr descr="Screen Shot 2016-02-12 at 11.34.34 AM.png" id="428" name="Shape 428"/>
          <p:cNvPicPr preferRelativeResize="0"/>
          <p:nvPr/>
        </p:nvPicPr>
        <p:blipFill rotWithShape="1">
          <a:blip r:embed="rId3">
            <a:alphaModFix/>
          </a:blip>
          <a:srcRect b="8145" l="0" r="49632" t="44026"/>
          <a:stretch/>
        </p:blipFill>
        <p:spPr>
          <a:xfrm>
            <a:off x="4521100" y="2383875"/>
            <a:ext cx="1977524" cy="1869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2-12 at 11.34.34 AM.png" id="429" name="Shape 429"/>
          <p:cNvPicPr preferRelativeResize="0"/>
          <p:nvPr/>
        </p:nvPicPr>
        <p:blipFill rotWithShape="1">
          <a:blip r:embed="rId3">
            <a:alphaModFix/>
          </a:blip>
          <a:srcRect b="2072" l="0" r="0" t="91852"/>
          <a:stretch/>
        </p:blipFill>
        <p:spPr>
          <a:xfrm>
            <a:off x="4521100" y="4253349"/>
            <a:ext cx="3926125" cy="23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Shape 4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750" y="1128712"/>
            <a:ext cx="4191000" cy="2886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1" name="Shape 431"/>
          <p:cNvCxnSpPr>
            <a:endCxn id="428" idx="1"/>
          </p:cNvCxnSpPr>
          <p:nvPr/>
        </p:nvCxnSpPr>
        <p:spPr>
          <a:xfrm rot="10800000">
            <a:off x="4521100" y="3318612"/>
            <a:ext cx="18252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32" name="Shape 432"/>
          <p:cNvSpPr/>
          <p:nvPr/>
        </p:nvSpPr>
        <p:spPr>
          <a:xfrm>
            <a:off x="3857625" y="3501525"/>
            <a:ext cx="405599" cy="3462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3" name="Shape 433"/>
          <p:cNvCxnSpPr>
            <a:stCxn id="428" idx="1"/>
            <a:endCxn id="432" idx="6"/>
          </p:cNvCxnSpPr>
          <p:nvPr/>
        </p:nvCxnSpPr>
        <p:spPr>
          <a:xfrm flipH="1">
            <a:off x="4263100" y="3318612"/>
            <a:ext cx="258000" cy="356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34" name="Shape 434"/>
          <p:cNvSpPr/>
          <p:nvPr/>
        </p:nvSpPr>
        <p:spPr>
          <a:xfrm>
            <a:off x="805225" y="3501525"/>
            <a:ext cx="405599" cy="346200"/>
          </a:xfrm>
          <a:prstGeom prst="ellipse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5" name="Shape 435"/>
          <p:cNvCxnSpPr>
            <a:stCxn id="434" idx="6"/>
          </p:cNvCxnSpPr>
          <p:nvPr/>
        </p:nvCxnSpPr>
        <p:spPr>
          <a:xfrm>
            <a:off x="1210824" y="3674625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36" name="Shape 436"/>
          <p:cNvCxnSpPr>
            <a:stCxn id="434" idx="6"/>
          </p:cNvCxnSpPr>
          <p:nvPr/>
        </p:nvCxnSpPr>
        <p:spPr>
          <a:xfrm>
            <a:off x="1210824" y="3674625"/>
            <a:ext cx="138900" cy="1389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37" name="Shape 437"/>
          <p:cNvCxnSpPr/>
          <p:nvPr/>
        </p:nvCxnSpPr>
        <p:spPr>
          <a:xfrm>
            <a:off x="1513400" y="4014800"/>
            <a:ext cx="237299" cy="237299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38" name="Shape 438"/>
          <p:cNvCxnSpPr/>
          <p:nvPr/>
        </p:nvCxnSpPr>
        <p:spPr>
          <a:xfrm>
            <a:off x="1760650" y="4243400"/>
            <a:ext cx="2512499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39" name="Shape 439"/>
          <p:cNvCxnSpPr/>
          <p:nvPr/>
        </p:nvCxnSpPr>
        <p:spPr>
          <a:xfrm flipH="1" rot="10800000">
            <a:off x="4282950" y="3620300"/>
            <a:ext cx="276899" cy="623099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40" name="Shape 440"/>
          <p:cNvCxnSpPr/>
          <p:nvPr/>
        </p:nvCxnSpPr>
        <p:spPr>
          <a:xfrm>
            <a:off x="4559900" y="3620300"/>
            <a:ext cx="1778699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41" name="Shape 441"/>
          <p:cNvSpPr txBox="1"/>
          <p:nvPr/>
        </p:nvSpPr>
        <p:spPr>
          <a:xfrm>
            <a:off x="662725" y="781425"/>
            <a:ext cx="37182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/>
              <a:t>All-Cause Mortality</a:t>
            </a:r>
          </a:p>
        </p:txBody>
      </p:sp>
      <p:sp>
        <p:nvSpPr>
          <p:cNvPr id="442" name="Shape 442"/>
          <p:cNvSpPr/>
          <p:nvPr/>
        </p:nvSpPr>
        <p:spPr>
          <a:xfrm>
            <a:off x="4585875" y="76950"/>
            <a:ext cx="1219200" cy="427500"/>
          </a:xfrm>
          <a:prstGeom prst="homePlate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Introduction</a:t>
            </a:r>
          </a:p>
        </p:txBody>
      </p:sp>
      <p:sp>
        <p:nvSpPr>
          <p:cNvPr id="443" name="Shape 443"/>
          <p:cNvSpPr/>
          <p:nvPr/>
        </p:nvSpPr>
        <p:spPr>
          <a:xfrm>
            <a:off x="7995025" y="79500"/>
            <a:ext cx="1105200" cy="422400"/>
          </a:xfrm>
          <a:prstGeom prst="rect">
            <a:avLst/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4" name="Shape 444"/>
          <p:cNvSpPr/>
          <p:nvPr/>
        </p:nvSpPr>
        <p:spPr>
          <a:xfrm>
            <a:off x="6770450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ECMO</a:t>
            </a:r>
          </a:p>
        </p:txBody>
      </p:sp>
      <p:sp>
        <p:nvSpPr>
          <p:cNvPr id="445" name="Shape 445"/>
          <p:cNvSpPr/>
          <p:nvPr/>
        </p:nvSpPr>
        <p:spPr>
          <a:xfrm>
            <a:off x="8071225" y="142350"/>
            <a:ext cx="11052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Conclusion</a:t>
            </a:r>
          </a:p>
        </p:txBody>
      </p:sp>
      <p:sp>
        <p:nvSpPr>
          <p:cNvPr id="446" name="Shape 446"/>
          <p:cNvSpPr/>
          <p:nvPr/>
        </p:nvSpPr>
        <p:spPr>
          <a:xfrm>
            <a:off x="5583575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B6D7A8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447" name="Shape 447"/>
          <p:cNvSpPr/>
          <p:nvPr/>
        </p:nvSpPr>
        <p:spPr>
          <a:xfrm>
            <a:off x="5740775" y="138000"/>
            <a:ext cx="1163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Hemodialysis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2" name="Shape 452"/>
          <p:cNvCxnSpPr/>
          <p:nvPr/>
        </p:nvCxnSpPr>
        <p:spPr>
          <a:xfrm>
            <a:off x="0" y="583600"/>
            <a:ext cx="9169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53" name="Shape 453"/>
          <p:cNvSpPr txBox="1"/>
          <p:nvPr>
            <p:ph type="title"/>
          </p:nvPr>
        </p:nvSpPr>
        <p:spPr>
          <a:xfrm>
            <a:off x="0" y="0"/>
            <a:ext cx="44082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ECMO Model</a:t>
            </a:r>
          </a:p>
        </p:txBody>
      </p:sp>
      <p:sp>
        <p:nvSpPr>
          <p:cNvPr id="454" name="Shape 454"/>
          <p:cNvSpPr txBox="1"/>
          <p:nvPr>
            <p:ph idx="12" type="sldNum"/>
          </p:nvPr>
        </p:nvSpPr>
        <p:spPr>
          <a:xfrm>
            <a:off x="-280642" y="4826891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455" name="Shape 455"/>
          <p:cNvSpPr/>
          <p:nvPr/>
        </p:nvSpPr>
        <p:spPr>
          <a:xfrm>
            <a:off x="4585875" y="76950"/>
            <a:ext cx="1219200" cy="427500"/>
          </a:xfrm>
          <a:prstGeom prst="homePlate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Introduction</a:t>
            </a:r>
          </a:p>
        </p:txBody>
      </p:sp>
      <p:sp>
        <p:nvSpPr>
          <p:cNvPr id="456" name="Shape 456"/>
          <p:cNvSpPr/>
          <p:nvPr/>
        </p:nvSpPr>
        <p:spPr>
          <a:xfrm>
            <a:off x="7995025" y="79500"/>
            <a:ext cx="1105200" cy="422400"/>
          </a:xfrm>
          <a:prstGeom prst="rect">
            <a:avLst/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6770450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B6D7A8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ECMO</a:t>
            </a:r>
          </a:p>
        </p:txBody>
      </p:sp>
      <p:sp>
        <p:nvSpPr>
          <p:cNvPr id="458" name="Shape 458"/>
          <p:cNvSpPr/>
          <p:nvPr/>
        </p:nvSpPr>
        <p:spPr>
          <a:xfrm>
            <a:off x="8071225" y="142350"/>
            <a:ext cx="11052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Conclusion</a:t>
            </a:r>
          </a:p>
        </p:txBody>
      </p:sp>
      <p:sp>
        <p:nvSpPr>
          <p:cNvPr id="459" name="Shape 459"/>
          <p:cNvSpPr/>
          <p:nvPr/>
        </p:nvSpPr>
        <p:spPr>
          <a:xfrm>
            <a:off x="5583575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460" name="Shape 460"/>
          <p:cNvSpPr/>
          <p:nvPr/>
        </p:nvSpPr>
        <p:spPr>
          <a:xfrm>
            <a:off x="5740775" y="138000"/>
            <a:ext cx="1163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Hemodialysis</a:t>
            </a:r>
          </a:p>
        </p:txBody>
      </p:sp>
      <p:sp>
        <p:nvSpPr>
          <p:cNvPr id="461" name="Shape 461"/>
          <p:cNvSpPr txBox="1"/>
          <p:nvPr/>
        </p:nvSpPr>
        <p:spPr>
          <a:xfrm>
            <a:off x="922050" y="728150"/>
            <a:ext cx="7299900" cy="10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i="1" lang="en" sz="1800">
                <a:solidFill>
                  <a:srgbClr val="434343"/>
                </a:solidFill>
              </a:rPr>
              <a:t>ECMO is described by the same convection-diffusion equation as hemodialysis, but with the addition of a reactive term...</a:t>
            </a:r>
          </a:p>
        </p:txBody>
      </p:sp>
      <p:pic>
        <p:nvPicPr>
          <p:cNvPr descr="Screen Shot 2016-06-30 at 2.45.52 PM.png" id="462" name="Shape 4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099" y="1587471"/>
            <a:ext cx="4085799" cy="2285065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Shape 463"/>
          <p:cNvSpPr txBox="1"/>
          <p:nvPr/>
        </p:nvSpPr>
        <p:spPr>
          <a:xfrm>
            <a:off x="5744900" y="1697475"/>
            <a:ext cx="174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(Oxygen)</a:t>
            </a:r>
          </a:p>
        </p:txBody>
      </p:sp>
      <p:sp>
        <p:nvSpPr>
          <p:cNvPr id="464" name="Shape 464"/>
          <p:cNvSpPr txBox="1"/>
          <p:nvPr/>
        </p:nvSpPr>
        <p:spPr>
          <a:xfrm>
            <a:off x="5744900" y="2443650"/>
            <a:ext cx="174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(Deoxyheme)</a:t>
            </a:r>
          </a:p>
        </p:txBody>
      </p:sp>
      <p:sp>
        <p:nvSpPr>
          <p:cNvPr id="465" name="Shape 465"/>
          <p:cNvSpPr txBox="1"/>
          <p:nvPr/>
        </p:nvSpPr>
        <p:spPr>
          <a:xfrm>
            <a:off x="5744900" y="3189812"/>
            <a:ext cx="174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(Oxyheme)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361100" y="3946600"/>
            <a:ext cx="8333400" cy="10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 sz="1800">
                <a:solidFill>
                  <a:srgbClr val="434343"/>
                </a:solidFill>
              </a:rPr>
              <a:t>All three equations must be solved simultaneously to account for the reaction!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1" name="Shape 471"/>
          <p:cNvCxnSpPr/>
          <p:nvPr/>
        </p:nvCxnSpPr>
        <p:spPr>
          <a:xfrm>
            <a:off x="0" y="583600"/>
            <a:ext cx="9169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72" name="Shape 472"/>
          <p:cNvSpPr txBox="1"/>
          <p:nvPr>
            <p:ph type="title"/>
          </p:nvPr>
        </p:nvSpPr>
        <p:spPr>
          <a:xfrm>
            <a:off x="0" y="0"/>
            <a:ext cx="44082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ECMO Model</a:t>
            </a:r>
          </a:p>
        </p:txBody>
      </p:sp>
      <p:sp>
        <p:nvSpPr>
          <p:cNvPr id="473" name="Shape 473"/>
          <p:cNvSpPr txBox="1"/>
          <p:nvPr>
            <p:ph idx="12" type="sldNum"/>
          </p:nvPr>
        </p:nvSpPr>
        <p:spPr>
          <a:xfrm>
            <a:off x="-280642" y="4826891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474" name="Shape 474"/>
          <p:cNvSpPr/>
          <p:nvPr/>
        </p:nvSpPr>
        <p:spPr>
          <a:xfrm>
            <a:off x="4585875" y="76950"/>
            <a:ext cx="1219200" cy="427500"/>
          </a:xfrm>
          <a:prstGeom prst="homePlate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Introduction</a:t>
            </a:r>
          </a:p>
        </p:txBody>
      </p:sp>
      <p:sp>
        <p:nvSpPr>
          <p:cNvPr id="475" name="Shape 475"/>
          <p:cNvSpPr/>
          <p:nvPr/>
        </p:nvSpPr>
        <p:spPr>
          <a:xfrm>
            <a:off x="7995025" y="79500"/>
            <a:ext cx="1105200" cy="422400"/>
          </a:xfrm>
          <a:prstGeom prst="rect">
            <a:avLst/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6" name="Shape 476"/>
          <p:cNvSpPr/>
          <p:nvPr/>
        </p:nvSpPr>
        <p:spPr>
          <a:xfrm>
            <a:off x="6770450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B6D7A8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ECMO</a:t>
            </a:r>
          </a:p>
        </p:txBody>
      </p:sp>
      <p:sp>
        <p:nvSpPr>
          <p:cNvPr id="477" name="Shape 477"/>
          <p:cNvSpPr/>
          <p:nvPr/>
        </p:nvSpPr>
        <p:spPr>
          <a:xfrm>
            <a:off x="8071225" y="142350"/>
            <a:ext cx="11052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Conclusion</a:t>
            </a:r>
          </a:p>
        </p:txBody>
      </p:sp>
      <p:sp>
        <p:nvSpPr>
          <p:cNvPr id="478" name="Shape 478"/>
          <p:cNvSpPr/>
          <p:nvPr/>
        </p:nvSpPr>
        <p:spPr>
          <a:xfrm>
            <a:off x="5583575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479" name="Shape 479"/>
          <p:cNvSpPr/>
          <p:nvPr/>
        </p:nvSpPr>
        <p:spPr>
          <a:xfrm>
            <a:off x="5740775" y="138000"/>
            <a:ext cx="1163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Hemodialysis</a:t>
            </a:r>
          </a:p>
        </p:txBody>
      </p:sp>
      <p:pic>
        <p:nvPicPr>
          <p:cNvPr descr="ECMO Model Snapshot.png" id="480" name="Shape 480"/>
          <p:cNvPicPr preferRelativeResize="0"/>
          <p:nvPr/>
        </p:nvPicPr>
        <p:blipFill rotWithShape="1">
          <a:blip r:embed="rId3">
            <a:alphaModFix/>
          </a:blip>
          <a:srcRect b="51818" l="1302" r="0" t="0"/>
          <a:stretch/>
        </p:blipFill>
        <p:spPr>
          <a:xfrm>
            <a:off x="2461587" y="623172"/>
            <a:ext cx="4220826" cy="612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CMO Experiment Simulation (no labels).png" id="481" name="Shape 4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054" y="1275125"/>
            <a:ext cx="4483273" cy="3269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2" name="Shape 482"/>
          <p:cNvCxnSpPr/>
          <p:nvPr/>
        </p:nvCxnSpPr>
        <p:spPr>
          <a:xfrm>
            <a:off x="741850" y="3926875"/>
            <a:ext cx="7566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483" name="Shape 483"/>
          <p:cNvCxnSpPr/>
          <p:nvPr/>
        </p:nvCxnSpPr>
        <p:spPr>
          <a:xfrm>
            <a:off x="741850" y="1661750"/>
            <a:ext cx="7527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484" name="Shape 484"/>
          <p:cNvSpPr txBox="1"/>
          <p:nvPr/>
        </p:nvSpPr>
        <p:spPr>
          <a:xfrm>
            <a:off x="5156125" y="2507946"/>
            <a:ext cx="2838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i="1" lang="en">
                <a:solidFill>
                  <a:srgbClr val="434343"/>
                </a:solidFill>
              </a:rPr>
              <a:t>Experimental values</a:t>
            </a:r>
          </a:p>
          <a:p>
            <a:pPr lvl="0" algn="ctr">
              <a:spcBef>
                <a:spcPts val="0"/>
              </a:spcBef>
              <a:buNone/>
            </a:pPr>
            <a:r>
              <a:rPr i="1" lang="en">
                <a:solidFill>
                  <a:srgbClr val="434343"/>
                </a:solidFill>
              </a:rPr>
              <a:t>(to the nearest </a:t>
            </a:r>
            <a:r>
              <a:rPr i="1" lang="en">
                <a:solidFill>
                  <a:srgbClr val="434343"/>
                </a:solidFill>
              </a:rPr>
              <a:t>hundredth</a:t>
            </a:r>
            <a:r>
              <a:rPr i="1" lang="en">
                <a:solidFill>
                  <a:srgbClr val="434343"/>
                </a:solidFill>
              </a:rPr>
              <a:t>)</a:t>
            </a:r>
          </a:p>
        </p:txBody>
      </p:sp>
      <p:sp>
        <p:nvSpPr>
          <p:cNvPr id="485" name="Shape 485"/>
          <p:cNvSpPr txBox="1"/>
          <p:nvPr/>
        </p:nvSpPr>
        <p:spPr>
          <a:xfrm>
            <a:off x="6268975" y="1419350"/>
            <a:ext cx="613200" cy="48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i="1" lang="en">
                <a:solidFill>
                  <a:srgbClr val="666666"/>
                </a:solidFill>
              </a:rPr>
              <a:t>Final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6268975" y="3684450"/>
            <a:ext cx="613200" cy="48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>
                <a:solidFill>
                  <a:srgbClr val="666666"/>
                </a:solidFill>
              </a:rPr>
              <a:t>Initial</a:t>
            </a:r>
          </a:p>
        </p:txBody>
      </p:sp>
      <p:cxnSp>
        <p:nvCxnSpPr>
          <p:cNvPr id="487" name="Shape 487"/>
          <p:cNvCxnSpPr>
            <a:stCxn id="484" idx="0"/>
            <a:endCxn id="485" idx="2"/>
          </p:cNvCxnSpPr>
          <p:nvPr/>
        </p:nvCxnSpPr>
        <p:spPr>
          <a:xfrm rot="10800000">
            <a:off x="6575575" y="1904046"/>
            <a:ext cx="0" cy="60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488" name="Shape 488"/>
          <p:cNvCxnSpPr>
            <a:stCxn id="484" idx="2"/>
            <a:endCxn id="486" idx="0"/>
          </p:cNvCxnSpPr>
          <p:nvPr/>
        </p:nvCxnSpPr>
        <p:spPr>
          <a:xfrm>
            <a:off x="6575575" y="3080646"/>
            <a:ext cx="0" cy="60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stealth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3" name="Shape 493"/>
          <p:cNvCxnSpPr/>
          <p:nvPr/>
        </p:nvCxnSpPr>
        <p:spPr>
          <a:xfrm>
            <a:off x="0" y="583600"/>
            <a:ext cx="9169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94" name="Shape 494"/>
          <p:cNvSpPr txBox="1"/>
          <p:nvPr>
            <p:ph type="title"/>
          </p:nvPr>
        </p:nvSpPr>
        <p:spPr>
          <a:xfrm>
            <a:off x="0" y="0"/>
            <a:ext cx="44082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ECMO Model</a:t>
            </a:r>
          </a:p>
        </p:txBody>
      </p:sp>
      <p:sp>
        <p:nvSpPr>
          <p:cNvPr id="495" name="Shape 495"/>
          <p:cNvSpPr txBox="1"/>
          <p:nvPr>
            <p:ph idx="12" type="sldNum"/>
          </p:nvPr>
        </p:nvSpPr>
        <p:spPr>
          <a:xfrm>
            <a:off x="-280642" y="4826891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496" name="Shape 496"/>
          <p:cNvSpPr/>
          <p:nvPr/>
        </p:nvSpPr>
        <p:spPr>
          <a:xfrm>
            <a:off x="4585875" y="76950"/>
            <a:ext cx="1219200" cy="427500"/>
          </a:xfrm>
          <a:prstGeom prst="homePlate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Introduction</a:t>
            </a:r>
          </a:p>
        </p:txBody>
      </p:sp>
      <p:sp>
        <p:nvSpPr>
          <p:cNvPr id="497" name="Shape 497"/>
          <p:cNvSpPr/>
          <p:nvPr/>
        </p:nvSpPr>
        <p:spPr>
          <a:xfrm>
            <a:off x="7995025" y="79500"/>
            <a:ext cx="1105200" cy="422400"/>
          </a:xfrm>
          <a:prstGeom prst="rect">
            <a:avLst/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8" name="Shape 498"/>
          <p:cNvSpPr/>
          <p:nvPr/>
        </p:nvSpPr>
        <p:spPr>
          <a:xfrm>
            <a:off x="6770450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B6D7A8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ECMO</a:t>
            </a:r>
          </a:p>
        </p:txBody>
      </p:sp>
      <p:sp>
        <p:nvSpPr>
          <p:cNvPr id="499" name="Shape 499"/>
          <p:cNvSpPr/>
          <p:nvPr/>
        </p:nvSpPr>
        <p:spPr>
          <a:xfrm>
            <a:off x="8071225" y="142350"/>
            <a:ext cx="11052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Conclusion</a:t>
            </a:r>
          </a:p>
        </p:txBody>
      </p:sp>
      <p:sp>
        <p:nvSpPr>
          <p:cNvPr id="500" name="Shape 500"/>
          <p:cNvSpPr/>
          <p:nvPr/>
        </p:nvSpPr>
        <p:spPr>
          <a:xfrm>
            <a:off x="5583575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501" name="Shape 501"/>
          <p:cNvSpPr/>
          <p:nvPr/>
        </p:nvSpPr>
        <p:spPr>
          <a:xfrm>
            <a:off x="5740775" y="138000"/>
            <a:ext cx="1163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Hemodialysis</a:t>
            </a:r>
          </a:p>
        </p:txBody>
      </p:sp>
      <p:pic>
        <p:nvPicPr>
          <p:cNvPr descr="ECMO Results.png" id="502" name="Shape 502"/>
          <p:cNvPicPr preferRelativeResize="0"/>
          <p:nvPr/>
        </p:nvPicPr>
        <p:blipFill rotWithShape="1">
          <a:blip r:embed="rId3">
            <a:alphaModFix/>
          </a:blip>
          <a:srcRect b="0" l="0" r="0" t="7123"/>
          <a:stretch/>
        </p:blipFill>
        <p:spPr>
          <a:xfrm>
            <a:off x="1624225" y="732500"/>
            <a:ext cx="5895549" cy="3824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3" name="Shape 503"/>
          <p:cNvCxnSpPr>
            <a:stCxn id="504" idx="3"/>
          </p:cNvCxnSpPr>
          <p:nvPr/>
        </p:nvCxnSpPr>
        <p:spPr>
          <a:xfrm flipH="1" rot="10800000">
            <a:off x="1503600" y="890325"/>
            <a:ext cx="1147200" cy="227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504" name="Shape 504"/>
          <p:cNvSpPr txBox="1"/>
          <p:nvPr/>
        </p:nvSpPr>
        <p:spPr>
          <a:xfrm>
            <a:off x="0" y="906525"/>
            <a:ext cx="15036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i="1" lang="en"/>
              <a:t>Limited by transport away from membrane</a:t>
            </a:r>
          </a:p>
        </p:txBody>
      </p:sp>
      <p:cxnSp>
        <p:nvCxnSpPr>
          <p:cNvPr id="505" name="Shape 505"/>
          <p:cNvCxnSpPr/>
          <p:nvPr/>
        </p:nvCxnSpPr>
        <p:spPr>
          <a:xfrm flipH="1">
            <a:off x="6241375" y="3185025"/>
            <a:ext cx="1434300" cy="534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506" name="Shape 506"/>
          <p:cNvSpPr txBox="1"/>
          <p:nvPr/>
        </p:nvSpPr>
        <p:spPr>
          <a:xfrm>
            <a:off x="7422550" y="2762625"/>
            <a:ext cx="15036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/>
              <a:t>Limited by diffusion within membrane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0" y="0"/>
            <a:ext cx="4257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Extracorporeal Therapies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>
            <p:ph idx="4294967295" type="body"/>
          </p:nvPr>
        </p:nvSpPr>
        <p:spPr>
          <a:xfrm>
            <a:off x="239350" y="708300"/>
            <a:ext cx="2863500" cy="774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/>
              <a:t>What is an extracorporeal blood therapy?</a:t>
            </a:r>
          </a:p>
        </p:txBody>
      </p:sp>
      <p:cxnSp>
        <p:nvCxnSpPr>
          <p:cNvPr id="112" name="Shape 112"/>
          <p:cNvCxnSpPr/>
          <p:nvPr/>
        </p:nvCxnSpPr>
        <p:spPr>
          <a:xfrm>
            <a:off x="0" y="593475"/>
            <a:ext cx="914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13" name="Shape 113"/>
          <p:cNvSpPr txBox="1"/>
          <p:nvPr>
            <p:ph idx="12" type="sldNum"/>
          </p:nvPr>
        </p:nvSpPr>
        <p:spPr>
          <a:xfrm>
            <a:off x="-280642" y="4826891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14" name="Shape 114"/>
          <p:cNvSpPr/>
          <p:nvPr/>
        </p:nvSpPr>
        <p:spPr>
          <a:xfrm>
            <a:off x="4585875" y="76950"/>
            <a:ext cx="1219200" cy="427500"/>
          </a:xfrm>
          <a:prstGeom prst="homePlate">
            <a:avLst>
              <a:gd fmla="val 50000" name="adj"/>
            </a:avLst>
          </a:prstGeom>
          <a:solidFill>
            <a:srgbClr val="B6D7A8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Introduction</a:t>
            </a:r>
          </a:p>
        </p:txBody>
      </p:sp>
      <p:sp>
        <p:nvSpPr>
          <p:cNvPr id="115" name="Shape 115"/>
          <p:cNvSpPr/>
          <p:nvPr/>
        </p:nvSpPr>
        <p:spPr>
          <a:xfrm>
            <a:off x="7995025" y="79500"/>
            <a:ext cx="1105200" cy="422400"/>
          </a:xfrm>
          <a:prstGeom prst="rect">
            <a:avLst/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6770450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ECMO</a:t>
            </a:r>
          </a:p>
        </p:txBody>
      </p:sp>
      <p:sp>
        <p:nvSpPr>
          <p:cNvPr id="117" name="Shape 117"/>
          <p:cNvSpPr/>
          <p:nvPr/>
        </p:nvSpPr>
        <p:spPr>
          <a:xfrm>
            <a:off x="8071225" y="142350"/>
            <a:ext cx="11052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Conclusion</a:t>
            </a:r>
          </a:p>
        </p:txBody>
      </p:sp>
      <p:sp>
        <p:nvSpPr>
          <p:cNvPr id="118" name="Shape 118"/>
          <p:cNvSpPr/>
          <p:nvPr/>
        </p:nvSpPr>
        <p:spPr>
          <a:xfrm>
            <a:off x="5583575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19" name="Shape 119"/>
          <p:cNvSpPr/>
          <p:nvPr/>
        </p:nvSpPr>
        <p:spPr>
          <a:xfrm>
            <a:off x="5740775" y="138000"/>
            <a:ext cx="1163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Hemodialysis</a:t>
            </a:r>
          </a:p>
        </p:txBody>
      </p:sp>
      <p:sp>
        <p:nvSpPr>
          <p:cNvPr id="120" name="Shape 120"/>
          <p:cNvSpPr/>
          <p:nvPr/>
        </p:nvSpPr>
        <p:spPr>
          <a:xfrm>
            <a:off x="239350" y="3066325"/>
            <a:ext cx="8635200" cy="142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i="1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i="1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i="1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i="1"/>
          </a:p>
        </p:txBody>
      </p:sp>
      <p:sp>
        <p:nvSpPr>
          <p:cNvPr id="121" name="Shape 121"/>
          <p:cNvSpPr/>
          <p:nvPr/>
        </p:nvSpPr>
        <p:spPr>
          <a:xfrm>
            <a:off x="2561050" y="4114800"/>
            <a:ext cx="3991800" cy="227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Solute consumed or produced</a:t>
            </a:r>
          </a:p>
        </p:txBody>
      </p:sp>
      <p:sp>
        <p:nvSpPr>
          <p:cNvPr id="122" name="Shape 122"/>
          <p:cNvSpPr/>
          <p:nvPr/>
        </p:nvSpPr>
        <p:spPr>
          <a:xfrm>
            <a:off x="4285325" y="3196525"/>
            <a:ext cx="548700" cy="5487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𝚺</a:t>
            </a:r>
          </a:p>
        </p:txBody>
      </p:sp>
      <p:cxnSp>
        <p:nvCxnSpPr>
          <p:cNvPr id="123" name="Shape 123"/>
          <p:cNvCxnSpPr>
            <a:stCxn id="122" idx="6"/>
          </p:cNvCxnSpPr>
          <p:nvPr/>
        </p:nvCxnSpPr>
        <p:spPr>
          <a:xfrm>
            <a:off x="4834025" y="3470875"/>
            <a:ext cx="3454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triangle"/>
            <a:tailEnd len="lg" w="lg" type="none"/>
          </a:ln>
        </p:spPr>
      </p:cxnSp>
      <p:sp>
        <p:nvSpPr>
          <p:cNvPr id="124" name="Shape 124"/>
          <p:cNvSpPr txBox="1"/>
          <p:nvPr/>
        </p:nvSpPr>
        <p:spPr>
          <a:xfrm>
            <a:off x="311700" y="3873225"/>
            <a:ext cx="169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i="1" lang="en">
                <a:solidFill>
                  <a:schemeClr val="dk1"/>
                </a:solidFill>
              </a:rPr>
              <a:t>Patient’s Circulatory System </a:t>
            </a:r>
          </a:p>
        </p:txBody>
      </p:sp>
      <p:cxnSp>
        <p:nvCxnSpPr>
          <p:cNvPr id="125" name="Shape 125"/>
          <p:cNvCxnSpPr/>
          <p:nvPr/>
        </p:nvCxnSpPr>
        <p:spPr>
          <a:xfrm>
            <a:off x="830525" y="3464512"/>
            <a:ext cx="3454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6" name="Shape 126"/>
          <p:cNvCxnSpPr/>
          <p:nvPr/>
        </p:nvCxnSpPr>
        <p:spPr>
          <a:xfrm rot="10800000">
            <a:off x="840300" y="2779412"/>
            <a:ext cx="0" cy="686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27" name="Shape 127"/>
          <p:cNvSpPr/>
          <p:nvPr/>
        </p:nvSpPr>
        <p:spPr>
          <a:xfrm>
            <a:off x="239350" y="1597412"/>
            <a:ext cx="8635200" cy="142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i="1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/>
          </a:p>
        </p:txBody>
      </p:sp>
      <p:cxnSp>
        <p:nvCxnSpPr>
          <p:cNvPr id="128" name="Shape 128"/>
          <p:cNvCxnSpPr/>
          <p:nvPr/>
        </p:nvCxnSpPr>
        <p:spPr>
          <a:xfrm rot="10800000">
            <a:off x="8288825" y="2779412"/>
            <a:ext cx="0" cy="686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9" name="Shape 129"/>
          <p:cNvSpPr txBox="1"/>
          <p:nvPr/>
        </p:nvSpPr>
        <p:spPr>
          <a:xfrm>
            <a:off x="311700" y="1597425"/>
            <a:ext cx="1894200" cy="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chemeClr val="dk1"/>
                </a:solidFill>
              </a:rPr>
              <a:t>Extracorporeal Circuit</a:t>
            </a:r>
          </a:p>
        </p:txBody>
      </p:sp>
      <p:sp>
        <p:nvSpPr>
          <p:cNvPr id="130" name="Shape 130"/>
          <p:cNvSpPr/>
          <p:nvPr/>
        </p:nvSpPr>
        <p:spPr>
          <a:xfrm>
            <a:off x="415425" y="2136525"/>
            <a:ext cx="1419600" cy="66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Solute input into circuit</a:t>
            </a:r>
          </a:p>
        </p:txBody>
      </p:sp>
      <p:sp>
        <p:nvSpPr>
          <p:cNvPr id="131" name="Shape 131"/>
          <p:cNvSpPr/>
          <p:nvPr/>
        </p:nvSpPr>
        <p:spPr>
          <a:xfrm>
            <a:off x="7293925" y="2111375"/>
            <a:ext cx="1419600" cy="66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Solute output from circuit</a:t>
            </a:r>
          </a:p>
        </p:txBody>
      </p:sp>
      <p:sp>
        <p:nvSpPr>
          <p:cNvPr id="132" name="Shape 132"/>
          <p:cNvSpPr/>
          <p:nvPr/>
        </p:nvSpPr>
        <p:spPr>
          <a:xfrm>
            <a:off x="4285325" y="809100"/>
            <a:ext cx="21861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External source or sink</a:t>
            </a:r>
          </a:p>
        </p:txBody>
      </p:sp>
      <p:cxnSp>
        <p:nvCxnSpPr>
          <p:cNvPr id="133" name="Shape 133"/>
          <p:cNvCxnSpPr/>
          <p:nvPr/>
        </p:nvCxnSpPr>
        <p:spPr>
          <a:xfrm>
            <a:off x="1835025" y="2467875"/>
            <a:ext cx="2457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34" name="Shape 134"/>
          <p:cNvSpPr/>
          <p:nvPr/>
        </p:nvSpPr>
        <p:spPr>
          <a:xfrm>
            <a:off x="4290125" y="2172450"/>
            <a:ext cx="548700" cy="5487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𝚺</a:t>
            </a:r>
          </a:p>
        </p:txBody>
      </p:sp>
      <p:cxnSp>
        <p:nvCxnSpPr>
          <p:cNvPr id="135" name="Shape 135"/>
          <p:cNvCxnSpPr/>
          <p:nvPr/>
        </p:nvCxnSpPr>
        <p:spPr>
          <a:xfrm>
            <a:off x="4834025" y="2442725"/>
            <a:ext cx="2457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6" name="Shape 136"/>
          <p:cNvCxnSpPr>
            <a:stCxn id="134" idx="0"/>
          </p:cNvCxnSpPr>
          <p:nvPr/>
        </p:nvCxnSpPr>
        <p:spPr>
          <a:xfrm rot="10800000">
            <a:off x="4564475" y="1364850"/>
            <a:ext cx="0" cy="807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triangle"/>
            <a:tailEnd len="lg" w="lg" type="triangle"/>
          </a:ln>
        </p:spPr>
      </p:cxnSp>
      <p:cxnSp>
        <p:nvCxnSpPr>
          <p:cNvPr id="137" name="Shape 137"/>
          <p:cNvCxnSpPr/>
          <p:nvPr/>
        </p:nvCxnSpPr>
        <p:spPr>
          <a:xfrm>
            <a:off x="3502800" y="1796450"/>
            <a:ext cx="33717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138" name="Shape 138"/>
          <p:cNvSpPr txBox="1"/>
          <p:nvPr/>
        </p:nvSpPr>
        <p:spPr>
          <a:xfrm>
            <a:off x="5212725" y="1600575"/>
            <a:ext cx="1105200" cy="36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/>
              <a:t>Membrane</a:t>
            </a:r>
          </a:p>
        </p:txBody>
      </p:sp>
      <p:cxnSp>
        <p:nvCxnSpPr>
          <p:cNvPr id="139" name="Shape 139"/>
          <p:cNvCxnSpPr>
            <a:stCxn id="122" idx="4"/>
            <a:endCxn id="121" idx="0"/>
          </p:cNvCxnSpPr>
          <p:nvPr/>
        </p:nvCxnSpPr>
        <p:spPr>
          <a:xfrm flipH="1">
            <a:off x="4556975" y="3745225"/>
            <a:ext cx="2700" cy="369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triangle"/>
            <a:tailEnd len="lg" w="lg" type="triangl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1" name="Shape 511"/>
          <p:cNvCxnSpPr/>
          <p:nvPr/>
        </p:nvCxnSpPr>
        <p:spPr>
          <a:xfrm>
            <a:off x="0" y="583600"/>
            <a:ext cx="9169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12" name="Shape 512"/>
          <p:cNvSpPr txBox="1"/>
          <p:nvPr>
            <p:ph type="title"/>
          </p:nvPr>
        </p:nvSpPr>
        <p:spPr>
          <a:xfrm>
            <a:off x="0" y="0"/>
            <a:ext cx="44082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Comparative Analysis</a:t>
            </a:r>
          </a:p>
        </p:txBody>
      </p:sp>
      <p:sp>
        <p:nvSpPr>
          <p:cNvPr id="513" name="Shape 513"/>
          <p:cNvSpPr txBox="1"/>
          <p:nvPr>
            <p:ph idx="12" type="sldNum"/>
          </p:nvPr>
        </p:nvSpPr>
        <p:spPr>
          <a:xfrm>
            <a:off x="-280642" y="4826891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514" name="Shape 514"/>
          <p:cNvSpPr/>
          <p:nvPr/>
        </p:nvSpPr>
        <p:spPr>
          <a:xfrm>
            <a:off x="4585875" y="76950"/>
            <a:ext cx="1219200" cy="427500"/>
          </a:xfrm>
          <a:prstGeom prst="homePlate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Introduction</a:t>
            </a:r>
          </a:p>
        </p:txBody>
      </p:sp>
      <p:sp>
        <p:nvSpPr>
          <p:cNvPr id="515" name="Shape 515"/>
          <p:cNvSpPr/>
          <p:nvPr/>
        </p:nvSpPr>
        <p:spPr>
          <a:xfrm>
            <a:off x="7995025" y="79500"/>
            <a:ext cx="1105200" cy="4224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6" name="Shape 516"/>
          <p:cNvSpPr/>
          <p:nvPr/>
        </p:nvSpPr>
        <p:spPr>
          <a:xfrm>
            <a:off x="6770450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ECMO</a:t>
            </a:r>
          </a:p>
        </p:txBody>
      </p:sp>
      <p:sp>
        <p:nvSpPr>
          <p:cNvPr id="517" name="Shape 517"/>
          <p:cNvSpPr/>
          <p:nvPr/>
        </p:nvSpPr>
        <p:spPr>
          <a:xfrm>
            <a:off x="8071225" y="142350"/>
            <a:ext cx="11052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Conclusion</a:t>
            </a:r>
          </a:p>
        </p:txBody>
      </p:sp>
      <p:sp>
        <p:nvSpPr>
          <p:cNvPr id="518" name="Shape 518"/>
          <p:cNvSpPr/>
          <p:nvPr/>
        </p:nvSpPr>
        <p:spPr>
          <a:xfrm>
            <a:off x="5583575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519" name="Shape 519"/>
          <p:cNvSpPr/>
          <p:nvPr/>
        </p:nvSpPr>
        <p:spPr>
          <a:xfrm>
            <a:off x="5740775" y="138000"/>
            <a:ext cx="1163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Hemodialysis</a:t>
            </a:r>
          </a:p>
        </p:txBody>
      </p:sp>
      <p:cxnSp>
        <p:nvCxnSpPr>
          <p:cNvPr id="520" name="Shape 520"/>
          <p:cNvCxnSpPr/>
          <p:nvPr/>
        </p:nvCxnSpPr>
        <p:spPr>
          <a:xfrm>
            <a:off x="1227375" y="2529136"/>
            <a:ext cx="0" cy="279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21" name="Shape 521"/>
          <p:cNvCxnSpPr/>
          <p:nvPr/>
        </p:nvCxnSpPr>
        <p:spPr>
          <a:xfrm>
            <a:off x="1233111" y="2668866"/>
            <a:ext cx="7743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22" name="Shape 522"/>
          <p:cNvCxnSpPr/>
          <p:nvPr/>
        </p:nvCxnSpPr>
        <p:spPr>
          <a:xfrm>
            <a:off x="8977450" y="2529136"/>
            <a:ext cx="0" cy="279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523" name="Shape 5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6010" y="3037330"/>
            <a:ext cx="1129723" cy="754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4" name="Shape 524"/>
          <p:cNvCxnSpPr/>
          <p:nvPr/>
        </p:nvCxnSpPr>
        <p:spPr>
          <a:xfrm>
            <a:off x="3098781" y="2588189"/>
            <a:ext cx="0" cy="161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25" name="Shape 525"/>
          <p:cNvSpPr txBox="1"/>
          <p:nvPr/>
        </p:nvSpPr>
        <p:spPr>
          <a:xfrm>
            <a:off x="2771028" y="2249750"/>
            <a:ext cx="655500" cy="2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999999"/>
                </a:solidFill>
              </a:rPr>
              <a:t>10</a:t>
            </a:r>
            <a:r>
              <a:rPr b="1" baseline="30000" lang="en" sz="1800">
                <a:solidFill>
                  <a:srgbClr val="999999"/>
                </a:solidFill>
              </a:rPr>
              <a:t>5</a:t>
            </a:r>
          </a:p>
        </p:txBody>
      </p:sp>
      <p:pic>
        <p:nvPicPr>
          <p:cNvPr id="526" name="Shape 5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2824" y="3012722"/>
            <a:ext cx="1129723" cy="8472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7" name="Shape 527"/>
          <p:cNvCxnSpPr/>
          <p:nvPr/>
        </p:nvCxnSpPr>
        <p:spPr>
          <a:xfrm>
            <a:off x="8418563" y="2588202"/>
            <a:ext cx="0" cy="161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28" name="Shape 528"/>
          <p:cNvSpPr txBox="1"/>
          <p:nvPr/>
        </p:nvSpPr>
        <p:spPr>
          <a:xfrm>
            <a:off x="8090810" y="2249763"/>
            <a:ext cx="655500" cy="2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999999"/>
                </a:solidFill>
              </a:rPr>
              <a:t>10</a:t>
            </a:r>
            <a:r>
              <a:rPr b="1" baseline="30000" lang="en" sz="1800">
                <a:solidFill>
                  <a:srgbClr val="999999"/>
                </a:solidFill>
              </a:rPr>
              <a:t>1</a:t>
            </a:r>
          </a:p>
        </p:txBody>
      </p:sp>
      <p:cxnSp>
        <p:nvCxnSpPr>
          <p:cNvPr id="529" name="Shape 529"/>
          <p:cNvCxnSpPr/>
          <p:nvPr/>
        </p:nvCxnSpPr>
        <p:spPr>
          <a:xfrm>
            <a:off x="5758672" y="2588189"/>
            <a:ext cx="0" cy="161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30" name="Shape 530"/>
          <p:cNvSpPr txBox="1"/>
          <p:nvPr/>
        </p:nvSpPr>
        <p:spPr>
          <a:xfrm>
            <a:off x="5430919" y="2249750"/>
            <a:ext cx="655500" cy="2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999999"/>
                </a:solidFill>
              </a:rPr>
              <a:t>10</a:t>
            </a:r>
            <a:r>
              <a:rPr b="1" baseline="30000" lang="en" sz="1800">
                <a:solidFill>
                  <a:srgbClr val="999999"/>
                </a:solidFill>
              </a:rPr>
              <a:t>3</a:t>
            </a:r>
          </a:p>
        </p:txBody>
      </p:sp>
      <p:cxnSp>
        <p:nvCxnSpPr>
          <p:cNvPr id="531" name="Shape 531"/>
          <p:cNvCxnSpPr/>
          <p:nvPr/>
        </p:nvCxnSpPr>
        <p:spPr>
          <a:xfrm>
            <a:off x="4428727" y="2588189"/>
            <a:ext cx="0" cy="161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32" name="Shape 532"/>
          <p:cNvSpPr txBox="1"/>
          <p:nvPr/>
        </p:nvSpPr>
        <p:spPr>
          <a:xfrm>
            <a:off x="4100974" y="2249750"/>
            <a:ext cx="655500" cy="2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999999"/>
                </a:solidFill>
              </a:rPr>
              <a:t>10</a:t>
            </a:r>
            <a:r>
              <a:rPr b="1" baseline="30000" lang="en" sz="1800">
                <a:solidFill>
                  <a:srgbClr val="999999"/>
                </a:solidFill>
              </a:rPr>
              <a:t>4</a:t>
            </a:r>
          </a:p>
        </p:txBody>
      </p:sp>
      <p:cxnSp>
        <p:nvCxnSpPr>
          <p:cNvPr id="533" name="Shape 533"/>
          <p:cNvCxnSpPr/>
          <p:nvPr/>
        </p:nvCxnSpPr>
        <p:spPr>
          <a:xfrm>
            <a:off x="7088618" y="2588189"/>
            <a:ext cx="0" cy="161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34" name="Shape 534"/>
          <p:cNvSpPr txBox="1"/>
          <p:nvPr/>
        </p:nvSpPr>
        <p:spPr>
          <a:xfrm>
            <a:off x="6760865" y="2249750"/>
            <a:ext cx="655500" cy="2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999999"/>
                </a:solidFill>
              </a:rPr>
              <a:t>10</a:t>
            </a:r>
            <a:r>
              <a:rPr b="1" baseline="30000" lang="en" sz="1800">
                <a:solidFill>
                  <a:srgbClr val="999999"/>
                </a:solidFill>
              </a:rPr>
              <a:t>2</a:t>
            </a:r>
          </a:p>
        </p:txBody>
      </p:sp>
      <p:cxnSp>
        <p:nvCxnSpPr>
          <p:cNvPr id="535" name="Shape 535"/>
          <p:cNvCxnSpPr>
            <a:endCxn id="523" idx="0"/>
          </p:cNvCxnSpPr>
          <p:nvPr/>
        </p:nvCxnSpPr>
        <p:spPr>
          <a:xfrm>
            <a:off x="4019372" y="2669230"/>
            <a:ext cx="61500" cy="36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36" name="Shape 536"/>
          <p:cNvCxnSpPr>
            <a:stCxn id="526" idx="0"/>
          </p:cNvCxnSpPr>
          <p:nvPr/>
        </p:nvCxnSpPr>
        <p:spPr>
          <a:xfrm flipH="1" rot="10800000">
            <a:off x="5917686" y="2668622"/>
            <a:ext cx="192300" cy="34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537" name="Shape 5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53700" y="2923124"/>
            <a:ext cx="1129724" cy="10265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8" name="Shape 538"/>
          <p:cNvCxnSpPr>
            <a:stCxn id="537" idx="0"/>
          </p:cNvCxnSpPr>
          <p:nvPr/>
        </p:nvCxnSpPr>
        <p:spPr>
          <a:xfrm flipH="1" rot="10800000">
            <a:off x="8418562" y="2669024"/>
            <a:ext cx="88200" cy="25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39" name="Shape 539"/>
          <p:cNvCxnSpPr/>
          <p:nvPr/>
        </p:nvCxnSpPr>
        <p:spPr>
          <a:xfrm>
            <a:off x="4019375" y="4163150"/>
            <a:ext cx="44223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540" name="Shape 540"/>
          <p:cNvSpPr txBox="1"/>
          <p:nvPr/>
        </p:nvSpPr>
        <p:spPr>
          <a:xfrm>
            <a:off x="4080714" y="4123125"/>
            <a:ext cx="4299600" cy="2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6AA84F"/>
                </a:solidFill>
              </a:rPr>
              <a:t>Regime change!</a:t>
            </a:r>
          </a:p>
        </p:txBody>
      </p:sp>
      <p:cxnSp>
        <p:nvCxnSpPr>
          <p:cNvPr id="541" name="Shape 541"/>
          <p:cNvCxnSpPr/>
          <p:nvPr/>
        </p:nvCxnSpPr>
        <p:spPr>
          <a:xfrm>
            <a:off x="1768834" y="2588212"/>
            <a:ext cx="0" cy="161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42" name="Shape 542"/>
          <p:cNvSpPr txBox="1"/>
          <p:nvPr/>
        </p:nvSpPr>
        <p:spPr>
          <a:xfrm>
            <a:off x="1441080" y="2249772"/>
            <a:ext cx="655499" cy="2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999999"/>
                </a:solidFill>
              </a:rPr>
              <a:t>10</a:t>
            </a:r>
            <a:r>
              <a:rPr b="1" baseline="30000" lang="en" sz="1800">
                <a:solidFill>
                  <a:srgbClr val="999999"/>
                </a:solidFill>
              </a:rPr>
              <a:t>6</a:t>
            </a:r>
          </a:p>
        </p:txBody>
      </p:sp>
      <p:pic>
        <p:nvPicPr>
          <p:cNvPr id="543" name="Shape 5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6010" y="1546405"/>
            <a:ext cx="1129723" cy="754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4" name="Shape 544"/>
          <p:cNvCxnSpPr>
            <a:stCxn id="543" idx="2"/>
          </p:cNvCxnSpPr>
          <p:nvPr/>
        </p:nvCxnSpPr>
        <p:spPr>
          <a:xfrm flipH="1">
            <a:off x="4019372" y="2300481"/>
            <a:ext cx="61500" cy="37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545" name="Shape 5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41062" y="1453173"/>
            <a:ext cx="1129725" cy="8472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6" name="Shape 546"/>
          <p:cNvCxnSpPr>
            <a:stCxn id="545" idx="2"/>
          </p:cNvCxnSpPr>
          <p:nvPr/>
        </p:nvCxnSpPr>
        <p:spPr>
          <a:xfrm flipH="1">
            <a:off x="1979225" y="2300467"/>
            <a:ext cx="26700" cy="37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547" name="Shape 5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0925" y="1305874"/>
            <a:ext cx="1129724" cy="10265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8" name="Shape 548"/>
          <p:cNvCxnSpPr>
            <a:stCxn id="547" idx="2"/>
          </p:cNvCxnSpPr>
          <p:nvPr/>
        </p:nvCxnSpPr>
        <p:spPr>
          <a:xfrm flipH="1">
            <a:off x="5945487" y="2332393"/>
            <a:ext cx="210300" cy="34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49" name="Shape 549"/>
          <p:cNvCxnSpPr/>
          <p:nvPr/>
        </p:nvCxnSpPr>
        <p:spPr>
          <a:xfrm>
            <a:off x="4019375" y="1064725"/>
            <a:ext cx="1946100" cy="0"/>
          </a:xfrm>
          <a:prstGeom prst="straightConnector1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550" name="Shape 550"/>
          <p:cNvSpPr txBox="1"/>
          <p:nvPr/>
        </p:nvSpPr>
        <p:spPr>
          <a:xfrm>
            <a:off x="3476421" y="670700"/>
            <a:ext cx="2789700" cy="2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990000"/>
                </a:solidFill>
              </a:rPr>
              <a:t>Marginal improvement</a:t>
            </a:r>
          </a:p>
        </p:txBody>
      </p:sp>
      <p:sp>
        <p:nvSpPr>
          <p:cNvPr id="551" name="Shape 551"/>
          <p:cNvSpPr txBox="1"/>
          <p:nvPr/>
        </p:nvSpPr>
        <p:spPr>
          <a:xfrm rot="965">
            <a:off x="514178" y="799575"/>
            <a:ext cx="1068600" cy="395699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i="1" lang="en" sz="1800"/>
              <a:t>ECMO</a:t>
            </a:r>
          </a:p>
        </p:txBody>
      </p:sp>
      <p:sp>
        <p:nvSpPr>
          <p:cNvPr id="552" name="Shape 552"/>
          <p:cNvSpPr txBox="1"/>
          <p:nvPr/>
        </p:nvSpPr>
        <p:spPr>
          <a:xfrm rot="628">
            <a:off x="227519" y="3923380"/>
            <a:ext cx="1641900" cy="395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 sz="1800"/>
              <a:t>Hemodialysis</a:t>
            </a:r>
          </a:p>
        </p:txBody>
      </p:sp>
      <p:sp>
        <p:nvSpPr>
          <p:cNvPr id="553" name="Shape 553"/>
          <p:cNvSpPr txBox="1"/>
          <p:nvPr/>
        </p:nvSpPr>
        <p:spPr>
          <a:xfrm>
            <a:off x="91850" y="2291675"/>
            <a:ext cx="11298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i="1" lang="en">
                <a:solidFill>
                  <a:srgbClr val="666666"/>
                </a:solidFill>
              </a:rPr>
              <a:t>Transport area in cm</a:t>
            </a:r>
            <a:r>
              <a:rPr baseline="30000" i="1" lang="en">
                <a:solidFill>
                  <a:srgbClr val="666666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8" name="Shape 558"/>
          <p:cNvCxnSpPr/>
          <p:nvPr/>
        </p:nvCxnSpPr>
        <p:spPr>
          <a:xfrm>
            <a:off x="0" y="583600"/>
            <a:ext cx="9169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59" name="Shape 559"/>
          <p:cNvSpPr txBox="1"/>
          <p:nvPr>
            <p:ph type="title"/>
          </p:nvPr>
        </p:nvSpPr>
        <p:spPr>
          <a:xfrm>
            <a:off x="0" y="0"/>
            <a:ext cx="44082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Conclusion</a:t>
            </a:r>
          </a:p>
        </p:txBody>
      </p:sp>
      <p:sp>
        <p:nvSpPr>
          <p:cNvPr id="560" name="Shape 560"/>
          <p:cNvSpPr txBox="1"/>
          <p:nvPr>
            <p:ph idx="12" type="sldNum"/>
          </p:nvPr>
        </p:nvSpPr>
        <p:spPr>
          <a:xfrm>
            <a:off x="-280642" y="4826891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561" name="Shape 561"/>
          <p:cNvSpPr txBox="1"/>
          <p:nvPr/>
        </p:nvSpPr>
        <p:spPr>
          <a:xfrm>
            <a:off x="1617125" y="3501225"/>
            <a:ext cx="7311900" cy="9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ECMO can be miniaturized, but benefits are more limited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Marginal improvement over traditional membranes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Necessary membranes too large to produce with current tech</a:t>
            </a:r>
          </a:p>
        </p:txBody>
      </p:sp>
      <p:sp>
        <p:nvSpPr>
          <p:cNvPr id="562" name="Shape 562"/>
          <p:cNvSpPr/>
          <p:nvPr/>
        </p:nvSpPr>
        <p:spPr>
          <a:xfrm>
            <a:off x="4585875" y="76950"/>
            <a:ext cx="1219200" cy="427500"/>
          </a:xfrm>
          <a:prstGeom prst="homePlate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Introduction</a:t>
            </a:r>
          </a:p>
        </p:txBody>
      </p:sp>
      <p:sp>
        <p:nvSpPr>
          <p:cNvPr id="563" name="Shape 563"/>
          <p:cNvSpPr/>
          <p:nvPr/>
        </p:nvSpPr>
        <p:spPr>
          <a:xfrm>
            <a:off x="7995025" y="79500"/>
            <a:ext cx="1105200" cy="4224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4" name="Shape 564"/>
          <p:cNvSpPr/>
          <p:nvPr/>
        </p:nvSpPr>
        <p:spPr>
          <a:xfrm>
            <a:off x="6770450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ECMO</a:t>
            </a:r>
          </a:p>
        </p:txBody>
      </p:sp>
      <p:sp>
        <p:nvSpPr>
          <p:cNvPr id="565" name="Shape 565"/>
          <p:cNvSpPr/>
          <p:nvPr/>
        </p:nvSpPr>
        <p:spPr>
          <a:xfrm>
            <a:off x="8071225" y="142350"/>
            <a:ext cx="11052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Conclusion</a:t>
            </a:r>
          </a:p>
        </p:txBody>
      </p:sp>
      <p:sp>
        <p:nvSpPr>
          <p:cNvPr id="566" name="Shape 566"/>
          <p:cNvSpPr/>
          <p:nvPr/>
        </p:nvSpPr>
        <p:spPr>
          <a:xfrm>
            <a:off x="5583575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567" name="Shape 567"/>
          <p:cNvSpPr/>
          <p:nvPr/>
        </p:nvSpPr>
        <p:spPr>
          <a:xfrm>
            <a:off x="5740775" y="138000"/>
            <a:ext cx="1163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Hemodialysis</a:t>
            </a:r>
          </a:p>
        </p:txBody>
      </p:sp>
      <p:pic>
        <p:nvPicPr>
          <p:cNvPr id="568" name="Shape 5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398" y="684938"/>
            <a:ext cx="1021819" cy="827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mple Square Dialyzer Snapshot.png" id="569" name="Shape 569"/>
          <p:cNvPicPr preferRelativeResize="0"/>
          <p:nvPr/>
        </p:nvPicPr>
        <p:blipFill rotWithShape="1">
          <a:blip r:embed="rId4">
            <a:alphaModFix/>
          </a:blip>
          <a:srcRect b="14674" l="17184" r="17846" t="13809"/>
          <a:stretch/>
        </p:blipFill>
        <p:spPr>
          <a:xfrm>
            <a:off x="298412" y="1615712"/>
            <a:ext cx="1219200" cy="8972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2-12 at 11.34.34 AM.png" id="570" name="Shape 570"/>
          <p:cNvPicPr preferRelativeResize="0"/>
          <p:nvPr/>
        </p:nvPicPr>
        <p:blipFill rotWithShape="1">
          <a:blip r:embed="rId5">
            <a:alphaModFix/>
          </a:blip>
          <a:srcRect b="10172" l="4012" r="51647" t="44025"/>
          <a:stretch/>
        </p:blipFill>
        <p:spPr>
          <a:xfrm>
            <a:off x="7715400" y="2591137"/>
            <a:ext cx="925622" cy="951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CMO Flux vs Thickness.png" id="571" name="Shape 571"/>
          <p:cNvPicPr preferRelativeResize="0"/>
          <p:nvPr/>
        </p:nvPicPr>
        <p:blipFill rotWithShape="1">
          <a:blip r:embed="rId6">
            <a:alphaModFix/>
          </a:blip>
          <a:srcRect b="10768" l="12990" r="9688" t="8325"/>
          <a:stretch/>
        </p:blipFill>
        <p:spPr>
          <a:xfrm>
            <a:off x="354199" y="3621225"/>
            <a:ext cx="1163399" cy="841919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Shape 572"/>
          <p:cNvSpPr txBox="1"/>
          <p:nvPr/>
        </p:nvSpPr>
        <p:spPr>
          <a:xfrm>
            <a:off x="1617112" y="1524737"/>
            <a:ext cx="6844800" cy="9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Models allow us to predict and analyze membrane transport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Modeling approach tailored to application and physics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Models experimentally validated in the lab</a:t>
            </a:r>
          </a:p>
        </p:txBody>
      </p:sp>
      <p:sp>
        <p:nvSpPr>
          <p:cNvPr id="573" name="Shape 573"/>
          <p:cNvSpPr txBox="1"/>
          <p:nvPr/>
        </p:nvSpPr>
        <p:spPr>
          <a:xfrm>
            <a:off x="500547" y="599550"/>
            <a:ext cx="6779400" cy="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Extracorporeal blood therapies are in need of miniaturization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Kept large by traditional hollow-fiber membranes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Ultrathin nanomembranes enable device size reduction</a:t>
            </a:r>
          </a:p>
        </p:txBody>
      </p:sp>
      <p:sp>
        <p:nvSpPr>
          <p:cNvPr id="574" name="Shape 574"/>
          <p:cNvSpPr txBox="1"/>
          <p:nvPr/>
        </p:nvSpPr>
        <p:spPr>
          <a:xfrm>
            <a:off x="500537" y="2512987"/>
            <a:ext cx="6844800" cy="9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Hemodialysis can be miniaturized to an extraordinary degree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Allows for wearable, continuous-treatment device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Regime change from traditional alternatives</a:t>
            </a:r>
          </a:p>
        </p:txBody>
      </p:sp>
      <p:sp>
        <p:nvSpPr>
          <p:cNvPr id="575" name="Shape 575"/>
          <p:cNvSpPr/>
          <p:nvPr/>
        </p:nvSpPr>
        <p:spPr>
          <a:xfrm>
            <a:off x="214937" y="1595337"/>
            <a:ext cx="8714100" cy="951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6" name="Shape 576"/>
          <p:cNvSpPr/>
          <p:nvPr/>
        </p:nvSpPr>
        <p:spPr>
          <a:xfrm>
            <a:off x="214950" y="649150"/>
            <a:ext cx="8714100" cy="897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7" name="Shape 577"/>
          <p:cNvSpPr/>
          <p:nvPr/>
        </p:nvSpPr>
        <p:spPr>
          <a:xfrm>
            <a:off x="214937" y="2591137"/>
            <a:ext cx="8714100" cy="951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8" name="Shape 578"/>
          <p:cNvSpPr/>
          <p:nvPr/>
        </p:nvSpPr>
        <p:spPr>
          <a:xfrm>
            <a:off x="214950" y="3586949"/>
            <a:ext cx="8714100" cy="897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0" y="0"/>
            <a:ext cx="4257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Hemodialysis and ECMO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5" name="Shape 145"/>
          <p:cNvCxnSpPr/>
          <p:nvPr/>
        </p:nvCxnSpPr>
        <p:spPr>
          <a:xfrm>
            <a:off x="0" y="593475"/>
            <a:ext cx="9149399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6" name="Shape 146"/>
          <p:cNvSpPr txBox="1"/>
          <p:nvPr>
            <p:ph idx="12" type="sldNum"/>
          </p:nvPr>
        </p:nvSpPr>
        <p:spPr>
          <a:xfrm>
            <a:off x="-280642" y="4826891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47" name="Shape 147"/>
          <p:cNvSpPr/>
          <p:nvPr/>
        </p:nvSpPr>
        <p:spPr>
          <a:xfrm>
            <a:off x="4585875" y="76950"/>
            <a:ext cx="1219200" cy="427500"/>
          </a:xfrm>
          <a:prstGeom prst="homePlate">
            <a:avLst>
              <a:gd fmla="val 50000" name="adj"/>
            </a:avLst>
          </a:prstGeom>
          <a:solidFill>
            <a:srgbClr val="B6D7A8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Introduction</a:t>
            </a:r>
          </a:p>
        </p:txBody>
      </p:sp>
      <p:sp>
        <p:nvSpPr>
          <p:cNvPr id="148" name="Shape 148"/>
          <p:cNvSpPr/>
          <p:nvPr/>
        </p:nvSpPr>
        <p:spPr>
          <a:xfrm>
            <a:off x="7995025" y="79500"/>
            <a:ext cx="1105200" cy="422400"/>
          </a:xfrm>
          <a:prstGeom prst="rect">
            <a:avLst/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6770450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ECMO</a:t>
            </a:r>
          </a:p>
        </p:txBody>
      </p:sp>
      <p:sp>
        <p:nvSpPr>
          <p:cNvPr id="150" name="Shape 150"/>
          <p:cNvSpPr/>
          <p:nvPr/>
        </p:nvSpPr>
        <p:spPr>
          <a:xfrm>
            <a:off x="8071225" y="142350"/>
            <a:ext cx="11052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Conclusion</a:t>
            </a:r>
          </a:p>
        </p:txBody>
      </p:sp>
      <p:sp>
        <p:nvSpPr>
          <p:cNvPr id="151" name="Shape 151"/>
          <p:cNvSpPr/>
          <p:nvPr/>
        </p:nvSpPr>
        <p:spPr>
          <a:xfrm>
            <a:off x="5583575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52" name="Shape 152"/>
          <p:cNvSpPr/>
          <p:nvPr/>
        </p:nvSpPr>
        <p:spPr>
          <a:xfrm>
            <a:off x="5740775" y="138000"/>
            <a:ext cx="1163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Hemodialysis</a:t>
            </a:r>
          </a:p>
        </p:txBody>
      </p:sp>
      <p:sp>
        <p:nvSpPr>
          <p:cNvPr id="153" name="Shape 153"/>
          <p:cNvSpPr/>
          <p:nvPr/>
        </p:nvSpPr>
        <p:spPr>
          <a:xfrm>
            <a:off x="193450" y="745650"/>
            <a:ext cx="4257600" cy="3659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4698325" y="750425"/>
            <a:ext cx="4257600" cy="3659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55" name="Shape 155"/>
          <p:cNvSpPr txBox="1"/>
          <p:nvPr/>
        </p:nvSpPr>
        <p:spPr>
          <a:xfrm>
            <a:off x="326350" y="1311950"/>
            <a:ext cx="3991800" cy="29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</a:pPr>
            <a:r>
              <a:rPr lang="en" sz="1800">
                <a:solidFill>
                  <a:schemeClr val="dk2"/>
                </a:solidFill>
              </a:rPr>
              <a:t>Primarily used to treat chronic kidney failure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Designed to clear a wide variety of “uremic toxins” from blood 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Toxins and their carriers vary in molecular weight (size and diffusivity) across three orders of magnitude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Also variable: toxicity, rate of accumulation, etc.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4831225" y="1311950"/>
            <a:ext cx="3991800" cy="29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</a:pPr>
            <a:r>
              <a:rPr lang="en" sz="1800">
                <a:solidFill>
                  <a:schemeClr val="dk2"/>
                </a:solidFill>
              </a:rPr>
              <a:t>Intensive care support for heart or lungs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Works by adding oxygen to and/or removing carbon dioxide from blood 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Half of patients are neonatal; half of the remainder are pediatric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193475" y="791300"/>
            <a:ext cx="42576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1800"/>
              <a:t>Hemodialysis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4698325" y="791300"/>
            <a:ext cx="42576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/>
              <a:t>ECMO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0" y="0"/>
            <a:ext cx="4257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Hemodialysis and ECMO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/>
        </p:nvSpPr>
        <p:spPr>
          <a:xfrm>
            <a:off x="4451075" y="4510450"/>
            <a:ext cx="46929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100">
                <a:solidFill>
                  <a:srgbClr val="CCCCCC"/>
                </a:solidFill>
              </a:rPr>
              <a:t>[1: A. H. Smith, D. C. Hardison, B. C. Bridges, and J. B. Pietsch. Red blood cell transfusion volume and mortality among patients receiving extracorporeal membrane oxygenation. </a:t>
            </a:r>
            <a:r>
              <a:rPr i="1" lang="en" sz="1100">
                <a:solidFill>
                  <a:srgbClr val="CCCCCC"/>
                </a:solidFill>
              </a:rPr>
              <a:t>Perfusion</a:t>
            </a:r>
            <a:r>
              <a:rPr lang="en" sz="1100">
                <a:solidFill>
                  <a:srgbClr val="CCCCCC"/>
                </a:solidFill>
              </a:rPr>
              <a:t>, 28(1):54–60, 2013.</a:t>
            </a:r>
            <a:r>
              <a:rPr lang="en" sz="1100">
                <a:solidFill>
                  <a:srgbClr val="CCCCCC"/>
                </a:solidFill>
              </a:rPr>
              <a:t>]</a:t>
            </a:r>
          </a:p>
        </p:txBody>
      </p:sp>
      <p:cxnSp>
        <p:nvCxnSpPr>
          <p:cNvPr id="165" name="Shape 165"/>
          <p:cNvCxnSpPr/>
          <p:nvPr/>
        </p:nvCxnSpPr>
        <p:spPr>
          <a:xfrm>
            <a:off x="0" y="593475"/>
            <a:ext cx="914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66" name="Shape 166"/>
          <p:cNvSpPr txBox="1"/>
          <p:nvPr>
            <p:ph idx="12" type="sldNum"/>
          </p:nvPr>
        </p:nvSpPr>
        <p:spPr>
          <a:xfrm>
            <a:off x="-280642" y="4826891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67" name="Shape 167"/>
          <p:cNvSpPr/>
          <p:nvPr/>
        </p:nvSpPr>
        <p:spPr>
          <a:xfrm>
            <a:off x="4585875" y="76950"/>
            <a:ext cx="1219200" cy="427500"/>
          </a:xfrm>
          <a:prstGeom prst="homePlate">
            <a:avLst>
              <a:gd fmla="val 50000" name="adj"/>
            </a:avLst>
          </a:prstGeom>
          <a:solidFill>
            <a:srgbClr val="B6D7A8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Introduction</a:t>
            </a:r>
          </a:p>
        </p:txBody>
      </p:sp>
      <p:sp>
        <p:nvSpPr>
          <p:cNvPr id="168" name="Shape 168"/>
          <p:cNvSpPr/>
          <p:nvPr/>
        </p:nvSpPr>
        <p:spPr>
          <a:xfrm>
            <a:off x="7995025" y="79500"/>
            <a:ext cx="1105200" cy="422400"/>
          </a:xfrm>
          <a:prstGeom prst="rect">
            <a:avLst/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6770450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ECMO</a:t>
            </a:r>
          </a:p>
        </p:txBody>
      </p:sp>
      <p:sp>
        <p:nvSpPr>
          <p:cNvPr id="170" name="Shape 170"/>
          <p:cNvSpPr/>
          <p:nvPr/>
        </p:nvSpPr>
        <p:spPr>
          <a:xfrm>
            <a:off x="8071225" y="142350"/>
            <a:ext cx="11052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Conclusion</a:t>
            </a:r>
          </a:p>
        </p:txBody>
      </p:sp>
      <p:sp>
        <p:nvSpPr>
          <p:cNvPr id="171" name="Shape 171"/>
          <p:cNvSpPr/>
          <p:nvPr/>
        </p:nvSpPr>
        <p:spPr>
          <a:xfrm>
            <a:off x="5583575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72" name="Shape 172"/>
          <p:cNvSpPr/>
          <p:nvPr/>
        </p:nvSpPr>
        <p:spPr>
          <a:xfrm>
            <a:off x="5740775" y="138000"/>
            <a:ext cx="1163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Hemodialysis</a:t>
            </a:r>
          </a:p>
        </p:txBody>
      </p:sp>
      <p:sp>
        <p:nvSpPr>
          <p:cNvPr id="173" name="Shape 173"/>
          <p:cNvSpPr/>
          <p:nvPr/>
        </p:nvSpPr>
        <p:spPr>
          <a:xfrm>
            <a:off x="193450" y="745650"/>
            <a:ext cx="4257600" cy="3659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4698325" y="750425"/>
            <a:ext cx="4257600" cy="3659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75" name="Shape 175"/>
          <p:cNvSpPr txBox="1"/>
          <p:nvPr/>
        </p:nvSpPr>
        <p:spPr>
          <a:xfrm>
            <a:off x="326350" y="1311950"/>
            <a:ext cx="3991800" cy="29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2"/>
                </a:solidFill>
              </a:rPr>
              <a:t>Usually four-hour treatments delivered three times per week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</a:pPr>
            <a:r>
              <a:rPr lang="en" sz="1800">
                <a:solidFill>
                  <a:schemeClr val="dk2"/>
                </a:solidFill>
              </a:rPr>
              <a:t>Terrible prognosis -- 3-5 years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sz="1800">
                <a:solidFill>
                  <a:schemeClr val="dk2"/>
                </a:solidFill>
              </a:rPr>
              <a:t>More frequent, low-dose treatment would help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lv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Miniaturization would enable wearable device → continuous treatment is more effective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 txBox="1"/>
          <p:nvPr/>
        </p:nvSpPr>
        <p:spPr>
          <a:xfrm>
            <a:off x="4831225" y="1311950"/>
            <a:ext cx="3991800" cy="29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High incidence of complications, mostly hemorrhage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Requires frequent blood transfusions -- increases death by 24% per 10 mL/kg/day </a:t>
            </a:r>
            <a:r>
              <a:rPr baseline="30000" lang="en" sz="1800">
                <a:solidFill>
                  <a:schemeClr val="dk2"/>
                </a:solidFill>
              </a:rPr>
              <a:t>[1]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Miniaturization would reduce volume or frequency of transfusions → treatment is safer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193475" y="791300"/>
            <a:ext cx="42576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/>
              <a:t>Hemodialysis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4698325" y="791300"/>
            <a:ext cx="42576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/>
              <a:t>ECMO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925" y="993962"/>
            <a:ext cx="381000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4296925" y="4668725"/>
            <a:ext cx="4847100" cy="454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100">
                <a:solidFill>
                  <a:srgbClr val="D9D9D9"/>
                </a:solidFill>
              </a:rPr>
              <a:t>[http://blog.instituteoftechnology.edu/hemodialysis-technician/understandinghemodialysis/, http://www.internationaltradenews.com/fibron_ag/portrait/] 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3525" y="1150600"/>
            <a:ext cx="3991799" cy="266452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/>
          <p:nvPr/>
        </p:nvSpPr>
        <p:spPr>
          <a:xfrm>
            <a:off x="3584550" y="1985900"/>
            <a:ext cx="357599" cy="724800"/>
          </a:xfrm>
          <a:prstGeom prst="rect">
            <a:avLst/>
          </a:prstGeom>
          <a:noFill/>
          <a:ln cap="flat" cmpd="sng" w="28575">
            <a:solidFill>
              <a:srgbClr val="EFEFE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87" name="Shape 187"/>
          <p:cNvCxnSpPr>
            <a:stCxn id="186" idx="0"/>
          </p:cNvCxnSpPr>
          <p:nvPr/>
        </p:nvCxnSpPr>
        <p:spPr>
          <a:xfrm flipH="1" rot="10800000">
            <a:off x="3763349" y="1161800"/>
            <a:ext cx="982800" cy="8241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8" name="Shape 188"/>
          <p:cNvCxnSpPr>
            <a:stCxn id="186" idx="2"/>
          </p:cNvCxnSpPr>
          <p:nvPr/>
        </p:nvCxnSpPr>
        <p:spPr>
          <a:xfrm>
            <a:off x="3763349" y="2710700"/>
            <a:ext cx="982800" cy="1092299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9" name="Shape 189"/>
          <p:cNvCxnSpPr/>
          <p:nvPr/>
        </p:nvCxnSpPr>
        <p:spPr>
          <a:xfrm>
            <a:off x="0" y="593475"/>
            <a:ext cx="9149399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90" name="Shape 190"/>
          <p:cNvSpPr txBox="1"/>
          <p:nvPr>
            <p:ph type="title"/>
          </p:nvPr>
        </p:nvSpPr>
        <p:spPr>
          <a:xfrm>
            <a:off x="0" y="0"/>
            <a:ext cx="43719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Traditional Membranes</a:t>
            </a:r>
          </a:p>
        </p:txBody>
      </p:sp>
      <p:sp>
        <p:nvSpPr>
          <p:cNvPr id="191" name="Shape 191"/>
          <p:cNvSpPr txBox="1"/>
          <p:nvPr>
            <p:ph idx="12" type="sldNum"/>
          </p:nvPr>
        </p:nvSpPr>
        <p:spPr>
          <a:xfrm>
            <a:off x="-280642" y="4826891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92" name="Shape 192"/>
          <p:cNvSpPr/>
          <p:nvPr/>
        </p:nvSpPr>
        <p:spPr>
          <a:xfrm>
            <a:off x="4585875" y="76950"/>
            <a:ext cx="1219200" cy="427500"/>
          </a:xfrm>
          <a:prstGeom prst="homePlate">
            <a:avLst>
              <a:gd fmla="val 50000" name="adj"/>
            </a:avLst>
          </a:prstGeom>
          <a:solidFill>
            <a:srgbClr val="B6D7A8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Introduction</a:t>
            </a:r>
          </a:p>
        </p:txBody>
      </p:sp>
      <p:sp>
        <p:nvSpPr>
          <p:cNvPr id="193" name="Shape 193"/>
          <p:cNvSpPr/>
          <p:nvPr/>
        </p:nvSpPr>
        <p:spPr>
          <a:xfrm>
            <a:off x="7995025" y="79500"/>
            <a:ext cx="1105200" cy="422400"/>
          </a:xfrm>
          <a:prstGeom prst="rect">
            <a:avLst/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6770450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ECMO</a:t>
            </a:r>
          </a:p>
        </p:txBody>
      </p:sp>
      <p:sp>
        <p:nvSpPr>
          <p:cNvPr id="195" name="Shape 195"/>
          <p:cNvSpPr/>
          <p:nvPr/>
        </p:nvSpPr>
        <p:spPr>
          <a:xfrm>
            <a:off x="8071225" y="142350"/>
            <a:ext cx="11052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Conclusion</a:t>
            </a:r>
          </a:p>
        </p:txBody>
      </p:sp>
      <p:sp>
        <p:nvSpPr>
          <p:cNvPr id="196" name="Shape 196"/>
          <p:cNvSpPr/>
          <p:nvPr/>
        </p:nvSpPr>
        <p:spPr>
          <a:xfrm>
            <a:off x="5583575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97" name="Shape 197"/>
          <p:cNvSpPr/>
          <p:nvPr/>
        </p:nvSpPr>
        <p:spPr>
          <a:xfrm>
            <a:off x="5740775" y="138000"/>
            <a:ext cx="1163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Hemodialysis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5301750" y="4836875"/>
            <a:ext cx="3842399" cy="286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100">
                <a:solidFill>
                  <a:srgbClr val="D9D9D9"/>
                </a:solidFill>
              </a:rPr>
              <a:t>[http://www.internationaltradenews.com/fibron_ag/portrait/] 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3525" y="1150600"/>
            <a:ext cx="3991799" cy="266452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>
            <p:ph idx="4294967295" type="body"/>
          </p:nvPr>
        </p:nvSpPr>
        <p:spPr>
          <a:xfrm>
            <a:off x="311700" y="778600"/>
            <a:ext cx="4252500" cy="358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Fiber bundle membrane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Separates blood from external fluid in flow-counterflow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Huge membrane surface area        (1 to 3 m</a:t>
            </a:r>
            <a:r>
              <a:rPr baseline="30000" lang="en"/>
              <a:t>2</a:t>
            </a:r>
            <a:r>
              <a:rPr lang="en"/>
              <a:t>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Designed for maximal single-pass transport efficiency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Polymeric membrane, e.g. cellulose or polysulfone: </a:t>
            </a:r>
            <a:r>
              <a:rPr b="1" lang="en"/>
              <a:t>many microns or millimeters thick</a:t>
            </a:r>
          </a:p>
        </p:txBody>
      </p:sp>
      <p:cxnSp>
        <p:nvCxnSpPr>
          <p:cNvPr id="205" name="Shape 205"/>
          <p:cNvCxnSpPr/>
          <p:nvPr/>
        </p:nvCxnSpPr>
        <p:spPr>
          <a:xfrm>
            <a:off x="0" y="593475"/>
            <a:ext cx="9149399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06" name="Shape 206"/>
          <p:cNvSpPr txBox="1"/>
          <p:nvPr>
            <p:ph type="title"/>
          </p:nvPr>
        </p:nvSpPr>
        <p:spPr>
          <a:xfrm>
            <a:off x="0" y="0"/>
            <a:ext cx="4401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Traditional Membranes</a:t>
            </a:r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-280642" y="4826891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08" name="Shape 208"/>
          <p:cNvSpPr/>
          <p:nvPr/>
        </p:nvSpPr>
        <p:spPr>
          <a:xfrm>
            <a:off x="4585875" y="76950"/>
            <a:ext cx="1219200" cy="427500"/>
          </a:xfrm>
          <a:prstGeom prst="homePlate">
            <a:avLst>
              <a:gd fmla="val 50000" name="adj"/>
            </a:avLst>
          </a:prstGeom>
          <a:solidFill>
            <a:srgbClr val="B6D7A8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Introduction</a:t>
            </a:r>
          </a:p>
        </p:txBody>
      </p:sp>
      <p:sp>
        <p:nvSpPr>
          <p:cNvPr id="209" name="Shape 209"/>
          <p:cNvSpPr/>
          <p:nvPr/>
        </p:nvSpPr>
        <p:spPr>
          <a:xfrm>
            <a:off x="7995025" y="79500"/>
            <a:ext cx="1105200" cy="422400"/>
          </a:xfrm>
          <a:prstGeom prst="rect">
            <a:avLst/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6770450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ECMO</a:t>
            </a:r>
          </a:p>
        </p:txBody>
      </p:sp>
      <p:sp>
        <p:nvSpPr>
          <p:cNvPr id="211" name="Shape 211"/>
          <p:cNvSpPr/>
          <p:nvPr/>
        </p:nvSpPr>
        <p:spPr>
          <a:xfrm>
            <a:off x="8071225" y="142350"/>
            <a:ext cx="11052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Conclusion</a:t>
            </a:r>
          </a:p>
        </p:txBody>
      </p:sp>
      <p:sp>
        <p:nvSpPr>
          <p:cNvPr id="212" name="Shape 212"/>
          <p:cNvSpPr/>
          <p:nvPr/>
        </p:nvSpPr>
        <p:spPr>
          <a:xfrm>
            <a:off x="5583575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213" name="Shape 213"/>
          <p:cNvSpPr/>
          <p:nvPr/>
        </p:nvSpPr>
        <p:spPr>
          <a:xfrm>
            <a:off x="5740775" y="138000"/>
            <a:ext cx="1163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Hemodialysis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4540775" y="4510450"/>
            <a:ext cx="4603199" cy="6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100">
                <a:solidFill>
                  <a:srgbClr val="D9D9D9"/>
                </a:solidFill>
              </a:rPr>
              <a:t>[DesOrmeaux, Winans, Wayson, Gaborski, Khire, Striemer, and McGrath, 2014. “Nanoporous silicon nitride membranes fabricated from porous nanocrystalline silicon templates.” </a:t>
            </a:r>
            <a:r>
              <a:rPr i="1" lang="en" sz="1100">
                <a:solidFill>
                  <a:srgbClr val="D9D9D9"/>
                </a:solidFill>
              </a:rPr>
              <a:t>Nanoscale</a:t>
            </a:r>
            <a:r>
              <a:rPr lang="en" sz="1100">
                <a:solidFill>
                  <a:srgbClr val="D9D9D9"/>
                </a:solidFill>
              </a:rPr>
              <a:t> 6: 10798–805.] </a:t>
            </a:r>
          </a:p>
        </p:txBody>
      </p:sp>
      <p:sp>
        <p:nvSpPr>
          <p:cNvPr id="219" name="Shape 219"/>
          <p:cNvSpPr txBox="1"/>
          <p:nvPr>
            <p:ph idx="4294967295" type="body"/>
          </p:nvPr>
        </p:nvSpPr>
        <p:spPr>
          <a:xfrm>
            <a:off x="311700" y="778600"/>
            <a:ext cx="4252500" cy="358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Silicon “nanomembranes”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Original discovery of porous nanocrystalline silicon (pnc-Si) by Striemer et al. in 2007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Progression to silicon nitride (SiN) reported by DesOrmeaux in 2014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More mechanically robust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Less chemically reactive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0773" y="689610"/>
            <a:ext cx="4099153" cy="3724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Shape 221"/>
          <p:cNvCxnSpPr/>
          <p:nvPr/>
        </p:nvCxnSpPr>
        <p:spPr>
          <a:xfrm>
            <a:off x="0" y="593475"/>
            <a:ext cx="9149399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22" name="Shape 222"/>
          <p:cNvSpPr txBox="1"/>
          <p:nvPr>
            <p:ph type="title"/>
          </p:nvPr>
        </p:nvSpPr>
        <p:spPr>
          <a:xfrm>
            <a:off x="0" y="0"/>
            <a:ext cx="44907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Silicon Nanomembranes</a:t>
            </a:r>
          </a:p>
        </p:txBody>
      </p:sp>
      <p:sp>
        <p:nvSpPr>
          <p:cNvPr id="223" name="Shape 223"/>
          <p:cNvSpPr txBox="1"/>
          <p:nvPr>
            <p:ph idx="12" type="sldNum"/>
          </p:nvPr>
        </p:nvSpPr>
        <p:spPr>
          <a:xfrm>
            <a:off x="-280642" y="4826891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24" name="Shape 224"/>
          <p:cNvSpPr/>
          <p:nvPr/>
        </p:nvSpPr>
        <p:spPr>
          <a:xfrm>
            <a:off x="4585875" y="76950"/>
            <a:ext cx="1219200" cy="427500"/>
          </a:xfrm>
          <a:prstGeom prst="homePlate">
            <a:avLst>
              <a:gd fmla="val 50000" name="adj"/>
            </a:avLst>
          </a:prstGeom>
          <a:solidFill>
            <a:srgbClr val="B6D7A8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Introduction</a:t>
            </a:r>
          </a:p>
        </p:txBody>
      </p:sp>
      <p:sp>
        <p:nvSpPr>
          <p:cNvPr id="225" name="Shape 225"/>
          <p:cNvSpPr/>
          <p:nvPr/>
        </p:nvSpPr>
        <p:spPr>
          <a:xfrm>
            <a:off x="7995025" y="79500"/>
            <a:ext cx="1105200" cy="422400"/>
          </a:xfrm>
          <a:prstGeom prst="rect">
            <a:avLst/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6770450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ECMO</a:t>
            </a:r>
          </a:p>
        </p:txBody>
      </p:sp>
      <p:sp>
        <p:nvSpPr>
          <p:cNvPr id="227" name="Shape 227"/>
          <p:cNvSpPr/>
          <p:nvPr/>
        </p:nvSpPr>
        <p:spPr>
          <a:xfrm>
            <a:off x="8071225" y="142350"/>
            <a:ext cx="11052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Conclusion</a:t>
            </a:r>
          </a:p>
        </p:txBody>
      </p:sp>
      <p:sp>
        <p:nvSpPr>
          <p:cNvPr id="228" name="Shape 228"/>
          <p:cNvSpPr/>
          <p:nvPr/>
        </p:nvSpPr>
        <p:spPr>
          <a:xfrm>
            <a:off x="5583575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229" name="Shape 229"/>
          <p:cNvSpPr/>
          <p:nvPr/>
        </p:nvSpPr>
        <p:spPr>
          <a:xfrm>
            <a:off x="5740775" y="138000"/>
            <a:ext cx="1163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Hemodialysis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/>
        </p:nvSpPr>
        <p:spPr>
          <a:xfrm>
            <a:off x="4540775" y="4510450"/>
            <a:ext cx="4603199" cy="6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100">
                <a:solidFill>
                  <a:srgbClr val="D9D9D9"/>
                </a:solidFill>
              </a:rPr>
              <a:t>[DesOrmeaux, Winans, Wayson, Gaborski, Khire, Striemer, and McGrath, 2014. “Nanoporous silicon nitride membranes fabricated from porous nanocrystalline silicon templates.” </a:t>
            </a:r>
            <a:r>
              <a:rPr i="1" lang="en" sz="1100">
                <a:solidFill>
                  <a:srgbClr val="D9D9D9"/>
                </a:solidFill>
              </a:rPr>
              <a:t>Nanoscale</a:t>
            </a:r>
            <a:r>
              <a:rPr lang="en" sz="1100">
                <a:solidFill>
                  <a:srgbClr val="D9D9D9"/>
                </a:solidFill>
              </a:rPr>
              <a:t> 6: 10798–805.] </a:t>
            </a:r>
          </a:p>
        </p:txBody>
      </p:sp>
      <p:sp>
        <p:nvSpPr>
          <p:cNvPr id="235" name="Shape 235"/>
          <p:cNvSpPr txBox="1"/>
          <p:nvPr>
            <p:ph idx="4294967295" type="body"/>
          </p:nvPr>
        </p:nvSpPr>
        <p:spPr>
          <a:xfrm>
            <a:off x="311700" y="778600"/>
            <a:ext cx="4020600" cy="358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Membrane thickness in tens of nanometers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Hundreds to thousands of times thinner than conventional polymer membranes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Reduces average diffusion time across membrane by 10</a:t>
            </a:r>
            <a:r>
              <a:rPr baseline="30000" lang="en"/>
              <a:t>4</a:t>
            </a:r>
            <a:r>
              <a:rPr lang="en"/>
              <a:t> to 10</a:t>
            </a:r>
            <a:r>
              <a:rPr baseline="30000" lang="en"/>
              <a:t>6</a:t>
            </a:r>
            <a:r>
              <a:rPr lang="en"/>
              <a:t> times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Pore size of comparable scale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Tunable for application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Appropriate scale for size-based restriction of protein transport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0773" y="689610"/>
            <a:ext cx="4099153" cy="3724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Shape 237"/>
          <p:cNvCxnSpPr/>
          <p:nvPr/>
        </p:nvCxnSpPr>
        <p:spPr>
          <a:xfrm>
            <a:off x="0" y="593475"/>
            <a:ext cx="9149399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38" name="Shape 238"/>
          <p:cNvSpPr txBox="1"/>
          <p:nvPr>
            <p:ph type="title"/>
          </p:nvPr>
        </p:nvSpPr>
        <p:spPr>
          <a:xfrm>
            <a:off x="0" y="0"/>
            <a:ext cx="43323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Silicon Nanomembranes</a:t>
            </a:r>
          </a:p>
        </p:txBody>
      </p:sp>
      <p:sp>
        <p:nvSpPr>
          <p:cNvPr id="239" name="Shape 239"/>
          <p:cNvSpPr txBox="1"/>
          <p:nvPr>
            <p:ph idx="12" type="sldNum"/>
          </p:nvPr>
        </p:nvSpPr>
        <p:spPr>
          <a:xfrm>
            <a:off x="-280642" y="4826891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40" name="Shape 240"/>
          <p:cNvSpPr/>
          <p:nvPr/>
        </p:nvSpPr>
        <p:spPr>
          <a:xfrm>
            <a:off x="4585875" y="76950"/>
            <a:ext cx="1219200" cy="427500"/>
          </a:xfrm>
          <a:prstGeom prst="homePlate">
            <a:avLst>
              <a:gd fmla="val 50000" name="adj"/>
            </a:avLst>
          </a:prstGeom>
          <a:solidFill>
            <a:srgbClr val="B6D7A8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Introduction</a:t>
            </a:r>
          </a:p>
        </p:txBody>
      </p:sp>
      <p:sp>
        <p:nvSpPr>
          <p:cNvPr id="241" name="Shape 241"/>
          <p:cNvSpPr/>
          <p:nvPr/>
        </p:nvSpPr>
        <p:spPr>
          <a:xfrm>
            <a:off x="7995025" y="79500"/>
            <a:ext cx="1105200" cy="422400"/>
          </a:xfrm>
          <a:prstGeom prst="rect">
            <a:avLst/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6770450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ECMO</a:t>
            </a:r>
          </a:p>
        </p:txBody>
      </p:sp>
      <p:sp>
        <p:nvSpPr>
          <p:cNvPr id="243" name="Shape 243"/>
          <p:cNvSpPr/>
          <p:nvPr/>
        </p:nvSpPr>
        <p:spPr>
          <a:xfrm>
            <a:off x="8071225" y="142350"/>
            <a:ext cx="11052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Conclusion</a:t>
            </a:r>
          </a:p>
        </p:txBody>
      </p:sp>
      <p:sp>
        <p:nvSpPr>
          <p:cNvPr id="244" name="Shape 244"/>
          <p:cNvSpPr/>
          <p:nvPr/>
        </p:nvSpPr>
        <p:spPr>
          <a:xfrm>
            <a:off x="5583575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245" name="Shape 245"/>
          <p:cNvSpPr/>
          <p:nvPr/>
        </p:nvSpPr>
        <p:spPr>
          <a:xfrm>
            <a:off x="5740775" y="138000"/>
            <a:ext cx="1163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Hemodialysis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Shape 250"/>
          <p:cNvCxnSpPr/>
          <p:nvPr/>
        </p:nvCxnSpPr>
        <p:spPr>
          <a:xfrm>
            <a:off x="0" y="593475"/>
            <a:ext cx="914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51" name="Shape 251"/>
          <p:cNvSpPr txBox="1"/>
          <p:nvPr>
            <p:ph type="title"/>
          </p:nvPr>
        </p:nvSpPr>
        <p:spPr>
          <a:xfrm>
            <a:off x="0" y="0"/>
            <a:ext cx="43323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Hypothesis and Approach</a:t>
            </a:r>
          </a:p>
        </p:txBody>
      </p:sp>
      <p:sp>
        <p:nvSpPr>
          <p:cNvPr id="252" name="Shape 252"/>
          <p:cNvSpPr txBox="1"/>
          <p:nvPr>
            <p:ph idx="12" type="sldNum"/>
          </p:nvPr>
        </p:nvSpPr>
        <p:spPr>
          <a:xfrm>
            <a:off x="-280642" y="4826891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53" name="Shape 253"/>
          <p:cNvSpPr/>
          <p:nvPr/>
        </p:nvSpPr>
        <p:spPr>
          <a:xfrm>
            <a:off x="4585875" y="76950"/>
            <a:ext cx="1219200" cy="427500"/>
          </a:xfrm>
          <a:prstGeom prst="homePlate">
            <a:avLst>
              <a:gd fmla="val 50000" name="adj"/>
            </a:avLst>
          </a:prstGeom>
          <a:solidFill>
            <a:srgbClr val="B6D7A8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Introduction</a:t>
            </a:r>
          </a:p>
        </p:txBody>
      </p:sp>
      <p:sp>
        <p:nvSpPr>
          <p:cNvPr id="254" name="Shape 254"/>
          <p:cNvSpPr/>
          <p:nvPr/>
        </p:nvSpPr>
        <p:spPr>
          <a:xfrm>
            <a:off x="7995025" y="79500"/>
            <a:ext cx="1105200" cy="422400"/>
          </a:xfrm>
          <a:prstGeom prst="rect">
            <a:avLst/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6770450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ECMO</a:t>
            </a:r>
          </a:p>
        </p:txBody>
      </p:sp>
      <p:sp>
        <p:nvSpPr>
          <p:cNvPr id="256" name="Shape 256"/>
          <p:cNvSpPr/>
          <p:nvPr/>
        </p:nvSpPr>
        <p:spPr>
          <a:xfrm>
            <a:off x="8071225" y="142350"/>
            <a:ext cx="11052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Conclusion</a:t>
            </a:r>
          </a:p>
        </p:txBody>
      </p:sp>
      <p:sp>
        <p:nvSpPr>
          <p:cNvPr id="257" name="Shape 257"/>
          <p:cNvSpPr/>
          <p:nvPr/>
        </p:nvSpPr>
        <p:spPr>
          <a:xfrm>
            <a:off x="5583575" y="76950"/>
            <a:ext cx="1419600" cy="427500"/>
          </a:xfrm>
          <a:prstGeom prst="chevron">
            <a:avLst>
              <a:gd fmla="val 50000" name="adj"/>
            </a:avLst>
          </a:prstGeom>
          <a:solidFill>
            <a:srgbClr val="EA9999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258" name="Shape 258"/>
          <p:cNvSpPr/>
          <p:nvPr/>
        </p:nvSpPr>
        <p:spPr>
          <a:xfrm>
            <a:off x="5740775" y="138000"/>
            <a:ext cx="1163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Hemodialysis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1701150" y="751750"/>
            <a:ext cx="71310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 sz="2200">
                <a:solidFill>
                  <a:srgbClr val="595959"/>
                </a:solidFill>
              </a:rPr>
              <a:t>The extraordinary thinness of s</a:t>
            </a:r>
            <a:r>
              <a:rPr i="1" lang="en" sz="2200">
                <a:solidFill>
                  <a:srgbClr val="595959"/>
                </a:solidFill>
              </a:rPr>
              <a:t>ilicon nanomembranes can be leveraged to enable miniaturized extracorporeal blood therapy devices and in doing so improve treatment safety and/or efficacy.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178050" y="791325"/>
            <a:ext cx="15825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Hypothesis</a:t>
            </a:r>
            <a:r>
              <a:rPr lang="en" sz="1800"/>
              <a:t>: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1701300" y="2612000"/>
            <a:ext cx="71310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 sz="2200">
                <a:solidFill>
                  <a:srgbClr val="595959"/>
                </a:solidFill>
              </a:rPr>
              <a:t>Build and validate models that describe these therapies, and then apply them towards evaluating the size and efficacy of nanomembrane-based equivalents to traditional devices.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178050" y="2651575"/>
            <a:ext cx="15825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Approach:</a:t>
            </a:r>
          </a:p>
        </p:txBody>
      </p:sp>
      <p:cxnSp>
        <p:nvCxnSpPr>
          <p:cNvPr id="263" name="Shape 263"/>
          <p:cNvCxnSpPr/>
          <p:nvPr/>
        </p:nvCxnSpPr>
        <p:spPr>
          <a:xfrm>
            <a:off x="356100" y="2499562"/>
            <a:ext cx="81999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