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13004800" cy="9753600"/>
  <p:notesSz cx="6858000" cy="9144000"/>
  <p:defaultTextStyle>
    <a:lvl1pPr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1pPr>
    <a:lvl2pPr indent="228600"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2pPr>
    <a:lvl3pPr indent="457200"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3pPr>
    <a:lvl4pPr indent="685800"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4pPr>
    <a:lvl5pPr indent="914400"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5pPr>
    <a:lvl6pPr indent="1143000"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6pPr>
    <a:lvl7pPr indent="1371600"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7pPr>
    <a:lvl8pPr indent="1600200"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8pPr>
    <a:lvl9pPr indent="1828800"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D4553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3D455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06B7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3D455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06B7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50800" cap="flat">
              <a:noFill/>
              <a:miter lim="400000"/>
            </a:ln>
          </a:left>
          <a:right>
            <a:ln w="50800" cap="flat">
              <a:noFill/>
              <a:miter lim="400000"/>
            </a:ln>
          </a:right>
          <a:top>
            <a:ln w="50800" cap="flat">
              <a:noFill/>
              <a:miter lim="400000"/>
            </a:ln>
          </a:top>
          <a:bottom>
            <a:ln w="50800" cap="flat">
              <a:noFill/>
              <a:miter lim="400000"/>
            </a:ln>
          </a:bottom>
          <a:insideH>
            <a:ln w="50800" cap="flat">
              <a:noFill/>
              <a:miter lim="400000"/>
            </a:ln>
          </a:insideH>
          <a:insideV>
            <a:ln w="508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9" name="Shape 3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10.xml.rels><?xml version="1.0" encoding="UTF-8" standalone="yes"?>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_rels/notesSlide11.xml.rels><?xml version="1.0" encoding="UTF-8" standalone="yes"?>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_rels/notesSlide12.xml.rels><?xml version="1.0" encoding="UTF-8" standalone="yes"?>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_rels/notesSlide13.xml.rels><?xml version="1.0" encoding="UTF-8" standalone="yes"?>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
</file>

<file path=ppt/notesSlides/_rels/notesSlide14.xml.rels><?xml version="1.0" encoding="UTF-8" standalone="yes"?>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
</file>

<file path=ppt/notesSlides/_rels/notesSlide15.xml.rels><?xml version="1.0" encoding="UTF-8" standalone="yes"?>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
</file>

<file path=ppt/notesSlides/_rels/notesSlide16.xml.rels><?xml version="1.0" encoding="UTF-8" standalone="yes"?>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
</file>

<file path=ppt/notesSlides/_rels/notesSlide2.xml.rels><?xml version="1.0" encoding="UTF-8" standalone="yes"?>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3.xml.rels><?xml version="1.0" encoding="UTF-8" standalone="yes"?>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4.xml.rels><?xml version="1.0" encoding="UTF-8" standalone="yes"?>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://web.mit.edu/gleason-lab/iCVD.html" TargetMode="External"/></Relationships>

</file>

<file path=ppt/notesSlides/_rels/notesSlide5.xml.rels><?xml version="1.0" encoding="UTF-8" standalone="yes"?>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6.xml.rels><?xml version="1.0" encoding="UTF-8" standalone="yes"?>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7.xml.rels><?xml version="1.0" encoding="UTF-8" standalone="yes"?>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8.xml.rels><?xml version="1.0" encoding="UTF-8" standalone="yes"?>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9.xml.rels><?xml version="1.0" encoding="UTF-8" standalone="yes"?>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8" name="Shape 4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400"/>
              <a:t>the thickness is similar to the respective average pore size</a:t>
            </a:r>
            <a:endParaRPr sz="1400"/>
          </a:p>
          <a:p>
            <a:pPr lvl="0">
              <a:defRPr sz="1800"/>
            </a:pPr>
            <a:r>
              <a:rPr sz="1400"/>
              <a:t>top two panels: AFM</a:t>
            </a:r>
            <a:endParaRPr sz="1400"/>
          </a:p>
          <a:p>
            <a:pPr lvl="0">
              <a:defRPr sz="1800"/>
            </a:pPr>
            <a:r>
              <a:rPr sz="1400"/>
              <a:t>bottom panel: SEM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10" name="Shape 11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>
              <a:defRPr sz="1800"/>
            </a:pPr>
            <a:r>
              <a:rPr sz="1600"/>
              <a:t>we see the same trend… in that after some point the higher pore sizes does not lead to higher diffusive flux</a:t>
            </a:r>
            <a:endParaRPr sz="16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16" name="Shape 11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>
              <a:defRPr sz="1800"/>
            </a:pPr>
            <a:r>
              <a:rPr sz="1600"/>
              <a:t>confocal imaging: Calcein AM for through the MSC layer, bit not the Dil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21" name="Shape 12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>
              <a:defRPr sz="1800"/>
            </a:pPr>
            <a:r>
              <a:rPr sz="1600"/>
              <a:t>this data seem to imply MSC/H9C2 attachment can be separated simply through force….of PNiPAAm conformal change?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26" name="Shape 12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600"/>
              <a:t>MEF2C: cardiac transcription factor</a:t>
            </a:r>
            <a:endParaRPr sz="1600"/>
          </a:p>
          <a:p>
            <a:pPr lvl="0">
              <a:defRPr sz="1800"/>
            </a:pPr>
            <a:r>
              <a:rPr sz="1600"/>
              <a:t>MLC2v: cardiac structural marker</a:t>
            </a:r>
            <a:endParaRPr sz="1600"/>
          </a:p>
          <a:p>
            <a:pPr lvl="0">
              <a:defRPr sz="1800"/>
            </a:pPr>
            <a:r>
              <a:rPr sz="1600"/>
              <a:t>connexin 43: gap junction marker</a:t>
            </a:r>
            <a:br>
              <a:rPr sz="1600"/>
            </a:br>
            <a:r>
              <a:rPr sz="1600"/>
              <a:t>CACNA1D, HCN2: cardiac ion channel markers</a:t>
            </a:r>
            <a:endParaRPr sz="1600"/>
          </a:p>
          <a:p>
            <a:pPr lvl="0">
              <a:defRPr sz="1800"/>
            </a:pPr>
            <a:endParaRPr sz="1600"/>
          </a:p>
          <a:p>
            <a:pPr lvl="0">
              <a:defRPr sz="1800"/>
            </a:pPr>
            <a:r>
              <a:rPr sz="1600"/>
              <a:t>cardiac structural proteins: sarcomeric R-actinin (SA) and cardiac troponin T (cTnT).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30" name="Shape 13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600"/>
              <a:t>MEF2C: cardiac transcription factor</a:t>
            </a:r>
            <a:endParaRPr sz="1600"/>
          </a:p>
          <a:p>
            <a:pPr lvl="0">
              <a:defRPr sz="1800"/>
            </a:pPr>
            <a:r>
              <a:rPr sz="1600"/>
              <a:t>MLC2v: cardiac structural marker</a:t>
            </a:r>
            <a:endParaRPr sz="1600"/>
          </a:p>
          <a:p>
            <a:pPr lvl="0">
              <a:defRPr sz="1800"/>
            </a:pPr>
            <a:r>
              <a:rPr sz="1600"/>
              <a:t>connexin 43: gap junction marker</a:t>
            </a:r>
            <a:br>
              <a:rPr sz="1600"/>
            </a:br>
            <a:r>
              <a:rPr sz="1600"/>
              <a:t>CACNA1D, HCN2: cardiac ion channel markers</a:t>
            </a:r>
            <a:endParaRPr sz="1600"/>
          </a:p>
          <a:p>
            <a:pPr lvl="0">
              <a:defRPr sz="1800"/>
            </a:pPr>
            <a:endParaRPr sz="1600"/>
          </a:p>
          <a:p>
            <a:pPr lvl="0">
              <a:defRPr sz="1800"/>
            </a:pPr>
            <a:r>
              <a:rPr sz="1600"/>
              <a:t>cardiac structural proteins: sarcomeric R-actinin (SA) and cardiac troponin T (cTnT). 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34" name="Shape 13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600"/>
              <a:t>MEF2C: cardiac transcription factor</a:t>
            </a:r>
            <a:endParaRPr sz="1600"/>
          </a:p>
          <a:p>
            <a:pPr lvl="0">
              <a:defRPr sz="1800"/>
            </a:pPr>
            <a:r>
              <a:rPr sz="1600"/>
              <a:t>MLC2v: cardiac structural marker</a:t>
            </a:r>
            <a:endParaRPr sz="1600"/>
          </a:p>
          <a:p>
            <a:pPr lvl="0">
              <a:defRPr sz="1800"/>
            </a:pPr>
            <a:r>
              <a:rPr sz="1600"/>
              <a:t>connexin 43: gap junction marker</a:t>
            </a:r>
            <a:br>
              <a:rPr sz="1600"/>
            </a:br>
            <a:r>
              <a:rPr sz="1600"/>
              <a:t>CACNA1D, HCN2: cardiac ion channel markers</a:t>
            </a:r>
            <a:endParaRPr sz="1600"/>
          </a:p>
          <a:p>
            <a:pPr lvl="0">
              <a:defRPr sz="1800"/>
            </a:pPr>
            <a:endParaRPr sz="1600"/>
          </a:p>
          <a:p>
            <a:pPr lvl="0">
              <a:defRPr sz="1800"/>
            </a:pPr>
            <a:r>
              <a:rPr sz="1600"/>
              <a:t>cardiac structural proteins: sarcomeric R-actinin (SA) and cardiac troponin T (cTnT). 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44" name="Shape 14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600"/>
              <a:t>Biv: hematoxylin and eosin (H&amp;E) stain to demonstrate an intact monolayer</a:t>
            </a:r>
            <a:endParaRPr sz="1600"/>
          </a:p>
          <a:p>
            <a:pPr lvl="0">
              <a:defRPr sz="1800"/>
            </a:pPr>
            <a:r>
              <a:rPr sz="1600"/>
              <a:t>c: red (DiI) and green (DiO) labeled cell layer to demonstrate a biylayer culture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54" name="Shape 5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lvl="0">
              <a:defRPr sz="1800"/>
            </a:pPr>
            <a:r>
              <a:rPr sz="1400"/>
              <a:t>the thickness is similar to the respective average pore size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66" name="Shape 6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84200">
              <a:lnSpc>
                <a:spcPct val="100000"/>
              </a:lnSpc>
              <a:defRPr sz="1800"/>
            </a:pPr>
            <a:r>
              <a:rPr sz="1400">
                <a:latin typeface="Lucida Grande"/>
                <a:ea typeface="Lucida Grande"/>
                <a:cs typeface="Lucida Grande"/>
                <a:sym typeface="Lucida Grande"/>
              </a:rPr>
              <a:t>reference:</a:t>
            </a:r>
            <a:endParaRPr sz="14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defTabSz="584200">
              <a:lnSpc>
                <a:spcPct val="100000"/>
              </a:lnSpc>
              <a:defRPr sz="1800"/>
            </a:pPr>
            <a:r>
              <a:rPr sz="1400">
                <a:latin typeface="Lucida Grande"/>
                <a:ea typeface="Lucida Grande"/>
                <a:cs typeface="Lucida Grande"/>
                <a:sym typeface="Lucida Grande"/>
              </a:rPr>
              <a:t>Bui, V. T., Ko, S. H., &amp; Choi, H. S. (2014). A surfactant-free bio-compatible film with a highly ordered honeycomb pattern fabricated via an improved phase separation method. Chemical Communications, 50(29), 3817-3819.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74" name="Shape 7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84200">
              <a:lnSpc>
                <a:spcPct val="100000"/>
              </a:lnSpc>
              <a:defRPr sz="1800"/>
            </a:pPr>
            <a:r>
              <a:rPr sz="1400">
                <a:latin typeface="Lucida Grande"/>
                <a:ea typeface="Lucida Grande"/>
                <a:cs typeface="Lucida Grande"/>
                <a:sym typeface="Lucida Grande"/>
              </a:rPr>
              <a:t>reference:</a:t>
            </a:r>
            <a:endParaRPr sz="14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defTabSz="584200">
              <a:lnSpc>
                <a:spcPct val="100000"/>
              </a:lnSpc>
              <a:defRPr sz="1800"/>
            </a:pPr>
            <a:r>
              <a:rPr sz="1400" u="sng">
                <a:latin typeface="Lucida Grande"/>
                <a:ea typeface="Lucida Grande"/>
                <a:cs typeface="Lucida Grande"/>
                <a:sym typeface="Lucida Grande"/>
                <a:hlinkClick r:id="rId3" invalidUrl="" action="" tgtFrame="" tooltip="" history="1" highlightClick="0" endSnd="0"/>
              </a:rPr>
              <a:t>http://web.mit.edu/gleason-lab/iCVD.html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80" name="Shape 8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>
              <a:defRPr sz="1800"/>
            </a:pPr>
            <a:r>
              <a:rPr sz="1600"/>
              <a:t>somehow, the NTHO pore got bigger… maybe there are variation of pore sizes across region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87" name="Shape 8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600"/>
              <a:t>the shaded box highlighted specific chemical bonding</a:t>
            </a:r>
            <a:endParaRPr sz="1600"/>
          </a:p>
          <a:p>
            <a:pPr lvl="0">
              <a:defRPr sz="1800"/>
            </a:pPr>
            <a:r>
              <a:rPr sz="1600"/>
              <a:t>somehow, the NTHO pore got bigger… maybe there are variation of pore sizes across region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600"/>
              <a:t>A: data obtained from Cell Counting Kit-8 Assay</a:t>
            </a:r>
            <a:endParaRPr sz="1600"/>
          </a:p>
          <a:p>
            <a:pPr lvl="0">
              <a:defRPr sz="1800"/>
            </a:pPr>
            <a:r>
              <a:rPr sz="1600"/>
              <a:t>B: pro-apoptotic regulatory gene, BAX, and an antiapoptotic regulatory gene, Bcl-2, on day 3 of the MSC culture.</a:t>
            </a:r>
            <a:endParaRPr sz="1600"/>
          </a:p>
          <a:p>
            <a:pPr lvl="0">
              <a:defRPr sz="1800"/>
            </a:pPr>
            <a:r>
              <a:rPr sz="1600"/>
              <a:t>C and D: PCNA is a proliferating cell nuclear antigen staining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97" name="Shape 9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>
              <a:defRPr sz="1800"/>
            </a:pPr>
            <a:r>
              <a:rPr sz="1600"/>
              <a:t>interestingly, it seems that the MSC can stick to PNiPMAAm just fine (in media).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05" name="Shape 10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>
              <a:defRPr sz="1800"/>
            </a:pPr>
            <a:r>
              <a:rPr sz="1600"/>
              <a:t>confocal imaging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>
            <p:ph type="title"/>
          </p:nvPr>
        </p:nvSpPr>
        <p:spPr>
          <a:xfrm>
            <a:off x="355600" y="2044700"/>
            <a:ext cx="12293600" cy="323850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7" name="Shape 7"/>
          <p:cNvSpPr/>
          <p:nvPr>
            <p:ph type="body" idx="1"/>
          </p:nvPr>
        </p:nvSpPr>
        <p:spPr>
          <a:xfrm>
            <a:off x="355600" y="5270500"/>
            <a:ext cx="12293600" cy="12954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  <a:lvl2pPr marL="0" indent="228600" algn="ctr">
              <a:spcBef>
                <a:spcPts val="0"/>
              </a:spcBef>
              <a:buClrTx/>
              <a:buSzTx/>
              <a:buNone/>
            </a:lvl2pPr>
            <a:lvl3pPr marL="0" indent="457200" algn="ctr">
              <a:spcBef>
                <a:spcPts val="0"/>
              </a:spcBef>
              <a:buClrTx/>
              <a:buSzTx/>
              <a:buNone/>
            </a:lvl3pPr>
            <a:lvl4pPr marL="0" indent="685800" algn="ctr">
              <a:spcBef>
                <a:spcPts val="0"/>
              </a:spcBef>
              <a:buClrTx/>
              <a:buSzTx/>
              <a:buNone/>
            </a:lvl4pPr>
            <a:lvl5pPr marL="0" indent="914400" algn="ctr">
              <a:spcBef>
                <a:spcPts val="0"/>
              </a:spcBef>
              <a:buClrTx/>
              <a:buSzTx/>
              <a:buNone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One</a:t>
            </a:r>
            <a:endParaRPr sz="3800">
              <a:solidFill>
                <a:srgbClr val="53535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Two</a:t>
            </a:r>
            <a:endParaRPr sz="3800">
              <a:solidFill>
                <a:srgbClr val="535353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Three</a:t>
            </a:r>
            <a:endParaRPr sz="3800">
              <a:solidFill>
                <a:srgbClr val="535353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Four</a:t>
            </a:r>
            <a:endParaRPr sz="3800">
              <a:solidFill>
                <a:srgbClr val="535353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32" name="Shape 3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One</a:t>
            </a:r>
            <a:endParaRPr sz="3800">
              <a:solidFill>
                <a:srgbClr val="53535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Two</a:t>
            </a:r>
            <a:endParaRPr sz="3800">
              <a:solidFill>
                <a:srgbClr val="535353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Three</a:t>
            </a:r>
            <a:endParaRPr sz="3800">
              <a:solidFill>
                <a:srgbClr val="535353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Four</a:t>
            </a:r>
            <a:endParaRPr sz="3800">
              <a:solidFill>
                <a:srgbClr val="535353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Five</a:t>
            </a:r>
          </a:p>
        </p:txBody>
      </p:sp>
      <p:sp>
        <p:nvSpPr>
          <p:cNvPr id="33" name="Shape 3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cap="none" sz="8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/>
            </a:pPr>
            <a:r>
              <a:rPr sz="8400"/>
              <a:t>Title Text</a:t>
            </a:r>
          </a:p>
        </p:txBody>
      </p:sp>
      <p:sp>
        <p:nvSpPr>
          <p:cNvPr id="36" name="Shape 36"/>
          <p:cNvSpPr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2400"/>
              </a:spcBef>
              <a:buClrTx/>
              <a:buSzPct val="171000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2400"/>
              </a:spcBef>
              <a:buClrTx/>
              <a:buSzPct val="171000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2400"/>
              </a:spcBef>
              <a:buClrTx/>
              <a:buSzPct val="171000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2400"/>
              </a:spcBef>
              <a:buClrTx/>
              <a:buSzPct val="171000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2400"/>
              </a:spcBef>
              <a:buClrTx/>
              <a:buSzPct val="171000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lvl="0">
              <a:defRPr sz="1800"/>
            </a:pPr>
            <a:r>
              <a:rPr sz="4200"/>
              <a:t>Body Level One</a:t>
            </a:r>
            <a:endParaRPr sz="4200"/>
          </a:p>
          <a:p>
            <a:pPr lvl="1">
              <a:defRPr sz="1800"/>
            </a:pPr>
            <a:r>
              <a:rPr sz="4200"/>
              <a:t>Body Level Two</a:t>
            </a:r>
            <a:endParaRPr sz="4200"/>
          </a:p>
          <a:p>
            <a:pPr lvl="2">
              <a:defRPr sz="1800"/>
            </a:pPr>
            <a:r>
              <a:rPr sz="4200"/>
              <a:t>Body Level Three</a:t>
            </a:r>
            <a:endParaRPr sz="4200"/>
          </a:p>
          <a:p>
            <a:pPr lvl="3">
              <a:defRPr sz="1800"/>
            </a:pPr>
            <a:r>
              <a:rPr sz="4200"/>
              <a:t>Body Level Four</a:t>
            </a:r>
            <a:endParaRPr sz="4200"/>
          </a:p>
          <a:p>
            <a:pPr lvl="4">
              <a:defRPr sz="1800"/>
            </a:pPr>
            <a:r>
              <a:rPr sz="4200"/>
              <a:t>Body Level Five</a:t>
            </a:r>
          </a:p>
        </p:txBody>
      </p:sp>
      <p:sp>
        <p:nvSpPr>
          <p:cNvPr id="37" name="Shape 37"/>
          <p:cNvSpPr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>
            <p:ph type="title"/>
          </p:nvPr>
        </p:nvSpPr>
        <p:spPr>
          <a:xfrm>
            <a:off x="1270000" y="6908800"/>
            <a:ext cx="10464800" cy="12827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10" name="Shape 10"/>
          <p:cNvSpPr/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  <a:lvl2pPr marL="0" indent="228600" algn="ctr">
              <a:spcBef>
                <a:spcPts val="0"/>
              </a:spcBef>
              <a:buClrTx/>
              <a:buSzTx/>
              <a:buNone/>
            </a:lvl2pPr>
            <a:lvl3pPr marL="0" indent="457200" algn="ctr">
              <a:spcBef>
                <a:spcPts val="0"/>
              </a:spcBef>
              <a:buClrTx/>
              <a:buSzTx/>
              <a:buNone/>
            </a:lvl3pPr>
            <a:lvl4pPr marL="0" indent="685800" algn="ctr">
              <a:spcBef>
                <a:spcPts val="0"/>
              </a:spcBef>
              <a:buClrTx/>
              <a:buSzTx/>
              <a:buNone/>
            </a:lvl4pPr>
            <a:lvl5pPr marL="0" indent="914400" algn="ctr">
              <a:spcBef>
                <a:spcPts val="0"/>
              </a:spcBef>
              <a:buClrTx/>
              <a:buSzTx/>
              <a:buNone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One</a:t>
            </a:r>
            <a:endParaRPr sz="3800">
              <a:solidFill>
                <a:srgbClr val="53535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Two</a:t>
            </a:r>
            <a:endParaRPr sz="3800">
              <a:solidFill>
                <a:srgbClr val="535353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Three</a:t>
            </a:r>
            <a:endParaRPr sz="3800">
              <a:solidFill>
                <a:srgbClr val="535353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Four</a:t>
            </a:r>
            <a:endParaRPr sz="3800">
              <a:solidFill>
                <a:srgbClr val="535353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>
            <p:ph type="title"/>
          </p:nvPr>
        </p:nvSpPr>
        <p:spPr>
          <a:xfrm>
            <a:off x="355600" y="3251200"/>
            <a:ext cx="12293600" cy="32385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>
            <p:ph type="title"/>
          </p:nvPr>
        </p:nvSpPr>
        <p:spPr>
          <a:xfrm>
            <a:off x="355600" y="1016000"/>
            <a:ext cx="5892800" cy="388620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15" name="Shape 15"/>
          <p:cNvSpPr/>
          <p:nvPr>
            <p:ph type="body" idx="1"/>
          </p:nvPr>
        </p:nvSpPr>
        <p:spPr>
          <a:xfrm>
            <a:off x="355600" y="4889500"/>
            <a:ext cx="5892800" cy="38862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  <a:lvl2pPr marL="0" indent="228600" algn="ctr">
              <a:spcBef>
                <a:spcPts val="0"/>
              </a:spcBef>
              <a:buClrTx/>
              <a:buSzTx/>
              <a:buNone/>
            </a:lvl2pPr>
            <a:lvl3pPr marL="0" indent="457200" algn="ctr">
              <a:spcBef>
                <a:spcPts val="0"/>
              </a:spcBef>
              <a:buClrTx/>
              <a:buSzTx/>
              <a:buNone/>
            </a:lvl3pPr>
            <a:lvl4pPr marL="0" indent="685800" algn="ctr">
              <a:spcBef>
                <a:spcPts val="0"/>
              </a:spcBef>
              <a:buClrTx/>
              <a:buSzTx/>
              <a:buNone/>
            </a:lvl4pPr>
            <a:lvl5pPr marL="0" indent="914400" algn="ctr">
              <a:spcBef>
                <a:spcPts val="0"/>
              </a:spcBef>
              <a:buClrTx/>
              <a:buSzTx/>
              <a:buNone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One</a:t>
            </a:r>
            <a:endParaRPr sz="3800">
              <a:solidFill>
                <a:srgbClr val="53535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Two</a:t>
            </a:r>
            <a:endParaRPr sz="3800">
              <a:solidFill>
                <a:srgbClr val="535353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Three</a:t>
            </a:r>
            <a:endParaRPr sz="3800">
              <a:solidFill>
                <a:srgbClr val="535353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Four</a:t>
            </a:r>
            <a:endParaRPr sz="3800">
              <a:solidFill>
                <a:srgbClr val="535353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20" name="Shape 20"/>
          <p:cNvSpPr/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520700" indent="-520700">
              <a:lnSpc>
                <a:spcPct val="120000"/>
              </a:lnSpc>
              <a:spcBef>
                <a:spcPts val="4600"/>
              </a:spcBef>
              <a:buClrTx/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buClrTx/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buClrTx/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buClrTx/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buClrTx/>
              <a:defRPr sz="46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One</a:t>
            </a:r>
            <a:endParaRPr sz="4600">
              <a:solidFill>
                <a:srgbClr val="53535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Two</a:t>
            </a:r>
            <a:endParaRPr sz="4600">
              <a:solidFill>
                <a:srgbClr val="535353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Three</a:t>
            </a:r>
            <a:endParaRPr sz="4600">
              <a:solidFill>
                <a:srgbClr val="535353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Four</a:t>
            </a:r>
            <a:endParaRPr sz="4600">
              <a:solidFill>
                <a:srgbClr val="535353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23" name="Shape 23"/>
          <p:cNvSpPr/>
          <p:nvPr>
            <p:ph type="body" idx="1"/>
          </p:nvPr>
        </p:nvSpPr>
        <p:spPr>
          <a:xfrm>
            <a:off x="355600" y="2730500"/>
            <a:ext cx="5892800" cy="62992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431800" indent="-431800">
              <a:buClrTx/>
            </a:lvl1pPr>
            <a:lvl2pPr marL="863600" indent="-431800">
              <a:buClrTx/>
            </a:lvl2pPr>
            <a:lvl3pPr marL="1295400" indent="-431800">
              <a:buClrTx/>
            </a:lvl3pPr>
            <a:lvl4pPr marL="1727200" indent="-431800">
              <a:buClrTx/>
            </a:lvl4pPr>
            <a:lvl5pPr marL="2159000" indent="-431800">
              <a:buClrTx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One</a:t>
            </a:r>
            <a:endParaRPr sz="3800">
              <a:solidFill>
                <a:srgbClr val="53535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Two</a:t>
            </a:r>
            <a:endParaRPr sz="3800">
              <a:solidFill>
                <a:srgbClr val="535353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Three</a:t>
            </a:r>
            <a:endParaRPr sz="3800">
              <a:solidFill>
                <a:srgbClr val="535353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Four</a:t>
            </a:r>
            <a:endParaRPr sz="3800">
              <a:solidFill>
                <a:srgbClr val="535353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>
            <p:ph type="body" idx="1"/>
          </p:nvPr>
        </p:nvSpPr>
        <p:spPr>
          <a:xfrm>
            <a:off x="762000" y="762000"/>
            <a:ext cx="11468100" cy="82169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520700" indent="-520700">
              <a:lnSpc>
                <a:spcPct val="120000"/>
              </a:lnSpc>
              <a:spcBef>
                <a:spcPts val="4600"/>
              </a:spcBef>
              <a:buClrTx/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buClrTx/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buClrTx/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buClrTx/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buClrTx/>
              <a:defRPr sz="46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One</a:t>
            </a:r>
            <a:endParaRPr sz="4600">
              <a:solidFill>
                <a:srgbClr val="53535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Two</a:t>
            </a:r>
            <a:endParaRPr sz="4600">
              <a:solidFill>
                <a:srgbClr val="535353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Three</a:t>
            </a:r>
            <a:endParaRPr sz="4600">
              <a:solidFill>
                <a:srgbClr val="535353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Four</a:t>
            </a:r>
            <a:endParaRPr sz="4600">
              <a:solidFill>
                <a:srgbClr val="535353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355600" y="3187700"/>
            <a:ext cx="12293600" cy="584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One</a:t>
            </a:r>
            <a:endParaRPr sz="3800">
              <a:solidFill>
                <a:srgbClr val="53535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Two</a:t>
            </a:r>
            <a:endParaRPr sz="3800">
              <a:solidFill>
                <a:srgbClr val="535353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Three</a:t>
            </a:r>
            <a:endParaRPr sz="3800">
              <a:solidFill>
                <a:srgbClr val="535353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Four</a:t>
            </a:r>
            <a:endParaRPr sz="3800">
              <a:solidFill>
                <a:srgbClr val="535353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24600" y="9271000"/>
            <a:ext cx="342900" cy="3556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</p:sldLayoutIdLst>
  <p:transition spd="med" advClick="1"/>
  <p:txStyles>
    <p:titleStyle>
      <a:lvl1pPr algn="ctr" defTabSz="584200">
        <a:defRPr cap="all" sz="7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1pPr>
      <a:lvl2pPr indent="228600" algn="ctr" defTabSz="584200">
        <a:defRPr cap="all" sz="7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2pPr>
      <a:lvl3pPr indent="457200" algn="ctr" defTabSz="584200">
        <a:defRPr cap="all" sz="7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3pPr>
      <a:lvl4pPr indent="685800" algn="ctr" defTabSz="584200">
        <a:defRPr cap="all" sz="7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4pPr>
      <a:lvl5pPr indent="914400" algn="ctr" defTabSz="584200">
        <a:defRPr cap="all" sz="7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5pPr>
      <a:lvl6pPr indent="1143000" algn="ctr" defTabSz="584200">
        <a:defRPr cap="all" sz="7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6pPr>
      <a:lvl7pPr indent="1371600" algn="ctr" defTabSz="584200">
        <a:defRPr cap="all" sz="7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7pPr>
      <a:lvl8pPr indent="1600200" algn="ctr" defTabSz="584200">
        <a:defRPr cap="all" sz="7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8pPr>
      <a:lvl9pPr indent="1828800" algn="ctr" defTabSz="584200">
        <a:defRPr cap="all" sz="7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9pPr>
    </p:titleStyle>
    <p:bodyStyle>
      <a:lvl1pPr marL="304800" indent="-304800" defTabSz="584200">
        <a:spcBef>
          <a:spcPts val="3800"/>
        </a:spcBef>
        <a:buClr>
          <a:srgbClr val="535353"/>
        </a:buClr>
        <a:buSzPct val="82000"/>
        <a:buChar char="•"/>
        <a:defRPr sz="38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1pPr>
      <a:lvl2pPr marL="685800" indent="-304800" defTabSz="584200">
        <a:spcBef>
          <a:spcPts val="3800"/>
        </a:spcBef>
        <a:buClr>
          <a:srgbClr val="535353"/>
        </a:buClr>
        <a:buSzPct val="82000"/>
        <a:buChar char="•"/>
        <a:defRPr sz="38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2pPr>
      <a:lvl3pPr marL="1066800" indent="-304800" defTabSz="584200">
        <a:spcBef>
          <a:spcPts val="3800"/>
        </a:spcBef>
        <a:buClr>
          <a:srgbClr val="535353"/>
        </a:buClr>
        <a:buSzPct val="82000"/>
        <a:buChar char="•"/>
        <a:defRPr sz="38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3pPr>
      <a:lvl4pPr marL="1447800" indent="-304800" defTabSz="584200">
        <a:spcBef>
          <a:spcPts val="3800"/>
        </a:spcBef>
        <a:buClr>
          <a:srgbClr val="535353"/>
        </a:buClr>
        <a:buSzPct val="82000"/>
        <a:buChar char="•"/>
        <a:defRPr sz="38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4pPr>
      <a:lvl5pPr marL="1828800" indent="-304800" defTabSz="584200">
        <a:spcBef>
          <a:spcPts val="3800"/>
        </a:spcBef>
        <a:buClr>
          <a:srgbClr val="535353"/>
        </a:buClr>
        <a:buSzPct val="82000"/>
        <a:buChar char="•"/>
        <a:defRPr sz="38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5pPr>
      <a:lvl6pPr marL="2209800" indent="-304800" defTabSz="584200">
        <a:spcBef>
          <a:spcPts val="3800"/>
        </a:spcBef>
        <a:buClr>
          <a:srgbClr val="535353"/>
        </a:buClr>
        <a:buSzPct val="82000"/>
        <a:buChar char="•"/>
        <a:defRPr sz="38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6pPr>
      <a:lvl7pPr marL="2590800" indent="-304800" defTabSz="584200">
        <a:spcBef>
          <a:spcPts val="3800"/>
        </a:spcBef>
        <a:buClr>
          <a:srgbClr val="535353"/>
        </a:buClr>
        <a:buSzPct val="82000"/>
        <a:buChar char="•"/>
        <a:defRPr sz="38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7pPr>
      <a:lvl8pPr marL="2971800" indent="-304800" defTabSz="584200">
        <a:spcBef>
          <a:spcPts val="3800"/>
        </a:spcBef>
        <a:buClr>
          <a:srgbClr val="535353"/>
        </a:buClr>
        <a:buSzPct val="82000"/>
        <a:buChar char="•"/>
        <a:defRPr sz="38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8pPr>
      <a:lvl9pPr marL="3352800" indent="-304800" defTabSz="584200">
        <a:spcBef>
          <a:spcPts val="3800"/>
        </a:spcBef>
        <a:buClr>
          <a:srgbClr val="535353"/>
        </a:buClr>
        <a:buSzPct val="82000"/>
        <a:buChar char="•"/>
        <a:defRPr sz="38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gif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355600" y="-1886"/>
            <a:ext cx="12293600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>
              <a:buClr>
                <a:srgbClr val="535353"/>
              </a:buClr>
              <a:defRPr b="1" sz="4000">
                <a:solidFill>
                  <a:srgbClr val="232323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000">
                <a:solidFill>
                  <a:srgbClr val="232323"/>
                </a:solidFill>
              </a:rPr>
              <a:t>Journal Club Discussion:</a:t>
            </a:r>
          </a:p>
        </p:txBody>
      </p:sp>
      <p:sp>
        <p:nvSpPr>
          <p:cNvPr id="42" name="Shape 42"/>
          <p:cNvSpPr/>
          <p:nvPr/>
        </p:nvSpPr>
        <p:spPr>
          <a:xfrm>
            <a:off x="11158496" y="9142676"/>
            <a:ext cx="1703388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buClr>
                <a:srgbClr val="535353"/>
              </a:buClr>
              <a:defRPr sz="2800">
                <a:solidFill>
                  <a:srgbClr val="3D4553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3D4553"/>
                </a:solidFill>
              </a:rPr>
              <a:t>Oct/06/2015</a:t>
            </a:r>
          </a:p>
        </p:txBody>
      </p:sp>
      <p:pic>
        <p:nvPicPr>
          <p:cNvPr id="43" name="Screen Shot 2015-10-05 at 16.55.2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2205" y="1554668"/>
            <a:ext cx="12200390" cy="59603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/>
        </p:nvSpPr>
        <p:spPr>
          <a:xfrm>
            <a:off x="355600" y="-62769"/>
            <a:ext cx="12293600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buClr>
                <a:srgbClr val="535353"/>
              </a:buClr>
              <a:defRPr b="1" sz="4000">
                <a:solidFill>
                  <a:srgbClr val="232323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000">
                <a:solidFill>
                  <a:srgbClr val="232323"/>
                </a:solidFill>
              </a:rPr>
              <a:t>workflow of MSC/H9C2 co-culture</a:t>
            </a:r>
          </a:p>
        </p:txBody>
      </p:sp>
      <p:pic>
        <p:nvPicPr>
          <p:cNvPr id="95" name="Screen Shot 2015-10-05 at 18.59.57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600781"/>
            <a:ext cx="13004801" cy="65520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/>
        </p:nvSpPr>
        <p:spPr>
          <a:xfrm>
            <a:off x="355600" y="-62769"/>
            <a:ext cx="12293600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buClr>
                <a:srgbClr val="535353"/>
              </a:buClr>
              <a:defRPr b="1" sz="4000">
                <a:solidFill>
                  <a:srgbClr val="232323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000">
                <a:solidFill>
                  <a:srgbClr val="232323"/>
                </a:solidFill>
              </a:rPr>
              <a:t>Transwell vs NTHP (in MSC/H9C2 co-culture)</a:t>
            </a:r>
          </a:p>
        </p:txBody>
      </p:sp>
      <p:pic>
        <p:nvPicPr>
          <p:cNvPr id="100" name="Screen Shot 2015-10-05 at 20.10.5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700679"/>
            <a:ext cx="13004801" cy="60763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/>
        </p:nvSpPr>
        <p:spPr>
          <a:xfrm>
            <a:off x="355600" y="16894"/>
            <a:ext cx="12293600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buClr>
                <a:srgbClr val="535353"/>
              </a:buClr>
              <a:defRPr b="1" sz="4000">
                <a:solidFill>
                  <a:srgbClr val="232323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000">
                <a:solidFill>
                  <a:srgbClr val="232323"/>
                </a:solidFill>
              </a:rPr>
              <a:t>MSC/H9C2 contact in co-culture</a:t>
            </a:r>
          </a:p>
        </p:txBody>
      </p:sp>
      <p:pic>
        <p:nvPicPr>
          <p:cNvPr id="103" name="Screen Shot 2015-10-05 at 19.10.33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288762"/>
            <a:ext cx="13004801" cy="37967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/>
        </p:nvSpPr>
        <p:spPr>
          <a:xfrm>
            <a:off x="355600" y="-476558"/>
            <a:ext cx="12293600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buClr>
                <a:srgbClr val="535353"/>
              </a:buClr>
              <a:defRPr b="1" sz="4000">
                <a:solidFill>
                  <a:srgbClr val="232323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000">
                <a:solidFill>
                  <a:srgbClr val="232323"/>
                </a:solidFill>
              </a:rPr>
              <a:t> BSA diffusion across membrane</a:t>
            </a:r>
          </a:p>
        </p:txBody>
      </p:sp>
      <p:pic>
        <p:nvPicPr>
          <p:cNvPr id="108" name="Screen Shot 2015-10-05 at 19.35.2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7431" y="779096"/>
            <a:ext cx="12769938" cy="88495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/>
        </p:nvSpPr>
        <p:spPr>
          <a:xfrm>
            <a:off x="355600" y="2039"/>
            <a:ext cx="12293600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buClr>
                <a:srgbClr val="535353"/>
              </a:buClr>
              <a:defRPr b="1" sz="4000">
                <a:solidFill>
                  <a:srgbClr val="232323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000">
                <a:solidFill>
                  <a:srgbClr val="232323"/>
                </a:solidFill>
              </a:rPr>
              <a:t>gap junctional transport</a:t>
            </a:r>
          </a:p>
        </p:txBody>
      </p:sp>
      <p:pic>
        <p:nvPicPr>
          <p:cNvPr id="113" name="Screen Shot 2015-10-05 at 19.14.57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2140608"/>
            <a:ext cx="13004801" cy="4861399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Shape 114"/>
          <p:cNvSpPr/>
          <p:nvPr/>
        </p:nvSpPr>
        <p:spPr>
          <a:xfrm>
            <a:off x="-219473" y="7451475"/>
            <a:ext cx="13443746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b="1" sz="2600">
                <a:solidFill>
                  <a:srgbClr val="FF2600"/>
                </a:solidFill>
                <a:latin typeface="Arial Narrow"/>
                <a:ea typeface="Arial Narrow"/>
                <a:cs typeface="Arial Narrow"/>
                <a:sym typeface="Arial Narrow"/>
              </a:rPr>
              <a:t>Dil</a:t>
            </a:r>
            <a:r>
              <a:rPr sz="2600">
                <a:latin typeface="Arial Narrow"/>
                <a:ea typeface="Arial Narrow"/>
                <a:cs typeface="Arial Narrow"/>
                <a:sym typeface="Arial Narrow"/>
              </a:rPr>
              <a:t>: cell membrane marker, cannot transfer through cell-cell contact</a:t>
            </a:r>
            <a:endParaRPr sz="2600">
              <a:latin typeface="Arial Narrow"/>
              <a:ea typeface="Arial Narrow"/>
              <a:cs typeface="Arial Narrow"/>
              <a:sym typeface="Arial Narrow"/>
            </a:endParaRPr>
          </a:p>
          <a:p>
            <a:pPr lvl="0" algn="l"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b="1" sz="2600">
                <a:solidFill>
                  <a:srgbClr val="4F8F00"/>
                </a:solidFill>
                <a:latin typeface="Arial Narrow"/>
                <a:ea typeface="Arial Narrow"/>
                <a:cs typeface="Arial Narrow"/>
                <a:sym typeface="Arial Narrow"/>
              </a:rPr>
              <a:t>Calcein-AM</a:t>
            </a:r>
            <a:r>
              <a:rPr sz="2600">
                <a:latin typeface="Arial Narrow"/>
                <a:ea typeface="Arial Narrow"/>
                <a:cs typeface="Arial Narrow"/>
                <a:sym typeface="Arial Narrow"/>
              </a:rPr>
              <a:t>: becomes fluorescent after entering cell, and can only exit cell through cell-cell gap junction</a:t>
            </a:r>
            <a:endParaRPr sz="2600"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Screen Shot 2015-10-05 at 20.04.2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7923" y="477781"/>
            <a:ext cx="11228954" cy="9701816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Shape 119"/>
          <p:cNvSpPr/>
          <p:nvPr/>
        </p:nvSpPr>
        <p:spPr>
          <a:xfrm>
            <a:off x="355600" y="-634192"/>
            <a:ext cx="12293600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buClr>
                <a:srgbClr val="535353"/>
              </a:buClr>
              <a:defRPr b="1" sz="3700">
                <a:solidFill>
                  <a:srgbClr val="232323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700">
                <a:solidFill>
                  <a:srgbClr val="232323"/>
                </a:solidFill>
              </a:rPr>
              <a:t>fidelity of MSC/H9C2 separation</a:t>
            </a:r>
          </a:p>
        </p:txBody>
      </p:sp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Screen Shot 2015-10-05 at 23.09.16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51558" y="786784"/>
            <a:ext cx="10660912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hape 124"/>
          <p:cNvSpPr/>
          <p:nvPr/>
        </p:nvSpPr>
        <p:spPr>
          <a:xfrm>
            <a:off x="355600" y="-515967"/>
            <a:ext cx="12293600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buClr>
                <a:srgbClr val="535353"/>
              </a:buClr>
              <a:defRPr b="1" sz="3700">
                <a:solidFill>
                  <a:srgbClr val="232323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700">
                <a:solidFill>
                  <a:srgbClr val="232323"/>
                </a:solidFill>
              </a:rPr>
              <a:t>NTHP promoted higher degree of MSC differentiation in co-culture</a:t>
            </a:r>
          </a:p>
        </p:txBody>
      </p:sp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Screen Shot 2015-10-05 at 23.38.13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2900" y="50799"/>
            <a:ext cx="12319000" cy="965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Screen Shot 2015-10-05 at 23.40.23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1643" y="0"/>
            <a:ext cx="12201514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Screen Shot 2015-10-05 at 23.41.4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755011"/>
            <a:ext cx="13004801" cy="6519438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hape 137"/>
          <p:cNvSpPr/>
          <p:nvPr/>
        </p:nvSpPr>
        <p:spPr>
          <a:xfrm>
            <a:off x="355600" y="9043"/>
            <a:ext cx="12293600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buClr>
                <a:srgbClr val="535353"/>
              </a:buClr>
              <a:defRPr b="1" sz="3700">
                <a:solidFill>
                  <a:srgbClr val="232323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700">
                <a:solidFill>
                  <a:srgbClr val="232323"/>
                </a:solidFill>
              </a:rPr>
              <a:t>schematics of a multilayered culture </a:t>
            </a:r>
          </a:p>
        </p:txBody>
      </p: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/>
        </p:nvSpPr>
        <p:spPr>
          <a:xfrm>
            <a:off x="355600" y="-525498"/>
            <a:ext cx="12293600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buClr>
                <a:srgbClr val="535353"/>
              </a:buClr>
              <a:defRPr b="1" sz="4000">
                <a:solidFill>
                  <a:srgbClr val="232323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000">
                <a:solidFill>
                  <a:srgbClr val="232323"/>
                </a:solidFill>
              </a:rPr>
              <a:t>NTHP (nanothin and highly porous) membrane </a:t>
            </a:r>
          </a:p>
        </p:txBody>
      </p:sp>
      <p:pic>
        <p:nvPicPr>
          <p:cNvPr id="46" name="Screen Shot 2015-10-05 at 17.26.2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81244" y="696679"/>
            <a:ext cx="9242312" cy="90305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/>
        </p:nvSpPr>
        <p:spPr>
          <a:xfrm>
            <a:off x="355600" y="9043"/>
            <a:ext cx="12293600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buClr>
                <a:srgbClr val="535353"/>
              </a:buClr>
              <a:defRPr b="1" sz="3700">
                <a:solidFill>
                  <a:srgbClr val="232323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700">
                <a:solidFill>
                  <a:srgbClr val="232323"/>
                </a:solidFill>
              </a:rPr>
              <a:t>demonstration of proper cell detachment and multilayering</a:t>
            </a:r>
          </a:p>
        </p:txBody>
      </p:sp>
      <p:grpSp>
        <p:nvGrpSpPr>
          <p:cNvPr id="142" name="Group 142"/>
          <p:cNvGrpSpPr/>
          <p:nvPr/>
        </p:nvGrpSpPr>
        <p:grpSpPr>
          <a:xfrm>
            <a:off x="-35099" y="1678442"/>
            <a:ext cx="13039899" cy="6403685"/>
            <a:chOff x="0" y="0"/>
            <a:chExt cx="13039898" cy="6403683"/>
          </a:xfrm>
        </p:grpSpPr>
        <p:pic>
          <p:nvPicPr>
            <p:cNvPr id="140" name="Screen Shot 2015-10-05 at 23.49.18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5098" y="0"/>
              <a:ext cx="13004801" cy="63967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1" name="Shape 141"/>
            <p:cNvSpPr/>
            <p:nvPr/>
          </p:nvSpPr>
          <p:spPr>
            <a:xfrm>
              <a:off x="0" y="5994050"/>
              <a:ext cx="10413077" cy="40963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</a:defRPr>
              </a:pPr>
            </a:p>
          </p:txBody>
        </p:sp>
      </p:grpSp>
    </p:spTree>
  </p:cSld>
  <p:clrMapOvr>
    <a:masterClrMapping/>
  </p:clrMapOvr>
  <p:transition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/>
        </p:nvSpPr>
        <p:spPr>
          <a:xfrm>
            <a:off x="355600" y="9043"/>
            <a:ext cx="12293600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buClr>
                <a:srgbClr val="535353"/>
              </a:buClr>
              <a:defRPr b="1" sz="3700">
                <a:solidFill>
                  <a:srgbClr val="232323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700">
                <a:solidFill>
                  <a:srgbClr val="232323"/>
                </a:solidFill>
              </a:rPr>
              <a:t>demonstration of ECM preservation post cell sheet detachment</a:t>
            </a:r>
          </a:p>
        </p:txBody>
      </p:sp>
      <p:grpSp>
        <p:nvGrpSpPr>
          <p:cNvPr id="149" name="Group 149"/>
          <p:cNvGrpSpPr/>
          <p:nvPr/>
        </p:nvGrpSpPr>
        <p:grpSpPr>
          <a:xfrm>
            <a:off x="-1" y="1711602"/>
            <a:ext cx="13004801" cy="6325455"/>
            <a:chOff x="0" y="-4941"/>
            <a:chExt cx="13004800" cy="6325454"/>
          </a:xfrm>
        </p:grpSpPr>
        <p:pic>
          <p:nvPicPr>
            <p:cNvPr id="147" name="Screen Shot 2015-10-05 at 23.55.35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3004800" cy="63205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8" name="Shape 148"/>
            <p:cNvSpPr/>
            <p:nvPr/>
          </p:nvSpPr>
          <p:spPr>
            <a:xfrm>
              <a:off x="11292465" y="-4942"/>
              <a:ext cx="1367836" cy="4878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</a:defRPr>
              </a:pPr>
            </a:p>
          </p:txBody>
        </p:sp>
      </p:grpSp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>
            <a:off x="355600" y="-466385"/>
            <a:ext cx="12293600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buClr>
                <a:srgbClr val="535353"/>
              </a:buClr>
              <a:defRPr b="1" sz="4000">
                <a:solidFill>
                  <a:srgbClr val="232323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000">
                <a:solidFill>
                  <a:srgbClr val="232323"/>
                </a:solidFill>
              </a:rPr>
              <a:t>comparison to Transwell: porosity</a:t>
            </a:r>
          </a:p>
        </p:txBody>
      </p:sp>
      <p:pic>
        <p:nvPicPr>
          <p:cNvPr id="51" name="Screen Shot 2015-10-05 at 18.27.28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00322" y="824140"/>
            <a:ext cx="10004156" cy="8105320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Shape 52"/>
          <p:cNvSpPr/>
          <p:nvPr/>
        </p:nvSpPr>
        <p:spPr>
          <a:xfrm>
            <a:off x="1112520" y="8956937"/>
            <a:ext cx="1077976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Clr>
                <a:srgbClr val="535353"/>
              </a:buClr>
              <a:defRPr sz="3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 lvl="0">
              <a:defRPr sz="1800"/>
            </a:pPr>
            <a:r>
              <a:rPr sz="3100"/>
              <a:t>porosity of 2% (transwell) vs 54% (NTHP)</a:t>
            </a:r>
          </a:p>
        </p:txBody>
      </p:sp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355600" y="6517"/>
            <a:ext cx="12293600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buClr>
                <a:srgbClr val="535353"/>
              </a:buClr>
              <a:defRPr b="1" sz="4000">
                <a:solidFill>
                  <a:srgbClr val="232323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000">
                <a:solidFill>
                  <a:srgbClr val="232323"/>
                </a:solidFill>
              </a:rPr>
              <a:t>fabrication workflow of the NTHP membrane</a:t>
            </a:r>
          </a:p>
        </p:txBody>
      </p:sp>
      <p:pic>
        <p:nvPicPr>
          <p:cNvPr id="57" name="Screen Shot 2015-10-05 at 17.31.1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023" y="1880364"/>
            <a:ext cx="12634754" cy="4300017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Screen Shot 2015-10-05 at 18.41.0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34951" y="6621282"/>
            <a:ext cx="10299701" cy="2044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355600" y="6517"/>
            <a:ext cx="12293600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buClr>
                <a:srgbClr val="535353"/>
              </a:buClr>
              <a:defRPr b="1" sz="4000">
                <a:solidFill>
                  <a:srgbClr val="232323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000">
                <a:solidFill>
                  <a:srgbClr val="232323"/>
                </a:solidFill>
              </a:rPr>
              <a:t>VIPS (vapor-induced phase separation)</a:t>
            </a:r>
          </a:p>
        </p:txBody>
      </p:sp>
      <p:sp>
        <p:nvSpPr>
          <p:cNvPr id="61" name="Shape 61"/>
          <p:cNvSpPr/>
          <p:nvPr/>
        </p:nvSpPr>
        <p:spPr>
          <a:xfrm>
            <a:off x="189576" y="6214122"/>
            <a:ext cx="12625648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Clr>
                <a:srgbClr val="535353"/>
              </a:buClr>
              <a:defRPr sz="3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 lvl="0">
              <a:defRPr sz="1800"/>
            </a:pPr>
            <a:r>
              <a:rPr sz="3100"/>
              <a:t>“bubbling” non-solvent into solvent to create “pores”</a:t>
            </a:r>
          </a:p>
        </p:txBody>
      </p:sp>
      <p:pic>
        <p:nvPicPr>
          <p:cNvPr id="62" name="VIPS mechanism.g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1150" y="1632014"/>
            <a:ext cx="12382500" cy="4495801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Shape 63"/>
          <p:cNvSpPr/>
          <p:nvPr/>
        </p:nvSpPr>
        <p:spPr>
          <a:xfrm>
            <a:off x="189576" y="6859230"/>
            <a:ext cx="12625648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Clr>
                <a:srgbClr val="535353"/>
              </a:buClr>
              <a:defRPr sz="3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 lvl="0">
              <a:defRPr sz="1800"/>
            </a:pPr>
            <a:r>
              <a:rPr sz="3100"/>
              <a:t>VIPS is the technique used to create the cellulose acetate (CA) membrane</a:t>
            </a:r>
          </a:p>
        </p:txBody>
      </p:sp>
      <p:sp>
        <p:nvSpPr>
          <p:cNvPr id="64" name="Shape 64"/>
          <p:cNvSpPr/>
          <p:nvPr/>
        </p:nvSpPr>
        <p:spPr>
          <a:xfrm>
            <a:off x="1112520" y="8085947"/>
            <a:ext cx="10779760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3100">
                <a:latin typeface="Arial Narrow"/>
                <a:ea typeface="Arial Narrow"/>
                <a:cs typeface="Arial Narrow"/>
                <a:sym typeface="Arial Narrow"/>
              </a:rPr>
              <a:t>NTHP-100: CA in acetone (3 wt%),  spin coated at 3000 rpm for 25 sec NTHP-380: CA in THF (4 wt%),        spin coated at 3000 rpm for 25 sec</a:t>
            </a:r>
            <a:endParaRPr sz="3100">
              <a:latin typeface="Arial Narrow"/>
              <a:ea typeface="Arial Narrow"/>
              <a:cs typeface="Arial Narrow"/>
              <a:sym typeface="Arial Narrow"/>
            </a:endParaRPr>
          </a:p>
          <a:p>
            <a:pPr lvl="0" algn="l"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3100">
                <a:latin typeface="Arial Narrow"/>
                <a:ea typeface="Arial Narrow"/>
                <a:cs typeface="Arial Narrow"/>
                <a:sym typeface="Arial Narrow"/>
              </a:rPr>
              <a:t>NTHP-860: CA in THF (3 wt%),        spin coated at 1000 rpm for 25 sec</a:t>
            </a:r>
          </a:p>
        </p:txBody>
      </p:sp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/>
        </p:nvSpPr>
        <p:spPr>
          <a:xfrm>
            <a:off x="355600" y="3810"/>
            <a:ext cx="12293600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buClr>
                <a:srgbClr val="535353"/>
              </a:buClr>
              <a:defRPr b="1" sz="4000">
                <a:solidFill>
                  <a:srgbClr val="232323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000">
                <a:solidFill>
                  <a:srgbClr val="232323"/>
                </a:solidFill>
              </a:rPr>
              <a:t>iCVD (initiator Chemical Vapor Deposition)</a:t>
            </a:r>
          </a:p>
        </p:txBody>
      </p:sp>
      <p:pic>
        <p:nvPicPr>
          <p:cNvPr id="69" name="iCVD schematics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4944" y="1537290"/>
            <a:ext cx="12074912" cy="4158249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Shape 70"/>
          <p:cNvSpPr/>
          <p:nvPr/>
        </p:nvSpPr>
        <p:spPr>
          <a:xfrm>
            <a:off x="31942" y="5673307"/>
            <a:ext cx="12625648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buClr>
                <a:srgbClr val="535353"/>
              </a:buClr>
              <a:defRPr sz="3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 lvl="0">
              <a:defRPr sz="1800"/>
            </a:pPr>
            <a:r>
              <a:rPr sz="3100"/>
              <a:t>essentially, replicating solution phase free-radical polymerization in the vapor phase</a:t>
            </a:r>
          </a:p>
        </p:txBody>
      </p:sp>
      <p:sp>
        <p:nvSpPr>
          <p:cNvPr id="71" name="Shape 71"/>
          <p:cNvSpPr/>
          <p:nvPr/>
        </p:nvSpPr>
        <p:spPr>
          <a:xfrm>
            <a:off x="-552103" y="8054931"/>
            <a:ext cx="1379373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buClr>
                <a:srgbClr val="535353"/>
              </a:buClr>
              <a:defRPr sz="3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 lvl="0">
              <a:defRPr sz="1800"/>
            </a:pPr>
            <a:r>
              <a:rPr sz="3100"/>
              <a:t>amine-terminated PNiPAAm was then grafted onto the iCVDed sample via incubation</a:t>
            </a:r>
          </a:p>
        </p:txBody>
      </p:sp>
      <p:sp>
        <p:nvSpPr>
          <p:cNvPr id="72" name="Shape 72"/>
          <p:cNvSpPr/>
          <p:nvPr/>
        </p:nvSpPr>
        <p:spPr>
          <a:xfrm>
            <a:off x="-32" y="6412846"/>
            <a:ext cx="6262319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2600">
                <a:latin typeface="Arial Narrow"/>
                <a:ea typeface="Arial Narrow"/>
                <a:cs typeface="Arial Narrow"/>
                <a:sym typeface="Arial Narrow"/>
              </a:rPr>
              <a:t>initiator: TBPO (ter butyl peroxide)</a:t>
            </a:r>
            <a:endParaRPr sz="2600">
              <a:latin typeface="Arial Narrow"/>
              <a:ea typeface="Arial Narrow"/>
              <a:cs typeface="Arial Narrow"/>
              <a:sym typeface="Arial Narrow"/>
            </a:endParaRPr>
          </a:p>
          <a:p>
            <a:pPr lvl="0" algn="l"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2600">
                <a:latin typeface="Arial Narrow"/>
                <a:ea typeface="Arial Narrow"/>
                <a:cs typeface="Arial Narrow"/>
                <a:sym typeface="Arial Narrow"/>
              </a:rPr>
              <a:t>monomer: GMA (glycidyl methacrylate)</a:t>
            </a:r>
            <a:endParaRPr sz="2600"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/>
        </p:nvSpPr>
        <p:spPr>
          <a:xfrm>
            <a:off x="355600" y="3810"/>
            <a:ext cx="12293600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buClr>
                <a:srgbClr val="535353"/>
              </a:buClr>
              <a:defRPr b="1" sz="4000">
                <a:solidFill>
                  <a:srgbClr val="232323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000">
                <a:solidFill>
                  <a:srgbClr val="232323"/>
                </a:solidFill>
              </a:rPr>
              <a:t>NTHP before and after PNiPMMAm grafting</a:t>
            </a:r>
          </a:p>
        </p:txBody>
      </p:sp>
      <p:pic>
        <p:nvPicPr>
          <p:cNvPr id="77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41016" y="1984670"/>
            <a:ext cx="9207501" cy="5778501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Shape 78"/>
          <p:cNvSpPr/>
          <p:nvPr/>
        </p:nvSpPr>
        <p:spPr>
          <a:xfrm>
            <a:off x="1769641" y="7533332"/>
            <a:ext cx="2963118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>
                <a:srgbClr val="535353"/>
              </a:buClr>
              <a:defRPr sz="3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 lvl="0">
              <a:defRPr sz="1800"/>
            </a:pPr>
            <a:r>
              <a:rPr sz="3100"/>
              <a:t>scale bar = 2 μm</a:t>
            </a:r>
          </a:p>
        </p:txBody>
      </p:sp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/>
        </p:nvSpPr>
        <p:spPr>
          <a:xfrm>
            <a:off x="355600" y="3810"/>
            <a:ext cx="12293600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buClr>
                <a:srgbClr val="535353"/>
              </a:buClr>
              <a:defRPr b="1" sz="4000">
                <a:solidFill>
                  <a:srgbClr val="232323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000">
                <a:solidFill>
                  <a:srgbClr val="232323"/>
                </a:solidFill>
              </a:rPr>
              <a:t>NTHP before and after PNiPAAm grafting</a:t>
            </a:r>
          </a:p>
        </p:txBody>
      </p:sp>
      <p:pic>
        <p:nvPicPr>
          <p:cNvPr id="83" name="Screen Shot 2015-10-05 at 18.45.19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5081" y="3454925"/>
            <a:ext cx="13004801" cy="5050625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Shape 84"/>
          <p:cNvSpPr/>
          <p:nvPr/>
        </p:nvSpPr>
        <p:spPr>
          <a:xfrm>
            <a:off x="1806542" y="2846236"/>
            <a:ext cx="2522704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>
                <a:srgbClr val="535353"/>
              </a:buClr>
              <a:defRPr sz="3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 lvl="0">
              <a:defRPr sz="1800"/>
            </a:pPr>
            <a:r>
              <a:rPr sz="3100"/>
              <a:t>FT-IR spectra</a:t>
            </a:r>
          </a:p>
        </p:txBody>
      </p:sp>
      <p:sp>
        <p:nvSpPr>
          <p:cNvPr id="85" name="Shape 85"/>
          <p:cNvSpPr/>
          <p:nvPr/>
        </p:nvSpPr>
        <p:spPr>
          <a:xfrm>
            <a:off x="6245889" y="2361481"/>
            <a:ext cx="6705766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3100">
                <a:latin typeface="Arial Narrow"/>
                <a:ea typeface="Arial Narrow"/>
                <a:cs typeface="Arial Narrow"/>
                <a:sym typeface="Arial Narrow"/>
              </a:rPr>
              <a:t>functional assay:</a:t>
            </a:r>
            <a:endParaRPr sz="3100">
              <a:latin typeface="Arial Narrow"/>
              <a:ea typeface="Arial Narrow"/>
              <a:cs typeface="Arial Narrow"/>
              <a:sym typeface="Arial Narrow"/>
            </a:endParaRPr>
          </a:p>
          <a:p>
            <a:pPr lvl="0"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3100">
                <a:latin typeface="Arial Narrow"/>
                <a:ea typeface="Arial Narrow"/>
                <a:cs typeface="Arial Narrow"/>
                <a:sym typeface="Arial Narrow"/>
              </a:rPr>
              <a:t>temperature dependence of hydrophobicity</a:t>
            </a:r>
          </a:p>
        </p:txBody>
      </p:sp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/>
        </p:nvSpPr>
        <p:spPr>
          <a:xfrm>
            <a:off x="355600" y="-563688"/>
            <a:ext cx="12293600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buClr>
                <a:srgbClr val="535353"/>
              </a:buClr>
              <a:defRPr b="1" sz="4000">
                <a:solidFill>
                  <a:srgbClr val="232323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000">
                <a:solidFill>
                  <a:srgbClr val="232323"/>
                </a:solidFill>
              </a:rPr>
              <a:t>assessment of MSC proliferation and metabolic activity</a:t>
            </a:r>
          </a:p>
        </p:txBody>
      </p:sp>
      <p:pic>
        <p:nvPicPr>
          <p:cNvPr id="90" name="Screen Shot 2015-10-05 at 18.51.28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55911"/>
            <a:ext cx="13004801" cy="90927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