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60" r:id="rId4"/>
    <p:sldId id="258" r:id="rId5"/>
    <p:sldId id="261" r:id="rId6"/>
    <p:sldId id="263" r:id="rId7"/>
    <p:sldId id="268" r:id="rId8"/>
    <p:sldId id="262" r:id="rId9"/>
    <p:sldId id="267" r:id="rId10"/>
    <p:sldId id="265" r:id="rId11"/>
    <p:sldId id="266" r:id="rId12"/>
    <p:sldId id="269" r:id="rId13"/>
    <p:sldId id="270" r:id="rId14"/>
    <p:sldId id="259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46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DA390-17AD-4205-9E1C-ED1F2AB8A8DA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BFE0A-DE0C-4006-9490-48540E0DEF5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BFE0A-DE0C-4006-9490-48540E0DEF5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BFE0A-DE0C-4006-9490-48540E0DEF5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9655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066800"/>
            <a:ext cx="62865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05600" y="1524000"/>
            <a:ext cx="166743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609600" y="3962400"/>
            <a:ext cx="809401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Pure gas flow experiments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Lager selectivity for higher </a:t>
            </a:r>
            <a:r>
              <a:rPr lang="en-US" dirty="0" err="1" smtClean="0"/>
              <a:t>Kn</a:t>
            </a:r>
            <a:r>
              <a:rPr lang="en-US" dirty="0" smtClean="0"/>
              <a:t> numbers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He/</a:t>
            </a:r>
            <a:r>
              <a:rPr lang="en-US" dirty="0" err="1" smtClean="0"/>
              <a:t>Ar</a:t>
            </a:r>
            <a:r>
              <a:rPr lang="en-US" dirty="0" smtClean="0"/>
              <a:t> selectivity is 3.1 at 20 mbar (close to theoretic) – molecular regime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2.39 at 1 bar due to viscosity differences b/w gases, it will disappear </a:t>
            </a:r>
            <a:r>
              <a:rPr lang="en-US" dirty="0" err="1" smtClean="0"/>
              <a:t>whith</a:t>
            </a:r>
            <a:r>
              <a:rPr lang="en-US" dirty="0" smtClean="0"/>
              <a:t> mixtures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Total strength is 5 bar and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438400"/>
            <a:ext cx="8229600" cy="1143000"/>
          </a:xfrm>
        </p:spPr>
        <p:txBody>
          <a:bodyPr/>
          <a:lstStyle/>
          <a:p>
            <a:r>
              <a:rPr lang="en-US" dirty="0" smtClean="0"/>
              <a:t>Gas permeability paper plan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Membrane, characterization, air permeability values (compared)</a:t>
            </a:r>
          </a:p>
          <a:p>
            <a:r>
              <a:rPr lang="en-US" sz="2400" dirty="0" smtClean="0"/>
              <a:t>Gas transport in restricted geometries, Knudsen diffusion theory, pore processing + modeling molecular flow,  theoretical and experimental data correlation, no pressure dependence,  porosity determination and possible quality testing (pressure </a:t>
            </a:r>
            <a:r>
              <a:rPr lang="en-US" sz="2400" dirty="0" smtClean="0"/>
              <a:t>dependence </a:t>
            </a:r>
            <a:r>
              <a:rPr lang="en-US" sz="2400" dirty="0" smtClean="0"/>
              <a:t>if pinholes-viscous flow) </a:t>
            </a:r>
          </a:p>
          <a:p>
            <a:r>
              <a:rPr lang="en-US" sz="2400" dirty="0" smtClean="0"/>
              <a:t>Single gas </a:t>
            </a:r>
            <a:r>
              <a:rPr lang="en-US" sz="2400" dirty="0" err="1" smtClean="0"/>
              <a:t>selectivities</a:t>
            </a:r>
            <a:r>
              <a:rPr lang="en-US" sz="2400" dirty="0" smtClean="0"/>
              <a:t> due to Knudsen diffusion (He, Co2, N2)</a:t>
            </a:r>
          </a:p>
          <a:p>
            <a:r>
              <a:rPr lang="en-US" sz="2400" dirty="0" smtClean="0"/>
              <a:t> Probability of collision-free passage of gas molecule, enhancement in </a:t>
            </a:r>
            <a:r>
              <a:rPr lang="en-US" sz="2400" dirty="0" err="1" smtClean="0"/>
              <a:t>permeabilities</a:t>
            </a:r>
            <a:r>
              <a:rPr lang="en-US" sz="2400" dirty="0" smtClean="0"/>
              <a:t> of membranes with the same porosity but different average pore diameters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Gas Selectivity and M Dependence Experiments</a:t>
            </a:r>
            <a:endParaRPr lang="en-US" sz="3600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89" y="1143000"/>
            <a:ext cx="444101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12784" y="3200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46184" y="31242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46384" y="2819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3184" y="914400"/>
            <a:ext cx="3664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Experimental M dependence for </a:t>
            </a:r>
          </a:p>
          <a:p>
            <a:r>
              <a:rPr lang="en-US" dirty="0" smtClean="0"/>
              <a:t>membranes with different porosities </a:t>
            </a:r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038600"/>
            <a:ext cx="3352800" cy="258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219200" y="5471463"/>
            <a:ext cx="44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5623863"/>
            <a:ext cx="441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0" y="5471463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1371600"/>
            <a:ext cx="37017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Single gas </a:t>
            </a:r>
            <a:r>
              <a:rPr lang="en-US" dirty="0" err="1" smtClean="0"/>
              <a:t>selectivities</a:t>
            </a:r>
            <a:r>
              <a:rPr lang="en-US" dirty="0" smtClean="0"/>
              <a:t> </a:t>
            </a:r>
            <a:r>
              <a:rPr lang="en-US" dirty="0" smtClean="0"/>
              <a:t>, experimental </a:t>
            </a:r>
            <a:endParaRPr lang="en-US" dirty="0" smtClean="0"/>
          </a:p>
          <a:p>
            <a:r>
              <a:rPr lang="en-US" dirty="0" smtClean="0"/>
              <a:t>and Knudsen prediction</a:t>
            </a:r>
            <a:endParaRPr lang="en-US" dirty="0"/>
          </a:p>
        </p:txBody>
      </p:sp>
      <p:pic>
        <p:nvPicPr>
          <p:cNvPr id="14" name="Picture 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981200"/>
            <a:ext cx="3468221" cy="267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038600" y="4648200"/>
            <a:ext cx="51979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N2/Co2 average=1.1950, theory =1.2536, error=5%</a:t>
            </a:r>
          </a:p>
          <a:p>
            <a:r>
              <a:rPr lang="en-US" dirty="0" smtClean="0"/>
              <a:t>N2/He average=0.3993, theory= 0.3780, error=5%</a:t>
            </a:r>
          </a:p>
          <a:p>
            <a:r>
              <a:rPr lang="en-US" dirty="0" smtClean="0"/>
              <a:t>Co2/He  average=0.3355, theory=0.3015, error=10%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Collision-free transport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05000"/>
            <a:ext cx="4876800" cy="376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743200" y="1057870"/>
            <a:ext cx="4137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percent of molecule trajectories </a:t>
            </a:r>
          </a:p>
          <a:p>
            <a:r>
              <a:rPr lang="en-US" dirty="0" smtClean="0"/>
              <a:t>which pass the pore certain diameter and </a:t>
            </a:r>
          </a:p>
          <a:p>
            <a:r>
              <a:rPr lang="en-US" dirty="0" smtClean="0"/>
              <a:t>height without hitting a wall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Permeability enhancement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990600"/>
            <a:ext cx="4724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Permeabilities</a:t>
            </a:r>
            <a:r>
              <a:rPr lang="en-US" dirty="0" smtClean="0"/>
              <a:t> of membranes with close </a:t>
            </a:r>
          </a:p>
          <a:p>
            <a:r>
              <a:rPr lang="en-US" dirty="0" smtClean="0"/>
              <a:t>starting porosities, averaged to 1 % plotted </a:t>
            </a:r>
          </a:p>
          <a:p>
            <a:r>
              <a:rPr lang="en-US" dirty="0" smtClean="0"/>
              <a:t>against average pore diameter. Calculated </a:t>
            </a:r>
          </a:p>
          <a:p>
            <a:r>
              <a:rPr lang="en-US" dirty="0" smtClean="0"/>
              <a:t>value consists of sum of weighted </a:t>
            </a:r>
          </a:p>
          <a:p>
            <a:r>
              <a:rPr lang="en-US" dirty="0" smtClean="0"/>
              <a:t>collision-free (</a:t>
            </a:r>
            <a:r>
              <a:rPr lang="en-US" dirty="0" err="1" smtClean="0"/>
              <a:t>Clausing</a:t>
            </a:r>
            <a:r>
              <a:rPr lang="en-US" dirty="0" smtClean="0"/>
              <a:t> factor=1) and  </a:t>
            </a:r>
          </a:p>
          <a:p>
            <a:r>
              <a:rPr lang="en-US" dirty="0" smtClean="0"/>
              <a:t>Knudsen </a:t>
            </a:r>
            <a:r>
              <a:rPr lang="en-US" dirty="0" err="1" smtClean="0"/>
              <a:t>permeabiliies</a:t>
            </a:r>
            <a:r>
              <a:rPr lang="en-US" dirty="0" smtClean="0"/>
              <a:t> calculated for </a:t>
            </a:r>
          </a:p>
          <a:p>
            <a:r>
              <a:rPr lang="en-US" dirty="0" smtClean="0"/>
              <a:t>particular membrane.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971800"/>
            <a:ext cx="3429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124200"/>
            <a:ext cx="305936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62600" y="2895600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different starting porosities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969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Paper Plan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dirty="0" smtClean="0"/>
              <a:t>1</a:t>
            </a:r>
          </a:p>
          <a:p>
            <a:endParaRPr lang="en-US" dirty="0" smtClean="0"/>
          </a:p>
          <a:p>
            <a:r>
              <a:rPr lang="en-US" dirty="0" smtClean="0"/>
              <a:t>2 </a:t>
            </a:r>
          </a:p>
          <a:p>
            <a:endParaRPr lang="en-US" dirty="0" smtClean="0"/>
          </a:p>
          <a:p>
            <a:r>
              <a:rPr lang="en-US" dirty="0" smtClean="0"/>
              <a:t>3</a:t>
            </a:r>
          </a:p>
          <a:p>
            <a:endParaRPr lang="en-US" dirty="0" smtClean="0"/>
          </a:p>
          <a:p>
            <a:r>
              <a:rPr lang="en-US" dirty="0" smtClean="0"/>
              <a:t>4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ap_setup-cro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066800"/>
            <a:ext cx="2152650" cy="8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F:\                          My Komp\ Writing Papers\1st perm paper\3D image for TOM\air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838200"/>
            <a:ext cx="155121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340-0,5-30k-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2209800"/>
            <a:ext cx="141842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ist393bold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133599"/>
            <a:ext cx="1524000" cy="119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ermeabilitygraph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2063751"/>
            <a:ext cx="1524000" cy="1212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105400" y="3429000"/>
            <a:ext cx="150480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66800" y="3276600"/>
            <a:ext cx="1981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3318164"/>
            <a:ext cx="1746997" cy="134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43000" y="4800600"/>
            <a:ext cx="1918447" cy="148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276600" y="4800600"/>
            <a:ext cx="1776407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sz="2400" dirty="0" smtClean="0"/>
              <a:t>1D and 2D </a:t>
            </a:r>
            <a:r>
              <a:rPr lang="en-US" sz="2400" dirty="0" err="1" smtClean="0"/>
              <a:t>nanosieves</a:t>
            </a:r>
            <a:endParaRPr lang="en-US" sz="2400" dirty="0" smtClean="0"/>
          </a:p>
          <a:p>
            <a:r>
              <a:rPr lang="en-US" sz="2400" dirty="0" smtClean="0"/>
              <a:t>circular pores</a:t>
            </a:r>
          </a:p>
          <a:p>
            <a:r>
              <a:rPr lang="en-US" sz="2400" dirty="0" smtClean="0"/>
              <a:t>45 nm thickness, 120 nm diameter</a:t>
            </a:r>
          </a:p>
          <a:p>
            <a:r>
              <a:rPr lang="en-US" sz="2400" dirty="0" smtClean="0"/>
              <a:t>3.2 % porosity </a:t>
            </a:r>
          </a:p>
          <a:p>
            <a:r>
              <a:rPr lang="en-US" sz="2400" dirty="0" smtClean="0"/>
              <a:t>flux and selectivity at different pressures are </a:t>
            </a:r>
            <a:r>
              <a:rPr lang="en-US" sz="2400" dirty="0" err="1" smtClean="0"/>
              <a:t>mesured</a:t>
            </a:r>
            <a:endParaRPr lang="en-US" sz="2400" dirty="0" smtClean="0"/>
          </a:p>
          <a:p>
            <a:r>
              <a:rPr lang="en-US" sz="2400" dirty="0" smtClean="0"/>
              <a:t>Transition flux is a linear addition of viscous and molecular fluxes, proved w/o fitting parameters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066800"/>
            <a:ext cx="323591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Fabrication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nanosieve</a:t>
            </a:r>
            <a:r>
              <a:rPr lang="en-US" sz="2400" dirty="0" smtClean="0"/>
              <a:t> (120 nm pore diameter)</a:t>
            </a:r>
          </a:p>
          <a:p>
            <a:pPr lvl="1"/>
            <a:r>
              <a:rPr lang="en-US" sz="2000" dirty="0" smtClean="0"/>
              <a:t>Silicon </a:t>
            </a:r>
            <a:r>
              <a:rPr lang="en-US" sz="2000" dirty="0" smtClean="0"/>
              <a:t>nitride </a:t>
            </a:r>
            <a:r>
              <a:rPr lang="en-US" sz="2000" dirty="0" smtClean="0"/>
              <a:t>45nm LPCVD deposited (future membrane)</a:t>
            </a:r>
          </a:p>
          <a:p>
            <a:pPr lvl="1"/>
            <a:r>
              <a:rPr lang="en-US" sz="2000" dirty="0" smtClean="0"/>
              <a:t>Laser interference lithography (LIL) to create pore pattern</a:t>
            </a:r>
          </a:p>
          <a:p>
            <a:pPr lvl="1"/>
            <a:r>
              <a:rPr lang="en-US" sz="2000" dirty="0" smtClean="0"/>
              <a:t>Plasma etch to make pores</a:t>
            </a:r>
          </a:p>
          <a:p>
            <a:r>
              <a:rPr lang="en-US" sz="2400" dirty="0" err="1" smtClean="0"/>
              <a:t>microsieve</a:t>
            </a:r>
            <a:r>
              <a:rPr lang="en-US" sz="2400" dirty="0" smtClean="0"/>
              <a:t> (6 micron pore diameter)</a:t>
            </a:r>
          </a:p>
          <a:p>
            <a:pPr lvl="1"/>
            <a:r>
              <a:rPr lang="en-US" sz="2000" dirty="0" smtClean="0"/>
              <a:t>Pores etched by deep reactive-ion etching DRIE</a:t>
            </a:r>
          </a:p>
          <a:p>
            <a:r>
              <a:rPr lang="en-US" sz="2400" dirty="0" err="1" smtClean="0"/>
              <a:t>nanosieve</a:t>
            </a:r>
            <a:r>
              <a:rPr lang="en-US" sz="2400" dirty="0" smtClean="0"/>
              <a:t> and </a:t>
            </a:r>
            <a:r>
              <a:rPr lang="en-US" sz="2400" dirty="0" err="1" smtClean="0"/>
              <a:t>microsieve</a:t>
            </a:r>
            <a:r>
              <a:rPr lang="en-US" sz="2400" dirty="0" smtClean="0"/>
              <a:t> fusion bonded</a:t>
            </a:r>
          </a:p>
          <a:p>
            <a:r>
              <a:rPr lang="en-US" sz="2400" dirty="0" err="1" smtClean="0"/>
              <a:t>nanosieve</a:t>
            </a:r>
            <a:r>
              <a:rPr lang="en-US" sz="2400" dirty="0" smtClean="0"/>
              <a:t> wafer carrier is etched away </a:t>
            </a:r>
          </a:p>
          <a:p>
            <a:pPr lvl="1"/>
            <a:r>
              <a:rPr lang="en-US" sz="2000" dirty="0" smtClean="0"/>
              <a:t>thermal oxide acts as stop layer which is removed after</a:t>
            </a:r>
            <a:endParaRPr lang="en-US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0"/>
            <a:ext cx="3581400" cy="626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685800"/>
            <a:ext cx="2598996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572000"/>
            <a:ext cx="302183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TextBox 14"/>
          <p:cNvSpPr txBox="1"/>
          <p:nvPr/>
        </p:nvSpPr>
        <p:spPr>
          <a:xfrm>
            <a:off x="838200" y="457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nanosieve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62000" y="42672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microsieve</a:t>
            </a:r>
            <a:r>
              <a:rPr lang="en-US" dirty="0" smtClean="0"/>
              <a:t> support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Device Fabrication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2819400"/>
            <a:ext cx="4724400" cy="263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3.2% final porosity</a:t>
            </a:r>
          </a:p>
          <a:p>
            <a:r>
              <a:rPr lang="en-US" sz="2400" dirty="0" smtClean="0"/>
              <a:t>glass tube of 3mm diameter fusion bonded to </a:t>
            </a:r>
            <a:r>
              <a:rPr lang="en-US" sz="2400" dirty="0" err="1" smtClean="0"/>
              <a:t>microsieve</a:t>
            </a:r>
            <a:r>
              <a:rPr lang="en-US" sz="2400" dirty="0" smtClean="0"/>
              <a:t> to measure gas flow </a:t>
            </a:r>
          </a:p>
          <a:p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viscous (</a:t>
            </a:r>
            <a:r>
              <a:rPr lang="en-US" sz="2400" dirty="0" err="1" smtClean="0"/>
              <a:t>Kn</a:t>
            </a:r>
            <a:r>
              <a:rPr lang="en-US" sz="2400" dirty="0" smtClean="0"/>
              <a:t> &lt; 0.01), transition (0.01 &lt; </a:t>
            </a:r>
            <a:r>
              <a:rPr lang="en-US" sz="2400" dirty="0" err="1" smtClean="0"/>
              <a:t>Kn</a:t>
            </a:r>
            <a:r>
              <a:rPr lang="en-US" sz="2400" dirty="0" smtClean="0"/>
              <a:t> &lt; 1) and molecular (</a:t>
            </a:r>
            <a:r>
              <a:rPr lang="en-US" sz="2400" dirty="0" err="1" smtClean="0"/>
              <a:t>Kn</a:t>
            </a:r>
            <a:r>
              <a:rPr lang="en-US" sz="2400" dirty="0" smtClean="0"/>
              <a:t> &gt; 1) flow regime,  </a:t>
            </a:r>
            <a:r>
              <a:rPr lang="da-DK" sz="2400" dirty="0" smtClean="0"/>
              <a:t>Knudsen number: Kn = λ/d</a:t>
            </a:r>
          </a:p>
          <a:p>
            <a:r>
              <a:rPr lang="da-DK" sz="2400" dirty="0" smtClean="0"/>
              <a:t>Knudsen described transition flow as superimposition of viscous and molecular flows, included wall interaction correction terms</a:t>
            </a:r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Theory and Characterization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Theory and Characterization</a:t>
            </a:r>
            <a:endParaRPr lang="en-US" sz="36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066800"/>
            <a:ext cx="502421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600200"/>
            <a:ext cx="2917371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81000" y="5715000"/>
            <a:ext cx="8229600" cy="9144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Δ</a:t>
            </a:r>
            <a:r>
              <a:rPr lang="en-US" sz="2400" dirty="0" smtClean="0"/>
              <a:t>P- pressure drop (Pa), </a:t>
            </a:r>
            <a:r>
              <a:rPr lang="ru-RU" sz="2400" dirty="0" smtClean="0"/>
              <a:t>Ф</a:t>
            </a:r>
            <a:r>
              <a:rPr lang="en-US" sz="2400" dirty="0" smtClean="0"/>
              <a:t> – mass flow (mol/s), F – flow conductance (mol/s/Pa)</a:t>
            </a:r>
            <a:endParaRPr lang="da-DK" sz="2400" dirty="0" smtClean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667000"/>
            <a:ext cx="3810000" cy="987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657600"/>
            <a:ext cx="3668295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3581400"/>
            <a:ext cx="462230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Theory and Characterization</a:t>
            </a:r>
            <a:endParaRPr lang="en-US" sz="360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609600" y="5486400"/>
            <a:ext cx="8229600" cy="1219200"/>
          </a:xfrm>
        </p:spPr>
        <p:txBody>
          <a:bodyPr>
            <a:normAutofit/>
          </a:bodyPr>
          <a:lstStyle/>
          <a:p>
            <a:r>
              <a:rPr lang="el-GR" sz="2400" dirty="0" smtClean="0"/>
              <a:t>Δ</a:t>
            </a:r>
            <a:r>
              <a:rPr lang="en-US" sz="2400" dirty="0" smtClean="0"/>
              <a:t>P- pressure drop (Pa), P- mean pressure (Pa)</a:t>
            </a:r>
            <a:endParaRPr lang="da-DK" sz="2400" dirty="0" smtClean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0"/>
            <a:ext cx="78554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5791200" cy="5502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908" y="1371600"/>
            <a:ext cx="3071092" cy="79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895599"/>
            <a:ext cx="2514600" cy="1096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019800" y="2514600"/>
            <a:ext cx="1974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MOLECULAR FLOW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0" y="4114800"/>
            <a:ext cx="1665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VISCOUS  FLOW</a:t>
            </a:r>
            <a:endParaRPr lang="en-US" dirty="0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72217" y="4419600"/>
            <a:ext cx="357178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486</Words>
  <Application>Microsoft Office PowerPoint</Application>
  <PresentationFormat>On-screen Show (4:3)</PresentationFormat>
  <Paragraphs>78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Fabrication</vt:lpstr>
      <vt:lpstr>Slide 4</vt:lpstr>
      <vt:lpstr>Device Fabrication</vt:lpstr>
      <vt:lpstr>Theory and Characterization</vt:lpstr>
      <vt:lpstr>Theory and Characterization</vt:lpstr>
      <vt:lpstr>Theory and Characterization</vt:lpstr>
      <vt:lpstr>Slide 9</vt:lpstr>
      <vt:lpstr>Slide 10</vt:lpstr>
      <vt:lpstr>Gas permeability paper plan</vt:lpstr>
      <vt:lpstr>Slide 12</vt:lpstr>
      <vt:lpstr>Gas Selectivity and M Dependence Experiments</vt:lpstr>
      <vt:lpstr>Collision-free transport</vt:lpstr>
      <vt:lpstr>Permeability enhancement</vt:lpstr>
      <vt:lpstr>Paper Plan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Marynka</dc:creator>
  <cp:lastModifiedBy>Marynka</cp:lastModifiedBy>
  <cp:revision>65</cp:revision>
  <dcterms:created xsi:type="dcterms:W3CDTF">2006-08-16T00:00:00Z</dcterms:created>
  <dcterms:modified xsi:type="dcterms:W3CDTF">2009-09-15T03:41:52Z</dcterms:modified>
</cp:coreProperties>
</file>