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628" r:id="rId3"/>
    <p:sldId id="629" r:id="rId4"/>
    <p:sldId id="630" r:id="rId5"/>
    <p:sldId id="631" r:id="rId6"/>
    <p:sldId id="632" r:id="rId7"/>
    <p:sldId id="647" r:id="rId8"/>
    <p:sldId id="634" r:id="rId9"/>
    <p:sldId id="633" r:id="rId10"/>
    <p:sldId id="636" r:id="rId11"/>
    <p:sldId id="637" r:id="rId12"/>
    <p:sldId id="64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65" autoAdjust="0"/>
    <p:restoredTop sz="94648"/>
  </p:normalViewPr>
  <p:slideViewPr>
    <p:cSldViewPr snapToGrid="0">
      <p:cViewPr varScale="1">
        <p:scale>
          <a:sx n="108" d="100"/>
          <a:sy n="108" d="100"/>
        </p:scale>
        <p:origin x="200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41A68E-6662-492F-BBE9-D2A3A15A2BB4}" type="datetimeFigureOut">
              <a:rPr lang="en-US" smtClean="0"/>
              <a:t>12/5/23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1F754-4714-4080-BB6B-2E78BD1D5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291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Giant cell (fibroblast) meant to illustrate the scale of the experiment for single-cell (or even smaller than single cell). Human tendon fibroblasts are ~150 um long and the bead is 2.86 um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1F754-4714-4080-BB6B-2E78BD1D571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437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5E600-82A7-4619-E3EC-9E0C4D24EC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669AF5-29EB-2F8E-60E8-1CE7FE1C6C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749C6-A9D8-A932-40D0-971CF8A82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66340-51EF-49C3-B66A-3F2100567F7D}" type="datetime1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177CE-6767-37FC-E66C-679083814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2F8CE-9845-9AB2-A650-2AD600325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765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28CD7-4497-AA68-B3E4-A7238BE55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F3E519-0F3D-8072-5D4C-73FDA21986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490D8-773B-C136-FC41-990C0897C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88F5B-FA44-4505-8507-200B8497B691}" type="datetime1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8A9297-4D16-A602-58F9-7545D71E5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D1EEA-6D6A-481A-D594-65A475CFF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330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2018AA-2646-BFC4-60C5-14FB22FE90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F5FA8D-D916-D569-6D3F-616766445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65471-3EFA-6586-B215-BE21627C3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302A-4896-48E9-A8BB-B6DBC2AD8C89}" type="datetime1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DE734-337D-5399-95C2-DB2331F31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DFB147-3B27-66BF-E9EC-F36E41CD6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213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2D924-D9FC-4C9D-C76A-321134305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DF012-AF06-625D-9D7B-903F82628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C1E06-D328-073F-0701-EF084C423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B1ACE-8832-4D89-8B0E-872D225129B1}" type="datetime1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D3645E-D358-8F09-165D-A3BA31041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C732BA-566D-5640-E0D4-E19704B11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541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F26D3-CAA1-00AD-8C1A-1DCF8EED6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43AA7-894B-280D-9C47-1015C531E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BF472-88DA-0217-3033-97DBF5A93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37C2-FA63-49AB-A0F6-80DDC3C407ED}" type="datetime1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3B4BD-C149-BE5A-5C5A-9EFA76F52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F1D53-A051-117E-252F-95C214F0D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1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68D9D-3F28-FC52-7D24-AB268D148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B02ED-5D51-F1D2-E8B3-851FCDE914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8F74D9-C1F4-7EA3-4183-8DCE88E9B6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FDF30B-1617-8054-7C73-2A96C6DBA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BB0B-36CC-4D70-8FA3-93902B330C8F}" type="datetime1">
              <a:rPr lang="en-US" smtClean="0"/>
              <a:t>12/5/23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8FED61-0652-D45E-9AF2-B55B13419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1344D2-7FCE-49BD-6385-F8FB24444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37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54310-904A-C4DE-314D-DEF9809D6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642ED4-1F6B-338C-1CBE-DE21ECD384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5FFC74-4388-F811-BBA5-F7F34C1447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10C057-E411-8E51-8D10-4B6957ED40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48397-D70D-7331-F794-818A374F27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AED620-6273-4065-AC92-BB9855D5F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54D9C-EB8C-471A-8137-03482E14AE43}" type="datetime1">
              <a:rPr lang="en-US" smtClean="0"/>
              <a:t>12/5/23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F5CC9B-93B8-9DA4-BB64-8F3E5A286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473D95-CC44-7482-D76C-4CB5F798C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643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73DEA-AFD7-E760-1116-B9593A6F7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132207-949B-7DC4-AFA4-B39D8208D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16FC3-035F-4A50-98DE-DB219BF5BB05}" type="datetime1">
              <a:rPr lang="en-US" smtClean="0"/>
              <a:t>12/5/23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1B9169-CB44-2D1A-1976-4F5445E8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8645DA-284D-B3E1-8081-DBDF1E330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39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BEF350-DBFD-F2A7-8D16-C85F0D710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EA681-BED1-4178-A7A6-B7EB7DC3BDD9}" type="datetime1">
              <a:rPr lang="en-US" smtClean="0"/>
              <a:t>12/5/23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9DD928-2A76-06A8-BC32-AACACD3D4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8209D9-503F-9889-98B4-B9D273DA3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48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1181E-D59A-7A90-BF79-802125C9C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6861-2A8E-4A8D-440B-8E7D0BCF1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039499-65B8-881E-0354-53222FC3C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78157F-4A7D-A422-9C77-DCC9157EA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60CD-5D86-48AE-8A86-936D5FD54B0C}" type="datetime1">
              <a:rPr lang="en-US" smtClean="0"/>
              <a:t>12/5/23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E120C3-0424-70AD-53F4-0279633D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DFCEF8-E9B5-9296-E4E8-B031FF0E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121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0C1D2-0448-F8E4-64CA-25D6F569A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5CC994-77A8-FD61-F015-357F234578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EDE49E-7255-7035-C320-EF4F2FC46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284C92-861B-C8F5-366F-83BB90C14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FC30-775E-477F-BB65-00F68AA0D5BC}" type="datetime1">
              <a:rPr lang="en-US" smtClean="0"/>
              <a:t>12/5/23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6142A2-6C1A-2F93-384E-0FB2DCDE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9B4B9D-0169-7F07-4CAD-EE7D444C6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826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277119-3D08-8642-1070-9028C7F05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955C9-F970-9E00-48C6-0D3FC0AA6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13D87-9D14-6B28-07FE-E6346895B0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9CB1D-E392-4AAF-A081-E85128AB1FB0}" type="datetime1">
              <a:rPr lang="en-US" smtClean="0"/>
              <a:t>12/5/23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093CFA-9346-D258-2875-D29EC40304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3827B-AB19-B9E5-224B-0C6293839F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898BE-38EF-4902-B8BA-146CDBA9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38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Relationship Id="rId9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tif"/><Relationship Id="rId10" Type="http://schemas.openxmlformats.org/officeDocument/2006/relationships/image" Target="../media/image9.jpeg"/><Relationship Id="rId4" Type="http://schemas.openxmlformats.org/officeDocument/2006/relationships/image" Target="../media/image3.tif"/><Relationship Id="rId9" Type="http://schemas.openxmlformats.org/officeDocument/2006/relationships/image" Target="../media/image8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00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7" Type="http://schemas.openxmlformats.org/officeDocument/2006/relationships/image" Target="../media/image24.emf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977F7-EE89-00D9-31F7-8B80B8D3B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Active-passive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microrheology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using optical tweezers in type I/III collagen hydrogels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17684B-E26C-E337-1995-760517EA17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Victor Zhang</a:t>
            </a:r>
          </a:p>
          <a:p>
            <a:r>
              <a:rPr lang="en-US" dirty="0"/>
              <a:t>Advisors: Hani </a:t>
            </a:r>
            <a:r>
              <a:rPr lang="en-US" dirty="0" err="1"/>
              <a:t>Awad</a:t>
            </a:r>
            <a:r>
              <a:rPr lang="en-US" dirty="0"/>
              <a:t> and Jim McGrath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A62FB-BE05-A7EE-2048-926D411A8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78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6B167-1FE2-A13C-AFEE-95E828165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49" y="569119"/>
            <a:ext cx="11515725" cy="1325563"/>
          </a:xfrm>
        </p:spPr>
        <p:txBody>
          <a:bodyPr>
            <a:noAutofit/>
          </a:bodyPr>
          <a:lstStyle/>
          <a:p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Early active-passive </a:t>
            </a:r>
            <a:r>
              <a:rPr lang="en-US" sz="2800" u="sng" dirty="0" err="1">
                <a:latin typeface="Arial" panose="020B0604020202020204" pitchFamily="34" charset="0"/>
                <a:cs typeface="Arial" panose="020B0604020202020204" pitchFamily="34" charset="0"/>
              </a:rPr>
              <a:t>microrheology</a:t>
            </a: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 measurements approximate complex moduli from bulk rheology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B7E6F5D-A69A-21B2-7495-DC5C6C5EAE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4821" y="1968499"/>
          <a:ext cx="4824754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2" imgW="3924399" imgH="2974512" progId="Prism10.Document">
                  <p:embed/>
                </p:oleObj>
              </mc:Choice>
              <mc:Fallback>
                <p:oleObj name="Prism 10" r:id="rId2" imgW="3924399" imgH="2974512" progId="Prism10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BB7E6F5D-A69A-21B2-7495-DC5C6C5EAE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04821" y="1968499"/>
                        <a:ext cx="4824754" cy="365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A66969E-627D-7770-1D22-B928ADB577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3895970"/>
              </p:ext>
            </p:extLst>
          </p:nvPr>
        </p:nvGraphicFramePr>
        <p:xfrm>
          <a:off x="5329575" y="1968499"/>
          <a:ext cx="6760896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5499272" imgH="2974512" progId="Prism10.Document">
                  <p:embed/>
                </p:oleObj>
              </mc:Choice>
              <mc:Fallback>
                <p:oleObj name="Prism 10" r:id="rId4" imgW="5499272" imgH="2974512" progId="Prism10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29575" y="1968499"/>
                        <a:ext cx="6760896" cy="365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7E5318-9B78-BD7F-E860-5B4A453E9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94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C9A8D-174C-D208-3440-9A54CAA8A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Conclusions and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9D8EB-18F8-5968-2733-C3F6FC05F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Active-passive calibration of optical tweezers can make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in situ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measurements of viscoelastic materials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technique can be applied to collagen hydrogels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can learn how type III collagen affects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hToC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Future work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Fine-tune experimental set-up and parameters to ensure measurements are accurate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Greater sample sizes and signal processing to “clean up”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8BF6D7-A5D9-AF5F-56E1-EF049E44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516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4A0FD08-F411-5543-8342-0C887B397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360" y="219770"/>
            <a:ext cx="10515600" cy="595051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17772-32D0-544F-B776-AD7F807C9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D5D1-CC32-354F-A6B7-E2234E27191C}" type="slidenum">
              <a:rPr lang="en-US" smtClean="0"/>
              <a:t>12</a:t>
            </a:fld>
            <a:endParaRPr lang="en-US"/>
          </a:p>
        </p:txBody>
      </p:sp>
      <p:pic>
        <p:nvPicPr>
          <p:cNvPr id="9" name="Picture 8" descr="Thank You Teodor the Cat">
            <a:extLst>
              <a:ext uri="{FF2B5EF4-FFF2-40B4-BE49-F238E27FC236}">
                <a16:creationId xmlns:a16="http://schemas.microsoft.com/office/drawing/2014/main" id="{7CA13782-4D10-4BB4-9CA1-384F292A6D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2732" y="6172835"/>
            <a:ext cx="548640" cy="5486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CFF0C7-244D-5647-FEA9-D5C3C41A779C}"/>
              </a:ext>
            </a:extLst>
          </p:cNvPr>
          <p:cNvSpPr txBox="1"/>
          <p:nvPr/>
        </p:nvSpPr>
        <p:spPr>
          <a:xfrm>
            <a:off x="593657" y="3952486"/>
            <a:ext cx="26523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McGrath Lab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42DE50-9D0D-8D25-0095-A5A1DF478C2A}"/>
              </a:ext>
            </a:extLst>
          </p:cNvPr>
          <p:cNvSpPr txBox="1"/>
          <p:nvPr/>
        </p:nvSpPr>
        <p:spPr>
          <a:xfrm>
            <a:off x="897807" y="951981"/>
            <a:ext cx="22225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Awad</a:t>
            </a:r>
            <a:r>
              <a:rPr lang="en-US" sz="16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Lab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87B6E3-42D4-1EBB-461F-89132858E0BE}"/>
              </a:ext>
            </a:extLst>
          </p:cNvPr>
          <p:cNvSpPr txBox="1"/>
          <p:nvPr/>
        </p:nvSpPr>
        <p:spPr>
          <a:xfrm>
            <a:off x="6369920" y="951981"/>
            <a:ext cx="2408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HCIC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Lindsay Wysocki, PhD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Elio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Abbondanzieri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PhD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B2654B7-86D4-CA4A-DA4A-BB17FA0A1E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6210" y="4021066"/>
            <a:ext cx="3657600" cy="24732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EB3C98-6B26-01C0-DD3C-C866652AD1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5083" y="4147424"/>
            <a:ext cx="1610173" cy="508705"/>
          </a:xfrm>
          <a:prstGeom prst="rect">
            <a:avLst/>
          </a:prstGeom>
        </p:spPr>
      </p:pic>
      <p:pic>
        <p:nvPicPr>
          <p:cNvPr id="14" name="Picture 2" descr="NIH to Extend Deadline for Public Comment on Pain Management Task Force –  National Pain Report">
            <a:extLst>
              <a:ext uri="{FF2B5EF4-FFF2-40B4-BE49-F238E27FC236}">
                <a16:creationId xmlns:a16="http://schemas.microsoft.com/office/drawing/2014/main" id="{E690C3E3-D78D-301D-D7E2-829808A1B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3213" y="3186738"/>
            <a:ext cx="2035532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15D130-5200-5C72-1B9C-9B1A57E5E6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9920" y="2540307"/>
            <a:ext cx="2633472" cy="7315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0ACC656-26CD-F441-8B7B-2317B7630D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7498" y="1867208"/>
            <a:ext cx="2936240" cy="731520"/>
          </a:xfrm>
          <a:prstGeom prst="rect">
            <a:avLst/>
          </a:prstGeom>
        </p:spPr>
      </p:pic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073867E3-2C74-625D-B27B-D28C2481C4A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4654" y="4864919"/>
            <a:ext cx="2044004" cy="576203"/>
          </a:xfrm>
          <a:prstGeom prst="rect">
            <a:avLst/>
          </a:prstGeom>
        </p:spPr>
      </p:pic>
      <p:pic>
        <p:nvPicPr>
          <p:cNvPr id="19" name="Picture 18" descr="A group of people standing together&#10;&#10;Description automatically generated">
            <a:extLst>
              <a:ext uri="{FF2B5EF4-FFF2-40B4-BE49-F238E27FC236}">
                <a16:creationId xmlns:a16="http://schemas.microsoft.com/office/drawing/2014/main" id="{C4B87FEF-3008-C2C2-8CDB-EFE6E0D4CEC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6210" y="1020561"/>
            <a:ext cx="3657600" cy="274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238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13BCF-49D5-7642-99B7-833F219DF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885" y="173847"/>
            <a:ext cx="11650230" cy="315912"/>
          </a:xfrm>
        </p:spPr>
        <p:txBody>
          <a:bodyPr>
            <a:noAutofit/>
          </a:bodyPr>
          <a:lstStyle/>
          <a:p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Type III collagen increases during repair but remains elevated in tendon scar tissue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97E4FE-04AB-784B-A937-109D42831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D5D1-CC32-354F-A6B7-E2234E27191C}" type="slidenum">
              <a:rPr lang="en-US" smtClean="0"/>
              <a:t>2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19291A-A178-B48F-7485-68B22F366805}"/>
              </a:ext>
            </a:extLst>
          </p:cNvPr>
          <p:cNvGrpSpPr/>
          <p:nvPr/>
        </p:nvGrpSpPr>
        <p:grpSpPr>
          <a:xfrm>
            <a:off x="558427" y="4621039"/>
            <a:ext cx="3804794" cy="1860723"/>
            <a:chOff x="6524601" y="4712830"/>
            <a:chExt cx="3804794" cy="186072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F1C1002-ED5C-9496-D57E-5E45B5E80070}"/>
                </a:ext>
              </a:extLst>
            </p:cNvPr>
            <p:cNvSpPr txBox="1"/>
            <p:nvPr/>
          </p:nvSpPr>
          <p:spPr>
            <a:xfrm>
              <a:off x="6715573" y="4712830"/>
              <a:ext cx="34228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Human Tendon-on-a-Chip (</a:t>
              </a:r>
              <a:r>
                <a:rPr lang="en-US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hToC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pic>
          <p:nvPicPr>
            <p:cNvPr id="8" name="Picture 7" descr="Diagram&#10;&#10;Description automatically generated">
              <a:extLst>
                <a:ext uri="{FF2B5EF4-FFF2-40B4-BE49-F238E27FC236}">
                  <a16:creationId xmlns:a16="http://schemas.microsoft.com/office/drawing/2014/main" id="{987C9413-52C6-0C9B-9C4C-1D5CC631FD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24601" y="5014641"/>
              <a:ext cx="3804794" cy="155891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3FBD757-65E8-7360-5E59-87272A1C0CC5}"/>
              </a:ext>
            </a:extLst>
          </p:cNvPr>
          <p:cNvGrpSpPr/>
          <p:nvPr/>
        </p:nvGrpSpPr>
        <p:grpSpPr>
          <a:xfrm>
            <a:off x="110242" y="660075"/>
            <a:ext cx="4701165" cy="3319876"/>
            <a:chOff x="3444763" y="994020"/>
            <a:chExt cx="4701165" cy="331987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602766C-2058-B645-0D1D-096E4CF45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58317" y="1570696"/>
              <a:ext cx="4074059" cy="2743200"/>
            </a:xfrm>
            <a:prstGeom prst="rect">
              <a:avLst/>
            </a:prstGeom>
          </p:spPr>
        </p:pic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A502AE65-7548-38BF-05D8-DCF0EAFA2E57}"/>
                </a:ext>
              </a:extLst>
            </p:cNvPr>
            <p:cNvSpPr txBox="1">
              <a:spLocks/>
            </p:cNvSpPr>
            <p:nvPr/>
          </p:nvSpPr>
          <p:spPr>
            <a:xfrm>
              <a:off x="3444763" y="994020"/>
              <a:ext cx="4701165" cy="57667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dirty="0">
                  <a:latin typeface="Arial" panose="020B0604020202020204" pitchFamily="34" charset="0"/>
                  <a:cs typeface="Arial" panose="020B0604020202020204" pitchFamily="34" charset="0"/>
                </a:rPr>
                <a:t>Type III collagen measured by forward over backward second harmonic generation [1]</a:t>
              </a:r>
            </a:p>
          </p:txBody>
        </p:sp>
      </p:grpSp>
      <p:sp>
        <p:nvSpPr>
          <p:cNvPr id="13" name="Arrow: Down 12">
            <a:extLst>
              <a:ext uri="{FF2B5EF4-FFF2-40B4-BE49-F238E27FC236}">
                <a16:creationId xmlns:a16="http://schemas.microsoft.com/office/drawing/2014/main" id="{DAECFCF9-4EBE-28F2-5312-B598CAE1ECA0}"/>
              </a:ext>
            </a:extLst>
          </p:cNvPr>
          <p:cNvSpPr/>
          <p:nvPr/>
        </p:nvSpPr>
        <p:spPr>
          <a:xfrm>
            <a:off x="2352675" y="4057650"/>
            <a:ext cx="400050" cy="590550"/>
          </a:xfrm>
          <a:prstGeom prst="down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BA566645-F75D-5EEF-BCBC-4B8596E613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31" r="21642"/>
          <a:stretch/>
        </p:blipFill>
        <p:spPr>
          <a:xfrm>
            <a:off x="5613637" y="3976341"/>
            <a:ext cx="2225659" cy="2286000"/>
          </a:xfrm>
          <a:prstGeom prst="rect">
            <a:avLst/>
          </a:prstGeom>
        </p:spPr>
      </p:pic>
      <p:pic>
        <p:nvPicPr>
          <p:cNvPr id="17" name="Picture 16" descr="A picture containing text, fabric&#10;&#10;Description automatically generated">
            <a:extLst>
              <a:ext uri="{FF2B5EF4-FFF2-40B4-BE49-F238E27FC236}">
                <a16:creationId xmlns:a16="http://schemas.microsoft.com/office/drawing/2014/main" id="{861E04FE-7456-365B-CACC-FCBDBD2300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40" r="20068"/>
          <a:stretch/>
        </p:blipFill>
        <p:spPr>
          <a:xfrm>
            <a:off x="5660126" y="1357076"/>
            <a:ext cx="2241038" cy="228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0B015B4-BEDF-C5F8-8D04-57BDB857364B}"/>
              </a:ext>
            </a:extLst>
          </p:cNvPr>
          <p:cNvSpPr txBox="1"/>
          <p:nvPr/>
        </p:nvSpPr>
        <p:spPr>
          <a:xfrm>
            <a:off x="5758053" y="6135786"/>
            <a:ext cx="20451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20% Type III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DB0ADF-0409-0C2B-A1D0-28241B26D7EA}"/>
              </a:ext>
            </a:extLst>
          </p:cNvPr>
          <p:cNvSpPr txBox="1"/>
          <p:nvPr/>
        </p:nvSpPr>
        <p:spPr>
          <a:xfrm>
            <a:off x="5895167" y="3489187"/>
            <a:ext cx="1770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5% Type III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828BF710-5E2F-1314-8592-5296F2E2F747}"/>
              </a:ext>
            </a:extLst>
          </p:cNvPr>
          <p:cNvSpPr txBox="1">
            <a:spLocks/>
          </p:cNvSpPr>
          <p:nvPr/>
        </p:nvSpPr>
        <p:spPr>
          <a:xfrm>
            <a:off x="4912590" y="693318"/>
            <a:ext cx="3736110" cy="5766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Adding type III collagen changes ultrastructure of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hToC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hydrogel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997BA5-0577-14CF-1834-ACEF0D068831}"/>
              </a:ext>
            </a:extLst>
          </p:cNvPr>
          <p:cNvSpPr txBox="1"/>
          <p:nvPr/>
        </p:nvSpPr>
        <p:spPr>
          <a:xfrm>
            <a:off x="0" y="6585763"/>
            <a:ext cx="44978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[1] Rae M. Robertson-Anderson,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ACS Macro Letters,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2018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63CC7758-F1BF-060B-013D-3128C598121C}"/>
              </a:ext>
            </a:extLst>
          </p:cNvPr>
          <p:cNvSpPr txBox="1">
            <a:spLocks/>
          </p:cNvSpPr>
          <p:nvPr/>
        </p:nvSpPr>
        <p:spPr>
          <a:xfrm>
            <a:off x="8749883" y="693318"/>
            <a:ext cx="3331875" cy="5766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Type III collagen affects cellular components of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hToC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71DFF54-20FB-81E3-D0ED-513F743EE120}"/>
              </a:ext>
            </a:extLst>
          </p:cNvPr>
          <p:cNvGrpSpPr/>
          <p:nvPr/>
        </p:nvGrpSpPr>
        <p:grpSpPr>
          <a:xfrm>
            <a:off x="8815709" y="1346476"/>
            <a:ext cx="3367735" cy="3158144"/>
            <a:chOff x="8815709" y="1346476"/>
            <a:chExt cx="3367735" cy="3158144"/>
          </a:xfrm>
        </p:grpSpPr>
        <p:pic>
          <p:nvPicPr>
            <p:cNvPr id="7" name="Picture 6" descr="A close-up of a microscope&#10;&#10;Description automatically generated">
              <a:extLst>
                <a:ext uri="{FF2B5EF4-FFF2-40B4-BE49-F238E27FC236}">
                  <a16:creationId xmlns:a16="http://schemas.microsoft.com/office/drawing/2014/main" id="{1906226F-7257-5903-674A-CB3AC6A434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57594" y="1630754"/>
              <a:ext cx="1371600" cy="1371600"/>
            </a:xfrm>
            <a:prstGeom prst="rect">
              <a:avLst/>
            </a:prstGeom>
          </p:spPr>
        </p:pic>
        <p:pic>
          <p:nvPicPr>
            <p:cNvPr id="15" name="Picture 14" descr="A close-up of a microscopic view of a cell&#10;&#10;Description automatically generated">
              <a:extLst>
                <a:ext uri="{FF2B5EF4-FFF2-40B4-BE49-F238E27FC236}">
                  <a16:creationId xmlns:a16="http://schemas.microsoft.com/office/drawing/2014/main" id="{0E0D11E4-56DB-CC50-9970-1A37BBA0E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75053" y="1630754"/>
              <a:ext cx="1371600" cy="13716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1DAA1A-C328-7441-171E-4871E1D3B935}"/>
                </a:ext>
              </a:extLst>
            </p:cNvPr>
            <p:cNvSpPr txBox="1"/>
            <p:nvPr/>
          </p:nvSpPr>
          <p:spPr>
            <a:xfrm>
              <a:off x="10138261" y="1346476"/>
              <a:ext cx="20451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20% Type III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6582DC-0D36-3453-52FD-1CFA07FF2A21}"/>
                </a:ext>
              </a:extLst>
            </p:cNvPr>
            <p:cNvSpPr txBox="1"/>
            <p:nvPr/>
          </p:nvSpPr>
          <p:spPr>
            <a:xfrm>
              <a:off x="8815709" y="1346476"/>
              <a:ext cx="17709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5% Type III</a:t>
              </a:r>
            </a:p>
          </p:txBody>
        </p:sp>
        <p:pic>
          <p:nvPicPr>
            <p:cNvPr id="24" name="Picture 23" descr="A picture containing text, pole&#10;&#10;Description automatically generated">
              <a:extLst>
                <a:ext uri="{FF2B5EF4-FFF2-40B4-BE49-F238E27FC236}">
                  <a16:creationId xmlns:a16="http://schemas.microsoft.com/office/drawing/2014/main" id="{DBB93209-48E4-72AE-C9DF-A976B8FE6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75053" y="3133020"/>
              <a:ext cx="1371600" cy="1371600"/>
            </a:xfrm>
            <a:prstGeom prst="rect">
              <a:avLst/>
            </a:prstGeom>
          </p:spPr>
        </p:pic>
        <p:pic>
          <p:nvPicPr>
            <p:cNvPr id="25" name="Picture 24" descr="A chalkboard with writing on it&#10;&#10;Description automatically generated with low confidence">
              <a:extLst>
                <a:ext uri="{FF2B5EF4-FFF2-40B4-BE49-F238E27FC236}">
                  <a16:creationId xmlns:a16="http://schemas.microsoft.com/office/drawing/2014/main" id="{49F0A12E-9554-3C5C-F9B6-5D9522D34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55078" y="3130271"/>
              <a:ext cx="1371600" cy="137160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F36B42B-1FC7-1D78-8E5C-BDEAAD0A7090}"/>
              </a:ext>
            </a:extLst>
          </p:cNvPr>
          <p:cNvGrpSpPr>
            <a:grpSpLocks noChangeAspect="1"/>
          </p:cNvGrpSpPr>
          <p:nvPr/>
        </p:nvGrpSpPr>
        <p:grpSpPr>
          <a:xfrm>
            <a:off x="9605741" y="4621039"/>
            <a:ext cx="1609187" cy="1609187"/>
            <a:chOff x="1612641" y="457200"/>
            <a:chExt cx="2743200" cy="2743200"/>
          </a:xfrm>
        </p:grpSpPr>
        <p:pic>
          <p:nvPicPr>
            <p:cNvPr id="28" name="Picture 27" descr="A couple of flash drives in plastic cases&#10;&#10;Description automatically generated">
              <a:extLst>
                <a:ext uri="{FF2B5EF4-FFF2-40B4-BE49-F238E27FC236}">
                  <a16:creationId xmlns:a16="http://schemas.microsoft.com/office/drawing/2014/main" id="{7FCB2E7E-5380-36D1-3ACA-FD516D5C7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1612641" y="457200"/>
              <a:ext cx="2743200" cy="2743200"/>
            </a:xfrm>
            <a:prstGeom prst="rect">
              <a:avLst/>
            </a:prstGeom>
          </p:spPr>
        </p:pic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8FA3E494-2E28-0575-0369-9F5D90AB0011}"/>
                </a:ext>
              </a:extLst>
            </p:cNvPr>
            <p:cNvCxnSpPr/>
            <p:nvPr/>
          </p:nvCxnSpPr>
          <p:spPr>
            <a:xfrm>
              <a:off x="1873188" y="941033"/>
              <a:ext cx="0" cy="1766656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E3ED245-C8A3-0E7E-18DA-3F76D9718844}"/>
                </a:ext>
              </a:extLst>
            </p:cNvPr>
            <p:cNvSpPr txBox="1"/>
            <p:nvPr/>
          </p:nvSpPr>
          <p:spPr>
            <a:xfrm rot="16200000">
              <a:off x="1551554" y="1628294"/>
              <a:ext cx="1115471" cy="472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18 mm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F2EA1F22-1E95-575F-F6FF-C7041C5FDB26}"/>
              </a:ext>
            </a:extLst>
          </p:cNvPr>
          <p:cNvSpPr txBox="1"/>
          <p:nvPr/>
        </p:nvSpPr>
        <p:spPr>
          <a:xfrm rot="16200000">
            <a:off x="7863622" y="2178054"/>
            <a:ext cx="17709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Angiogenesis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745054-737B-2D72-923B-3E688285DA05}"/>
              </a:ext>
            </a:extLst>
          </p:cNvPr>
          <p:cNvSpPr txBox="1"/>
          <p:nvPr/>
        </p:nvSpPr>
        <p:spPr>
          <a:xfrm rot="16200000">
            <a:off x="7871309" y="3666275"/>
            <a:ext cx="17709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Cell migration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8C0E43E-F6F6-DADE-07F0-687053AFD031}"/>
              </a:ext>
            </a:extLst>
          </p:cNvPr>
          <p:cNvSpPr txBox="1"/>
          <p:nvPr/>
        </p:nvSpPr>
        <p:spPr>
          <a:xfrm rot="16200000">
            <a:off x="8472844" y="5290610"/>
            <a:ext cx="17709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Matrix remodeling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958317-1A05-8A66-4D78-89B066693F51}"/>
              </a:ext>
            </a:extLst>
          </p:cNvPr>
          <p:cNvCxnSpPr/>
          <p:nvPr/>
        </p:nvCxnSpPr>
        <p:spPr>
          <a:xfrm>
            <a:off x="10395502" y="1428617"/>
            <a:ext cx="0" cy="4883513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72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  <p:bldP spid="19" grpId="0"/>
      <p:bldP spid="20" grpId="0"/>
      <p:bldP spid="3" grpId="0"/>
      <p:bldP spid="23" grpId="0"/>
      <p:bldP spid="32" grpId="0"/>
      <p:bldP spid="33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F7984-7159-E81E-76FC-53F2365CF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7375"/>
          </a:xfrm>
        </p:spPr>
        <p:txBody>
          <a:bodyPr>
            <a:normAutofit/>
          </a:bodyPr>
          <a:lstStyle/>
          <a:p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Viscoelastic properties can be measured using </a:t>
            </a:r>
            <a:r>
              <a:rPr lang="en-US" sz="2800" u="sng" dirty="0" err="1">
                <a:latin typeface="Arial" panose="020B0604020202020204" pitchFamily="34" charset="0"/>
                <a:cs typeface="Arial" panose="020B0604020202020204" pitchFamily="34" charset="0"/>
              </a:rPr>
              <a:t>rheometry</a:t>
            </a:r>
            <a:endParaRPr lang="en-US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D5DC1-2FCF-55C3-70D4-F8C841A14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3475"/>
            <a:ext cx="10515600" cy="111442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Rheology: the study of deformation and flow of materials (with solid and fluid characteristics)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Collagen hydrogel: collagen fibrils and PBS/culture media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4276BC-15FD-E869-06CC-64F72329B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992" y="2247901"/>
            <a:ext cx="8278015" cy="41529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22EB9A-8481-2F17-11D2-0D58AECB1291}"/>
              </a:ext>
            </a:extLst>
          </p:cNvPr>
          <p:cNvSpPr txBox="1"/>
          <p:nvPr/>
        </p:nvSpPr>
        <p:spPr>
          <a:xfrm>
            <a:off x="9023906" y="6400844"/>
            <a:ext cx="1211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TA Instruments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3BA3AB-E64E-823E-7CD4-11DED504E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64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98F00-462D-275C-674B-CB8463B19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" y="126632"/>
            <a:ext cx="11972925" cy="692150"/>
          </a:xfrm>
        </p:spPr>
        <p:txBody>
          <a:bodyPr>
            <a:normAutofit fontScale="90000"/>
          </a:bodyPr>
          <a:lstStyle/>
          <a:p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Oscillatory testing of viscoelastic behavior – Storage and Loss Modulus</a:t>
            </a:r>
          </a:p>
        </p:txBody>
      </p:sp>
      <p:pic>
        <p:nvPicPr>
          <p:cNvPr id="5" name="Content Placeholder 4" descr="A graph of a mathematical function&#10;&#10;Description automatically generated with medium confidence">
            <a:extLst>
              <a:ext uri="{FF2B5EF4-FFF2-40B4-BE49-F238E27FC236}">
                <a16:creationId xmlns:a16="http://schemas.microsoft.com/office/drawing/2014/main" id="{ACF48298-2DD3-9708-7DD9-7950699C60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5200" y="818782"/>
            <a:ext cx="4114800" cy="2599510"/>
          </a:xfrm>
        </p:spPr>
      </p:pic>
      <p:pic>
        <p:nvPicPr>
          <p:cNvPr id="7" name="Picture 6" descr="A group of people looking at a presentation&#10;&#10;Description automatically generated">
            <a:extLst>
              <a:ext uri="{FF2B5EF4-FFF2-40B4-BE49-F238E27FC236}">
                <a16:creationId xmlns:a16="http://schemas.microsoft.com/office/drawing/2014/main" id="{5DAE7F50-1981-8C4F-8121-00031AF5F6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5200" y="3814185"/>
            <a:ext cx="4114800" cy="23643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41C5D2-AA4C-852B-F858-129EEEBBC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50" y="2278257"/>
            <a:ext cx="1786140" cy="23014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FB109D-AF3E-FDA8-B9BF-0AD35E9B35BE}"/>
              </a:ext>
            </a:extLst>
          </p:cNvPr>
          <p:cNvSpPr txBox="1"/>
          <p:nvPr/>
        </p:nvSpPr>
        <p:spPr>
          <a:xfrm>
            <a:off x="400050" y="4579742"/>
            <a:ext cx="1211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TA Instruments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80CAC08-AE64-BE09-4FDA-7EACF19AAF50}"/>
              </a:ext>
            </a:extLst>
          </p:cNvPr>
          <p:cNvSpPr txBox="1">
            <a:spLocks/>
          </p:cNvSpPr>
          <p:nvPr/>
        </p:nvSpPr>
        <p:spPr>
          <a:xfrm>
            <a:off x="0" y="1701581"/>
            <a:ext cx="2586240" cy="5766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Oscillatory testing in parallel plate rheometer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2FAB46C1-0DC5-F9A5-5FF4-837EFFC0FF7C}"/>
              </a:ext>
            </a:extLst>
          </p:cNvPr>
          <p:cNvSpPr/>
          <p:nvPr/>
        </p:nvSpPr>
        <p:spPr>
          <a:xfrm rot="16200000">
            <a:off x="2750445" y="3133724"/>
            <a:ext cx="400050" cy="590550"/>
          </a:xfrm>
          <a:prstGeom prst="down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3BA6E7-1AED-D532-5AF5-E0DCCBE1F8BE}"/>
              </a:ext>
            </a:extLst>
          </p:cNvPr>
          <p:cNvSpPr txBox="1"/>
          <p:nvPr/>
        </p:nvSpPr>
        <p:spPr>
          <a:xfrm>
            <a:off x="3505200" y="6178564"/>
            <a:ext cx="9525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Anton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Paar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338918-985C-DC9F-2715-429E2E910EB9}"/>
              </a:ext>
            </a:extLst>
          </p:cNvPr>
          <p:cNvSpPr txBox="1"/>
          <p:nvPr/>
        </p:nvSpPr>
        <p:spPr>
          <a:xfrm>
            <a:off x="7561098" y="1247363"/>
            <a:ext cx="713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Elastic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82405E-C124-64A1-64A9-4ECF6824EFF7}"/>
              </a:ext>
            </a:extLst>
          </p:cNvPr>
          <p:cNvSpPr txBox="1"/>
          <p:nvPr/>
        </p:nvSpPr>
        <p:spPr>
          <a:xfrm>
            <a:off x="7561098" y="2742628"/>
            <a:ext cx="809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Viscous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itle 1">
                <a:extLst>
                  <a:ext uri="{FF2B5EF4-FFF2-40B4-BE49-F238E27FC236}">
                    <a16:creationId xmlns:a16="http://schemas.microsoft.com/office/drawing/2014/main" id="{A4DB17C8-E94B-FB69-0F86-58C1940985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05685" y="2123727"/>
                <a:ext cx="3186315" cy="146517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Measured viscoelastic moduli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Storage modulus –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en-US" sz="1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endParaRPr lang="en-US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Loss modulus –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en-US" sz="1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’’</m:t>
                    </m:r>
                  </m:oMath>
                </a14:m>
                <a:endParaRPr lang="en-US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Phase shift –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tan</m:t>
                        </m:r>
                      </m:fName>
                      <m:e>
                        <m:r>
                          <a:rPr lang="en-US" sz="1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𝛿</m:t>
                        </m:r>
                      </m:e>
                    </m:func>
                  </m:oMath>
                </a14:m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Functions of frequency</a:t>
                </a:r>
              </a:p>
            </p:txBody>
          </p:sp>
        </mc:Choice>
        <mc:Fallback xmlns="">
          <p:sp>
            <p:nvSpPr>
              <p:cNvPr id="16" name="Title 1">
                <a:extLst>
                  <a:ext uri="{FF2B5EF4-FFF2-40B4-BE49-F238E27FC236}">
                    <a16:creationId xmlns:a16="http://schemas.microsoft.com/office/drawing/2014/main" id="{A4DB17C8-E94B-FB69-0F86-58C194098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5685" y="2123727"/>
                <a:ext cx="3186315" cy="1465179"/>
              </a:xfrm>
              <a:prstGeom prst="rect">
                <a:avLst/>
              </a:prstGeom>
              <a:blipFill>
                <a:blip r:embed="rId5"/>
                <a:stretch>
                  <a:fillRect l="-1530" r="-1530" b="-20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Arrow: Down 16">
            <a:extLst>
              <a:ext uri="{FF2B5EF4-FFF2-40B4-BE49-F238E27FC236}">
                <a16:creationId xmlns:a16="http://schemas.microsoft.com/office/drawing/2014/main" id="{1A1DA8F7-2C95-BF5F-DB0A-B1E36DE29BBB}"/>
              </a:ext>
            </a:extLst>
          </p:cNvPr>
          <p:cNvSpPr/>
          <p:nvPr/>
        </p:nvSpPr>
        <p:spPr>
          <a:xfrm rot="16200000">
            <a:off x="8478116" y="3133724"/>
            <a:ext cx="400050" cy="590550"/>
          </a:xfrm>
          <a:prstGeom prst="down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A diagram of a triangle with the letter g and the letter g&#10;&#10;Description automatically generated">
            <a:extLst>
              <a:ext uri="{FF2B5EF4-FFF2-40B4-BE49-F238E27FC236}">
                <a16:creationId xmlns:a16="http://schemas.microsoft.com/office/drawing/2014/main" id="{64F2DAA9-B7D8-42B6-8BA6-F261762186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5842" y="3588906"/>
            <a:ext cx="2286000" cy="1616323"/>
          </a:xfrm>
          <a:prstGeom prst="rect">
            <a:avLst/>
          </a:prstGeom>
        </p:spPr>
      </p:pic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DCCF0CC9-82D0-A290-F928-6EE2CCBD8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36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/>
      <p:bldP spid="14" grpId="0"/>
      <p:bldP spid="15" grpId="0"/>
      <p:bldP spid="16" grpId="0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E732B-5FAB-82BF-BB26-8712203B7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" y="107950"/>
            <a:ext cx="10515600" cy="587375"/>
          </a:xfrm>
        </p:spPr>
        <p:txBody>
          <a:bodyPr>
            <a:normAutofit/>
          </a:bodyPr>
          <a:lstStyle/>
          <a:p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Optical tweezers allow us to make measurements at small scale</a:t>
            </a:r>
          </a:p>
        </p:txBody>
      </p:sp>
      <p:pic>
        <p:nvPicPr>
          <p:cNvPr id="5" name="Picture 4" descr="A large machine on a table&#10;&#10;Description automatically generated">
            <a:extLst>
              <a:ext uri="{FF2B5EF4-FFF2-40B4-BE49-F238E27FC236}">
                <a16:creationId xmlns:a16="http://schemas.microsoft.com/office/drawing/2014/main" id="{2BA0AB93-0E5E-3BE2-22E0-31C10A29FB9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1" y="1095058"/>
            <a:ext cx="4857750" cy="22675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C6075C-F3A1-2E41-15FA-8408733B67DF}"/>
              </a:ext>
            </a:extLst>
          </p:cNvPr>
          <p:cNvSpPr txBox="1"/>
          <p:nvPr/>
        </p:nvSpPr>
        <p:spPr>
          <a:xfrm>
            <a:off x="190501" y="3362641"/>
            <a:ext cx="747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Lumicks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FF4C8E-A433-586C-D968-8AC44ED79613}"/>
              </a:ext>
            </a:extLst>
          </p:cNvPr>
          <p:cNvSpPr txBox="1"/>
          <p:nvPr/>
        </p:nvSpPr>
        <p:spPr>
          <a:xfrm>
            <a:off x="1620833" y="725726"/>
            <a:ext cx="1997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Lumicks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C-Trap</a:t>
            </a:r>
          </a:p>
        </p:txBody>
      </p:sp>
      <p:pic>
        <p:nvPicPr>
          <p:cNvPr id="8" name="Picture 7" descr="A diagram of a viscoelectomy&#10;&#10;Description automatically generated">
            <a:extLst>
              <a:ext uri="{FF2B5EF4-FFF2-40B4-BE49-F238E27FC236}">
                <a16:creationId xmlns:a16="http://schemas.microsoft.com/office/drawing/2014/main" id="{C3CBED6A-F9AB-A274-1D98-F89E535B6C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4217" y="3762374"/>
            <a:ext cx="3181349" cy="25801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FDABAA6-E870-009E-9793-0BC7EEE4A7BA}"/>
              </a:ext>
            </a:extLst>
          </p:cNvPr>
          <p:cNvSpPr txBox="1"/>
          <p:nvPr/>
        </p:nvSpPr>
        <p:spPr>
          <a:xfrm>
            <a:off x="937821" y="6342496"/>
            <a:ext cx="39431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Rae M. Robertson-Anderson,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ACS Macro Letters,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2018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F1FBF63-97F3-6A16-9104-4BD7DB29FB36}"/>
                  </a:ext>
                </a:extLst>
              </p:cNvPr>
              <p:cNvSpPr txBox="1"/>
              <p:nvPr/>
            </p:nvSpPr>
            <p:spPr>
              <a:xfrm>
                <a:off x="5203887" y="1095058"/>
                <a:ext cx="6854762" cy="4337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Problem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 How do we calibrate in an unknown VE material?</a:t>
                </a: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Simple experiments conducted in water – </a:t>
                </a:r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 vitro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Calibration – Bead motion is determined by: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Thermal energy – Brownian motion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Surrounding environment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Optical trap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𝜅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𝐹𝑜𝑟𝑐𝑒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(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𝑝𝑁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𝐷𝑖𝑠𝑡𝑎𝑛𝑐𝑒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𝑓𝑟𝑜𝑚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𝑐𝑒𝑛𝑡𝑒𝑟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𝑜𝑓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𝑡𝑟𝑎𝑝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(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We want to make measurements </a:t>
                </a:r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 situ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Measure inside the hydrogel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Other applications like inside a cell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 not know material properties beforehand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F1FBF63-97F3-6A16-9104-4BD7DB29FB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3887" y="1095058"/>
                <a:ext cx="6854762" cy="4337534"/>
              </a:xfrm>
              <a:prstGeom prst="rect">
                <a:avLst/>
              </a:prstGeom>
              <a:blipFill>
                <a:blip r:embed="rId4"/>
                <a:stretch>
                  <a:fillRect l="-979" t="-703" r="-178" b="-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7F6F394-E8F1-B68A-12F0-D4699D0CC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5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EA276B-9216-C23A-0B4D-DAE8BDFCAFDA}"/>
              </a:ext>
            </a:extLst>
          </p:cNvPr>
          <p:cNvSpPr/>
          <p:nvPr/>
        </p:nvSpPr>
        <p:spPr>
          <a:xfrm>
            <a:off x="4057650" y="3639640"/>
            <a:ext cx="237916" cy="1378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92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7128F-BD18-A669-6DE9-AA707DFF4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49" y="212725"/>
            <a:ext cx="11744325" cy="568325"/>
          </a:xfrm>
        </p:spPr>
        <p:txBody>
          <a:bodyPr>
            <a:noAutofit/>
          </a:bodyPr>
          <a:lstStyle/>
          <a:p>
            <a:r>
              <a:rPr lang="en-US" sz="2600" u="sng" dirty="0">
                <a:latin typeface="Arial" panose="020B0604020202020204" pitchFamily="34" charset="0"/>
                <a:cs typeface="Arial" panose="020B0604020202020204" pitchFamily="34" charset="0"/>
              </a:rPr>
              <a:t>Active-passive calibration for </a:t>
            </a:r>
            <a:r>
              <a:rPr lang="en-US" sz="2600" i="1" u="sng" dirty="0">
                <a:latin typeface="Arial" panose="020B0604020202020204" pitchFamily="34" charset="0"/>
                <a:cs typeface="Arial" panose="020B0604020202020204" pitchFamily="34" charset="0"/>
              </a:rPr>
              <a:t>in situ</a:t>
            </a:r>
            <a:r>
              <a:rPr lang="en-US" sz="2600" u="sng" dirty="0">
                <a:latin typeface="Arial" panose="020B0604020202020204" pitchFamily="34" charset="0"/>
                <a:cs typeface="Arial" panose="020B0604020202020204" pitchFamily="34" charset="0"/>
              </a:rPr>
              <a:t> measurement of viscoelastic materials [1]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A1AF54-F78C-8485-10D6-68A1AC612F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09548" y="933450"/>
                <a:ext cx="11620501" cy="5448300"/>
              </a:xfrm>
            </p:spPr>
            <p:txBody>
              <a:bodyPr>
                <a:normAutofit/>
              </a:bodyPr>
              <a:lstStyle/>
              <a:p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viscoelastic properties are unknown, need more information</a:t>
                </a:r>
              </a:p>
              <a:p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Gain more information by driving bead motion 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 Oscillation</a:t>
                </a:r>
              </a:p>
              <a:p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Measure: Bead position,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𝑑𝑟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, and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nanostage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position,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</m:acc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≡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𝛾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𝑑𝑟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Active spectrum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𝜒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𝜅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𝜔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			Response function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𝛾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			Friction relaxation spectrum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𝐺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𝛾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			Complex Modulus</a:t>
                </a:r>
              </a:p>
              <a:p>
                <a:pPr marL="0" indent="0">
                  <a:buNone/>
                </a:pP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A1AF54-F78C-8485-10D6-68A1AC612F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9548" y="933450"/>
                <a:ext cx="11620501" cy="5448300"/>
              </a:xfrm>
              <a:blipFill>
                <a:blip r:embed="rId2"/>
                <a:stretch>
                  <a:fillRect l="-873" t="-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0175B2A-0299-2740-6AB0-2DCD2293D7F3}"/>
              </a:ext>
            </a:extLst>
          </p:cNvPr>
          <p:cNvSpPr txBox="1"/>
          <p:nvPr/>
        </p:nvSpPr>
        <p:spPr>
          <a:xfrm>
            <a:off x="2996" y="6581001"/>
            <a:ext cx="6078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[1] Mario Fischer and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Kirstine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Berg-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Sørensen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2007,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J. Opt. A.: Pure Appl. Opt.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S239</a:t>
            </a:r>
          </a:p>
        </p:txBody>
      </p:sp>
      <p:pic>
        <p:nvPicPr>
          <p:cNvPr id="5" name="Picture 4" descr="A diagram of a triangle with the letter g and the letter g&#10;&#10;Description automatically generated">
            <a:extLst>
              <a:ext uri="{FF2B5EF4-FFF2-40B4-BE49-F238E27FC236}">
                <a16:creationId xmlns:a16="http://schemas.microsoft.com/office/drawing/2014/main" id="{27492D32-F871-2539-06D9-98BDC4477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2820" y="4244866"/>
            <a:ext cx="2753009" cy="1946523"/>
          </a:xfrm>
          <a:prstGeom prst="rect">
            <a:avLst/>
          </a:prstGeom>
          <a:ln>
            <a:solidFill>
              <a:srgbClr val="FF0000"/>
            </a:solidFill>
            <a:prstDash val="dash"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C0511-FCF6-1CF5-28A2-A325B154D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89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B2F45-7C8D-BA5D-D7A1-ABD818A7F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Oscillation of polystyrene bead using optical trap</a:t>
            </a:r>
          </a:p>
        </p:txBody>
      </p:sp>
      <p:pic>
        <p:nvPicPr>
          <p:cNvPr id="6" name="Content Placeholder 5" descr="A circular object in a grey surface&#10;&#10;Description automatically generated">
            <a:extLst>
              <a:ext uri="{FF2B5EF4-FFF2-40B4-BE49-F238E27FC236}">
                <a16:creationId xmlns:a16="http://schemas.microsoft.com/office/drawing/2014/main" id="{4B4F49D3-AC31-17DB-27E6-623051BF75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3978275"/>
            <a:ext cx="2743200" cy="27432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D31D17-9201-D2BD-89BF-86FBF04B2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9E1C92-3ED6-218C-945E-45B984093E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5325" y="4168137"/>
            <a:ext cx="7408638" cy="1959531"/>
          </a:xfrm>
          <a:prstGeom prst="rect">
            <a:avLst/>
          </a:prstGeom>
        </p:spPr>
      </p:pic>
      <p:pic>
        <p:nvPicPr>
          <p:cNvPr id="9" name="Picture 8" descr="A plastic package with a square object on it&#10;&#10;Description automatically generated">
            <a:extLst>
              <a:ext uri="{FF2B5EF4-FFF2-40B4-BE49-F238E27FC236}">
                <a16:creationId xmlns:a16="http://schemas.microsoft.com/office/drawing/2014/main" id="{9326522F-DD27-825A-F810-48535A2434B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822872"/>
            <a:ext cx="3657600" cy="205298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63FF740-B39D-26E1-572C-0BBB5F6683D4}"/>
              </a:ext>
            </a:extLst>
          </p:cNvPr>
          <p:cNvCxnSpPr>
            <a:cxnSpLocks/>
          </p:cNvCxnSpPr>
          <p:nvPr/>
        </p:nvCxnSpPr>
        <p:spPr>
          <a:xfrm flipV="1">
            <a:off x="1295400" y="2849363"/>
            <a:ext cx="1435199" cy="1128912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1F56AE8-2D57-5865-FA8E-F3EBAB1433F8}"/>
              </a:ext>
            </a:extLst>
          </p:cNvPr>
          <p:cNvCxnSpPr>
            <a:cxnSpLocks/>
          </p:cNvCxnSpPr>
          <p:nvPr/>
        </p:nvCxnSpPr>
        <p:spPr>
          <a:xfrm flipH="1" flipV="1">
            <a:off x="2841762" y="2849363"/>
            <a:ext cx="1196838" cy="1128912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B2DBC33-C483-3A2E-7D5A-296F52073B8C}"/>
              </a:ext>
            </a:extLst>
          </p:cNvPr>
          <p:cNvCxnSpPr>
            <a:cxnSpLocks/>
          </p:cNvCxnSpPr>
          <p:nvPr/>
        </p:nvCxnSpPr>
        <p:spPr>
          <a:xfrm>
            <a:off x="2132185" y="5758880"/>
            <a:ext cx="1085302" cy="0"/>
          </a:xfrm>
          <a:prstGeom prst="straightConnector1">
            <a:avLst/>
          </a:prstGeom>
          <a:ln w="5715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71FE7D1-395A-D286-D406-1C9A89CBD1D0}"/>
              </a:ext>
            </a:extLst>
          </p:cNvPr>
          <p:cNvSpPr txBox="1">
            <a:spLocks/>
          </p:cNvSpPr>
          <p:nvPr/>
        </p:nvSpPr>
        <p:spPr>
          <a:xfrm>
            <a:off x="4846741" y="1581274"/>
            <a:ext cx="6296026" cy="239700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Sample slide using cover slip and double-sided adhesive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Python based control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Set axis, amplitude, and frequency of oscillation</a:t>
            </a: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Sampling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frequency of 78125 Hz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717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074DA-B905-A171-14D4-F323A2F00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" y="121921"/>
            <a:ext cx="11978640" cy="674687"/>
          </a:xfrm>
        </p:spPr>
        <p:txBody>
          <a:bodyPr>
            <a:normAutofit/>
          </a:bodyPr>
          <a:lstStyle/>
          <a:p>
            <a:r>
              <a:rPr lang="en-US" sz="2300" u="sng" dirty="0">
                <a:latin typeface="Arial" panose="020B0604020202020204" pitchFamily="34" charset="0"/>
                <a:cs typeface="Arial" panose="020B0604020202020204" pitchFamily="34" charset="0"/>
              </a:rPr>
              <a:t>Discrete Fourier Transform of measured bead position to calculate passive/active spectra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902BD7E-A1C0-FC58-7310-1650A43FBB14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609600" y="6138863"/>
                <a:ext cx="5181600" cy="674687"/>
              </a:xfrm>
            </p:spPr>
            <p:txBody>
              <a:bodyPr/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𝜅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𝜔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𝑇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180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Re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𝑅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𝑆</m:t>
                                  </m:r>
                                </m:sub>
                              </m:sSub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𝜔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sz="1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𝑈</m:t>
                              </m:r>
                            </m:sub>
                          </m:sSub>
                          <m:r>
                            <a:rPr 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𝜔</m:t>
                          </m:r>
                          <m:r>
                            <a:rPr 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1800" dirty="0"/>
              </a:p>
              <a:p>
                <a:pPr algn="ctr"/>
                <a:endParaRPr lang="en-US" sz="1800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902BD7E-A1C0-FC58-7310-1650A43FBB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609600" y="6138863"/>
                <a:ext cx="5181600" cy="674687"/>
              </a:xfrm>
              <a:blipFill>
                <a:blip r:embed="rId2"/>
                <a:stretch>
                  <a:fillRect t="-5556"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2E93858-D1CC-89FF-EA1A-2F81EBA7D26F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400800" y="6138863"/>
                <a:ext cx="5181600" cy="674687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</m:acc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sub>
                      </m:sSub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𝜔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≡</m:t>
                      </m:r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𝛾</m:t>
                              </m:r>
                            </m:e>
                          </m:acc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𝜔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𝜒</m:t>
                      </m:r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𝜔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𝑑𝑟</m:t>
                              </m:r>
                            </m:sub>
                          </m:sSub>
                          <m:r>
                            <a:rPr 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𝜔</m:t>
                          </m:r>
                          <m:r>
                            <a:rPr 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𝜔</m:t>
                          </m:r>
                          <m:sSub>
                            <m:sSub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𝑆</m:t>
                              </m:r>
                            </m:sub>
                          </m:sSub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𝜔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2E93858-D1CC-89FF-EA1A-2F81EBA7D2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400800" y="6138863"/>
                <a:ext cx="5181600" cy="674687"/>
              </a:xfrm>
              <a:blipFill>
                <a:blip r:embed="rId3"/>
                <a:stretch>
                  <a:fillRect t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AD605B-3F18-8C57-FD49-F61341602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8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FC3B41-2314-08FC-9722-240B86A77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2503170"/>
            <a:ext cx="4876800" cy="3657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BAA528-148B-E273-2B09-2181566F3D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2503170"/>
            <a:ext cx="4876800" cy="3657600"/>
          </a:xfrm>
          <a:prstGeom prst="rect">
            <a:avLst/>
          </a:prstGeom>
        </p:spPr>
      </p:pic>
      <p:sp>
        <p:nvSpPr>
          <p:cNvPr id="8" name="Left Arrow 7">
            <a:extLst>
              <a:ext uri="{FF2B5EF4-FFF2-40B4-BE49-F238E27FC236}">
                <a16:creationId xmlns:a16="http://schemas.microsoft.com/office/drawing/2014/main" id="{4DB39DA9-4603-2E51-7DA0-C1061A8E9CE4}"/>
              </a:ext>
            </a:extLst>
          </p:cNvPr>
          <p:cNvSpPr/>
          <p:nvPr/>
        </p:nvSpPr>
        <p:spPr>
          <a:xfrm rot="17879233">
            <a:off x="9608520" y="3214017"/>
            <a:ext cx="289510" cy="202657"/>
          </a:xfrm>
          <a:prstGeom prst="left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3E31EA-BEFC-34F4-D97D-4EC963FC43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4200" y="1174433"/>
            <a:ext cx="4114800" cy="1285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A917A6-8AFF-341A-97ED-E9290601CC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001" y="1174433"/>
            <a:ext cx="4114800" cy="1285875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924FCF1A-589F-D0AF-B1CA-63D4A4AFC1E2}"/>
              </a:ext>
            </a:extLst>
          </p:cNvPr>
          <p:cNvSpPr txBox="1">
            <a:spLocks/>
          </p:cNvSpPr>
          <p:nvPr/>
        </p:nvSpPr>
        <p:spPr>
          <a:xfrm>
            <a:off x="609600" y="883811"/>
            <a:ext cx="5181600" cy="376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Passive (No driving)</a:t>
            </a:r>
            <a:endParaRPr lang="en-US" sz="2000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4E89AA-7698-6DC1-E54C-BC071C4C173B}"/>
              </a:ext>
            </a:extLst>
          </p:cNvPr>
          <p:cNvSpPr txBox="1">
            <a:spLocks/>
          </p:cNvSpPr>
          <p:nvPr/>
        </p:nvSpPr>
        <p:spPr>
          <a:xfrm>
            <a:off x="6400800" y="883811"/>
            <a:ext cx="5181600" cy="376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Active (1 Hz Oscillation)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533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8" grpId="0" animBg="1"/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7128F-BD18-A669-6DE9-AA707DFF4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157" y="612775"/>
            <a:ext cx="11744325" cy="568325"/>
          </a:xfrm>
        </p:spPr>
        <p:txBody>
          <a:bodyPr>
            <a:noAutofit/>
          </a:bodyPr>
          <a:lstStyle/>
          <a:p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Calibrating the trap stiffness using active and passive spectra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A1AF54-F78C-8485-10D6-68A1AC612F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9125" y="1628775"/>
                <a:ext cx="6296026" cy="392430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𝜅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Re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𝑅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𝑆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𝜅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is the trap stiffness (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/µm)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In practice: </a:t>
                </a:r>
              </a:p>
              <a:p>
                <a:pPr lvl="1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Make multiple recordings at different driving frequencies</a:t>
                </a:r>
              </a:p>
              <a:p>
                <a:pPr lvl="1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Average for a single trap stiffness value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A1AF54-F78C-8485-10D6-68A1AC612F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9125" y="1628775"/>
                <a:ext cx="6296026" cy="3924300"/>
              </a:xfrm>
              <a:blipFill>
                <a:blip r:embed="rId2"/>
                <a:stretch>
                  <a:fillRect l="-13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4437283-0ABE-55D8-2C9A-F747400BD9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9830647"/>
              </p:ext>
            </p:extLst>
          </p:nvPr>
        </p:nvGraphicFramePr>
        <p:xfrm>
          <a:off x="6915151" y="1304925"/>
          <a:ext cx="3057524" cy="48537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3" imgW="2178461" imgH="3457839" progId="Prism10.Document">
                  <p:embed/>
                </p:oleObj>
              </mc:Choice>
              <mc:Fallback>
                <p:oleObj name="Prism 10" r:id="rId3" imgW="2178461" imgH="3457839" progId="Prism10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15151" y="1304925"/>
                        <a:ext cx="3057524" cy="48537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AD3EE0-4C5D-F249-3DBD-76F9A3E98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898BE-38EF-4902-B8BA-146CDBA9B3A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637</Words>
  <Application>Microsoft Macintosh PowerPoint</Application>
  <PresentationFormat>Widescreen</PresentationFormat>
  <Paragraphs>103</Paragraphs>
  <Slides>12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Office Theme</vt:lpstr>
      <vt:lpstr>Prism 10</vt:lpstr>
      <vt:lpstr>Active-passive microrheology using optical tweezers in type I/III collagen hydrogels</vt:lpstr>
      <vt:lpstr>Type III collagen increases during repair but remains elevated in tendon scar tissue</vt:lpstr>
      <vt:lpstr>Viscoelastic properties can be measured using rheometry</vt:lpstr>
      <vt:lpstr>Oscillatory testing of viscoelastic behavior – Storage and Loss Modulus</vt:lpstr>
      <vt:lpstr>Optical tweezers allow us to make measurements at small scale</vt:lpstr>
      <vt:lpstr>Active-passive calibration for in situ measurement of viscoelastic materials [1]</vt:lpstr>
      <vt:lpstr>Oscillation of polystyrene bead using optical trap</vt:lpstr>
      <vt:lpstr>Discrete Fourier Transform of measured bead position to calculate passive/active spectra</vt:lpstr>
      <vt:lpstr>Calibrating the trap stiffness using active and passive spectra</vt:lpstr>
      <vt:lpstr>Early active-passive microrheology measurements approximate complex moduli from bulk rheology</vt:lpstr>
      <vt:lpstr>Conclusions and next steps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Microrheology in type I/III collagen hydrogels using active-passive calibration of optical tweezers </dc:title>
  <dc:creator>Zhang, Victor</dc:creator>
  <cp:lastModifiedBy>Zhang, Victor</cp:lastModifiedBy>
  <cp:revision>29</cp:revision>
  <dcterms:created xsi:type="dcterms:W3CDTF">2023-11-06T01:16:39Z</dcterms:created>
  <dcterms:modified xsi:type="dcterms:W3CDTF">2023-12-05T21:52:25Z</dcterms:modified>
</cp:coreProperties>
</file>