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0" r:id="rId4"/>
    <p:sldId id="258" r:id="rId5"/>
    <p:sldId id="259" r:id="rId6"/>
    <p:sldId id="261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75" d="100"/>
          <a:sy n="75" d="100"/>
        </p:scale>
        <p:origin x="250" y="30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krout\Desktop\McGrath\Thermal%20Gradient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krout\Desktop\McGrath\Thermal%20Gradient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Temperature</a:t>
            </a:r>
            <a:r>
              <a:rPr lang="en-US" baseline="0"/>
              <a:t> and Ampage Gradient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'Overall Temp Gradient'!$A$2</c:f>
              <c:strCache>
                <c:ptCount val="1"/>
                <c:pt idx="0">
                  <c:v>0.5A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cat>
            <c:numRef>
              <c:f>'Overall Temp Gradient'!$B$1:$CA$1</c:f>
              <c:numCache>
                <c:formatCode>General</c:formatCode>
                <c:ptCount val="78"/>
                <c:pt idx="2" formatCode="h:mm">
                  <c:v>4.1666666666666664E-2</c:v>
                </c:pt>
                <c:pt idx="6" formatCode="h:mm">
                  <c:v>0.125</c:v>
                </c:pt>
                <c:pt idx="10" formatCode="h:mm">
                  <c:v>0.20833333333333334</c:v>
                </c:pt>
                <c:pt idx="14" formatCode="h:mm">
                  <c:v>0.29166666666666669</c:v>
                </c:pt>
                <c:pt idx="18" formatCode="h:mm">
                  <c:v>0.375</c:v>
                </c:pt>
                <c:pt idx="22" formatCode="h:mm">
                  <c:v>0.45833333333333331</c:v>
                </c:pt>
                <c:pt idx="26" formatCode="h:mm">
                  <c:v>0.54166666666666663</c:v>
                </c:pt>
                <c:pt idx="30" formatCode="h:mm">
                  <c:v>0.625</c:v>
                </c:pt>
                <c:pt idx="34" formatCode="h:mm">
                  <c:v>0.70833333333333337</c:v>
                </c:pt>
                <c:pt idx="38" formatCode="h:mm">
                  <c:v>0.79166666666666663</c:v>
                </c:pt>
                <c:pt idx="42" formatCode="h:mm">
                  <c:v>0.875</c:v>
                </c:pt>
                <c:pt idx="46" formatCode="h:mm">
                  <c:v>0.95833333333333337</c:v>
                </c:pt>
                <c:pt idx="50" formatCode="[h]:mm:ss">
                  <c:v>1.0416666666666667</c:v>
                </c:pt>
                <c:pt idx="54" formatCode="[h]:mm:ss">
                  <c:v>1.125</c:v>
                </c:pt>
                <c:pt idx="58" formatCode="[h]:mm:ss">
                  <c:v>1.2083333333333333</c:v>
                </c:pt>
                <c:pt idx="62" formatCode="[h]:mm:ss">
                  <c:v>1.2916666666666667</c:v>
                </c:pt>
                <c:pt idx="66" formatCode="[h]:mm:ss">
                  <c:v>1.3333333333333333</c:v>
                </c:pt>
                <c:pt idx="70" formatCode="[h]:mm:ss">
                  <c:v>1.4583333333333333</c:v>
                </c:pt>
                <c:pt idx="74" formatCode="[h]:mm:ss">
                  <c:v>1.5416666666666667</c:v>
                </c:pt>
              </c:numCache>
            </c:numRef>
          </c:cat>
          <c:val>
            <c:numRef>
              <c:f>'Overall Temp Gradient'!$B$2:$CA$2</c:f>
              <c:numCache>
                <c:formatCode>General</c:formatCode>
                <c:ptCount val="78"/>
                <c:pt idx="0">
                  <c:v>21.5</c:v>
                </c:pt>
                <c:pt idx="1">
                  <c:v>23.5</c:v>
                </c:pt>
                <c:pt idx="2">
                  <c:v>25.3</c:v>
                </c:pt>
                <c:pt idx="3">
                  <c:v>26.4</c:v>
                </c:pt>
                <c:pt idx="4">
                  <c:v>27.5</c:v>
                </c:pt>
                <c:pt idx="5">
                  <c:v>28.1</c:v>
                </c:pt>
                <c:pt idx="6">
                  <c:v>28.2</c:v>
                </c:pt>
                <c:pt idx="7">
                  <c:v>28.5</c:v>
                </c:pt>
                <c:pt idx="8">
                  <c:v>28.8</c:v>
                </c:pt>
                <c:pt idx="9">
                  <c:v>28.9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1389-4087-8D31-CAC6DF9433DC}"/>
            </c:ext>
          </c:extLst>
        </c:ser>
        <c:ser>
          <c:idx val="1"/>
          <c:order val="1"/>
          <c:tx>
            <c:strRef>
              <c:f>'Overall Temp Gradient'!$A$3</c:f>
              <c:strCache>
                <c:ptCount val="1"/>
                <c:pt idx="0">
                  <c:v>1A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cat>
            <c:numRef>
              <c:f>'Overall Temp Gradient'!$B$1:$CA$1</c:f>
              <c:numCache>
                <c:formatCode>General</c:formatCode>
                <c:ptCount val="78"/>
                <c:pt idx="2" formatCode="h:mm">
                  <c:v>4.1666666666666664E-2</c:v>
                </c:pt>
                <c:pt idx="6" formatCode="h:mm">
                  <c:v>0.125</c:v>
                </c:pt>
                <c:pt idx="10" formatCode="h:mm">
                  <c:v>0.20833333333333334</c:v>
                </c:pt>
                <c:pt idx="14" formatCode="h:mm">
                  <c:v>0.29166666666666669</c:v>
                </c:pt>
                <c:pt idx="18" formatCode="h:mm">
                  <c:v>0.375</c:v>
                </c:pt>
                <c:pt idx="22" formatCode="h:mm">
                  <c:v>0.45833333333333331</c:v>
                </c:pt>
                <c:pt idx="26" formatCode="h:mm">
                  <c:v>0.54166666666666663</c:v>
                </c:pt>
                <c:pt idx="30" formatCode="h:mm">
                  <c:v>0.625</c:v>
                </c:pt>
                <c:pt idx="34" formatCode="h:mm">
                  <c:v>0.70833333333333337</c:v>
                </c:pt>
                <c:pt idx="38" formatCode="h:mm">
                  <c:v>0.79166666666666663</c:v>
                </c:pt>
                <c:pt idx="42" formatCode="h:mm">
                  <c:v>0.875</c:v>
                </c:pt>
                <c:pt idx="46" formatCode="h:mm">
                  <c:v>0.95833333333333337</c:v>
                </c:pt>
                <c:pt idx="50" formatCode="[h]:mm:ss">
                  <c:v>1.0416666666666667</c:v>
                </c:pt>
                <c:pt idx="54" formatCode="[h]:mm:ss">
                  <c:v>1.125</c:v>
                </c:pt>
                <c:pt idx="58" formatCode="[h]:mm:ss">
                  <c:v>1.2083333333333333</c:v>
                </c:pt>
                <c:pt idx="62" formatCode="[h]:mm:ss">
                  <c:v>1.2916666666666667</c:v>
                </c:pt>
                <c:pt idx="66" formatCode="[h]:mm:ss">
                  <c:v>1.3333333333333333</c:v>
                </c:pt>
                <c:pt idx="70" formatCode="[h]:mm:ss">
                  <c:v>1.4583333333333333</c:v>
                </c:pt>
                <c:pt idx="74" formatCode="[h]:mm:ss">
                  <c:v>1.5416666666666667</c:v>
                </c:pt>
              </c:numCache>
            </c:numRef>
          </c:cat>
          <c:val>
            <c:numRef>
              <c:f>'Overall Temp Gradient'!$B$3:$CA$3</c:f>
              <c:numCache>
                <c:formatCode>General</c:formatCode>
                <c:ptCount val="78"/>
                <c:pt idx="10">
                  <c:v>28.9</c:v>
                </c:pt>
                <c:pt idx="11">
                  <c:v>35.5</c:v>
                </c:pt>
                <c:pt idx="12">
                  <c:v>42.4</c:v>
                </c:pt>
                <c:pt idx="13">
                  <c:v>45.2</c:v>
                </c:pt>
                <c:pt idx="14">
                  <c:v>48.1</c:v>
                </c:pt>
                <c:pt idx="15">
                  <c:v>49.1</c:v>
                </c:pt>
                <c:pt idx="16">
                  <c:v>50.5</c:v>
                </c:pt>
                <c:pt idx="17">
                  <c:v>51.1</c:v>
                </c:pt>
                <c:pt idx="18">
                  <c:v>52.5</c:v>
                </c:pt>
                <c:pt idx="19">
                  <c:v>52.2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1389-4087-8D31-CAC6DF9433DC}"/>
            </c:ext>
          </c:extLst>
        </c:ser>
        <c:ser>
          <c:idx val="2"/>
          <c:order val="2"/>
          <c:tx>
            <c:strRef>
              <c:f>'Overall Temp Gradient'!$A$4</c:f>
              <c:strCache>
                <c:ptCount val="1"/>
                <c:pt idx="0">
                  <c:v>1.5A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cat>
            <c:numRef>
              <c:f>'Overall Temp Gradient'!$B$1:$CA$1</c:f>
              <c:numCache>
                <c:formatCode>General</c:formatCode>
                <c:ptCount val="78"/>
                <c:pt idx="2" formatCode="h:mm">
                  <c:v>4.1666666666666664E-2</c:v>
                </c:pt>
                <c:pt idx="6" formatCode="h:mm">
                  <c:v>0.125</c:v>
                </c:pt>
                <c:pt idx="10" formatCode="h:mm">
                  <c:v>0.20833333333333334</c:v>
                </c:pt>
                <c:pt idx="14" formatCode="h:mm">
                  <c:v>0.29166666666666669</c:v>
                </c:pt>
                <c:pt idx="18" formatCode="h:mm">
                  <c:v>0.375</c:v>
                </c:pt>
                <c:pt idx="22" formatCode="h:mm">
                  <c:v>0.45833333333333331</c:v>
                </c:pt>
                <c:pt idx="26" formatCode="h:mm">
                  <c:v>0.54166666666666663</c:v>
                </c:pt>
                <c:pt idx="30" formatCode="h:mm">
                  <c:v>0.625</c:v>
                </c:pt>
                <c:pt idx="34" formatCode="h:mm">
                  <c:v>0.70833333333333337</c:v>
                </c:pt>
                <c:pt idx="38" formatCode="h:mm">
                  <c:v>0.79166666666666663</c:v>
                </c:pt>
                <c:pt idx="42" formatCode="h:mm">
                  <c:v>0.875</c:v>
                </c:pt>
                <c:pt idx="46" formatCode="h:mm">
                  <c:v>0.95833333333333337</c:v>
                </c:pt>
                <c:pt idx="50" formatCode="[h]:mm:ss">
                  <c:v>1.0416666666666667</c:v>
                </c:pt>
                <c:pt idx="54" formatCode="[h]:mm:ss">
                  <c:v>1.125</c:v>
                </c:pt>
                <c:pt idx="58" formatCode="[h]:mm:ss">
                  <c:v>1.2083333333333333</c:v>
                </c:pt>
                <c:pt idx="62" formatCode="[h]:mm:ss">
                  <c:v>1.2916666666666667</c:v>
                </c:pt>
                <c:pt idx="66" formatCode="[h]:mm:ss">
                  <c:v>1.3333333333333333</c:v>
                </c:pt>
                <c:pt idx="70" formatCode="[h]:mm:ss">
                  <c:v>1.4583333333333333</c:v>
                </c:pt>
                <c:pt idx="74" formatCode="[h]:mm:ss">
                  <c:v>1.5416666666666667</c:v>
                </c:pt>
              </c:numCache>
            </c:numRef>
          </c:cat>
          <c:val>
            <c:numRef>
              <c:f>'Overall Temp Gradient'!$B$4:$CA$4</c:f>
              <c:numCache>
                <c:formatCode>General</c:formatCode>
                <c:ptCount val="78"/>
                <c:pt idx="20">
                  <c:v>68.2</c:v>
                </c:pt>
                <c:pt idx="21">
                  <c:v>78</c:v>
                </c:pt>
                <c:pt idx="22">
                  <c:v>82.3</c:v>
                </c:pt>
                <c:pt idx="23">
                  <c:v>87.1</c:v>
                </c:pt>
                <c:pt idx="24">
                  <c:v>90.8</c:v>
                </c:pt>
                <c:pt idx="25">
                  <c:v>92.3</c:v>
                </c:pt>
                <c:pt idx="26">
                  <c:v>94.5</c:v>
                </c:pt>
                <c:pt idx="27">
                  <c:v>94.1</c:v>
                </c:pt>
                <c:pt idx="28">
                  <c:v>94.6</c:v>
                </c:pt>
                <c:pt idx="29">
                  <c:v>95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1389-4087-8D31-CAC6DF9433DC}"/>
            </c:ext>
          </c:extLst>
        </c:ser>
        <c:ser>
          <c:idx val="3"/>
          <c:order val="3"/>
          <c:tx>
            <c:strRef>
              <c:f>'Overall Temp Gradient'!$A$5</c:f>
              <c:strCache>
                <c:ptCount val="1"/>
                <c:pt idx="0">
                  <c:v>2A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4"/>
              </a:solidFill>
              <a:ln w="9525">
                <a:solidFill>
                  <a:schemeClr val="accent4"/>
                </a:solidFill>
              </a:ln>
              <a:effectLst/>
            </c:spPr>
          </c:marker>
          <c:cat>
            <c:numRef>
              <c:f>'Overall Temp Gradient'!$B$1:$CA$1</c:f>
              <c:numCache>
                <c:formatCode>General</c:formatCode>
                <c:ptCount val="78"/>
                <c:pt idx="2" formatCode="h:mm">
                  <c:v>4.1666666666666664E-2</c:v>
                </c:pt>
                <c:pt idx="6" formatCode="h:mm">
                  <c:v>0.125</c:v>
                </c:pt>
                <c:pt idx="10" formatCode="h:mm">
                  <c:v>0.20833333333333334</c:v>
                </c:pt>
                <c:pt idx="14" formatCode="h:mm">
                  <c:v>0.29166666666666669</c:v>
                </c:pt>
                <c:pt idx="18" formatCode="h:mm">
                  <c:v>0.375</c:v>
                </c:pt>
                <c:pt idx="22" formatCode="h:mm">
                  <c:v>0.45833333333333331</c:v>
                </c:pt>
                <c:pt idx="26" formatCode="h:mm">
                  <c:v>0.54166666666666663</c:v>
                </c:pt>
                <c:pt idx="30" formatCode="h:mm">
                  <c:v>0.625</c:v>
                </c:pt>
                <c:pt idx="34" formatCode="h:mm">
                  <c:v>0.70833333333333337</c:v>
                </c:pt>
                <c:pt idx="38" formatCode="h:mm">
                  <c:v>0.79166666666666663</c:v>
                </c:pt>
                <c:pt idx="42" formatCode="h:mm">
                  <c:v>0.875</c:v>
                </c:pt>
                <c:pt idx="46" formatCode="h:mm">
                  <c:v>0.95833333333333337</c:v>
                </c:pt>
                <c:pt idx="50" formatCode="[h]:mm:ss">
                  <c:v>1.0416666666666667</c:v>
                </c:pt>
                <c:pt idx="54" formatCode="[h]:mm:ss">
                  <c:v>1.125</c:v>
                </c:pt>
                <c:pt idx="58" formatCode="[h]:mm:ss">
                  <c:v>1.2083333333333333</c:v>
                </c:pt>
                <c:pt idx="62" formatCode="[h]:mm:ss">
                  <c:v>1.2916666666666667</c:v>
                </c:pt>
                <c:pt idx="66" formatCode="[h]:mm:ss">
                  <c:v>1.3333333333333333</c:v>
                </c:pt>
                <c:pt idx="70" formatCode="[h]:mm:ss">
                  <c:v>1.4583333333333333</c:v>
                </c:pt>
                <c:pt idx="74" formatCode="[h]:mm:ss">
                  <c:v>1.5416666666666667</c:v>
                </c:pt>
              </c:numCache>
            </c:numRef>
          </c:cat>
          <c:val>
            <c:numRef>
              <c:f>'Overall Temp Gradient'!$B$5:$CA$5</c:f>
              <c:numCache>
                <c:formatCode>General</c:formatCode>
                <c:ptCount val="78"/>
                <c:pt idx="30">
                  <c:v>95</c:v>
                </c:pt>
                <c:pt idx="31">
                  <c:v>107.3</c:v>
                </c:pt>
                <c:pt idx="32">
                  <c:v>125</c:v>
                </c:pt>
                <c:pt idx="33">
                  <c:v>136.4</c:v>
                </c:pt>
                <c:pt idx="34">
                  <c:v>138.80000000000001</c:v>
                </c:pt>
                <c:pt idx="35">
                  <c:v>148.69999999999999</c:v>
                </c:pt>
                <c:pt idx="36">
                  <c:v>151.69999999999999</c:v>
                </c:pt>
                <c:pt idx="37">
                  <c:v>150.1</c:v>
                </c:pt>
                <c:pt idx="38">
                  <c:v>153.69999999999999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1389-4087-8D31-CAC6DF9433DC}"/>
            </c:ext>
          </c:extLst>
        </c:ser>
        <c:ser>
          <c:idx val="4"/>
          <c:order val="4"/>
          <c:tx>
            <c:strRef>
              <c:f>'Overall Temp Gradient'!$A$6</c:f>
              <c:strCache>
                <c:ptCount val="1"/>
                <c:pt idx="0">
                  <c:v>2.5A</c:v>
                </c:pt>
              </c:strCache>
            </c:strRef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5"/>
              </a:solidFill>
              <a:ln w="9525">
                <a:solidFill>
                  <a:schemeClr val="accent5"/>
                </a:solidFill>
              </a:ln>
              <a:effectLst/>
            </c:spPr>
          </c:marker>
          <c:cat>
            <c:numRef>
              <c:f>'Overall Temp Gradient'!$B$1:$CA$1</c:f>
              <c:numCache>
                <c:formatCode>General</c:formatCode>
                <c:ptCount val="78"/>
                <c:pt idx="2" formatCode="h:mm">
                  <c:v>4.1666666666666664E-2</c:v>
                </c:pt>
                <c:pt idx="6" formatCode="h:mm">
                  <c:v>0.125</c:v>
                </c:pt>
                <c:pt idx="10" formatCode="h:mm">
                  <c:v>0.20833333333333334</c:v>
                </c:pt>
                <c:pt idx="14" formatCode="h:mm">
                  <c:v>0.29166666666666669</c:v>
                </c:pt>
                <c:pt idx="18" formatCode="h:mm">
                  <c:v>0.375</c:v>
                </c:pt>
                <c:pt idx="22" formatCode="h:mm">
                  <c:v>0.45833333333333331</c:v>
                </c:pt>
                <c:pt idx="26" formatCode="h:mm">
                  <c:v>0.54166666666666663</c:v>
                </c:pt>
                <c:pt idx="30" formatCode="h:mm">
                  <c:v>0.625</c:v>
                </c:pt>
                <c:pt idx="34" formatCode="h:mm">
                  <c:v>0.70833333333333337</c:v>
                </c:pt>
                <c:pt idx="38" formatCode="h:mm">
                  <c:v>0.79166666666666663</c:v>
                </c:pt>
                <c:pt idx="42" formatCode="h:mm">
                  <c:v>0.875</c:v>
                </c:pt>
                <c:pt idx="46" formatCode="h:mm">
                  <c:v>0.95833333333333337</c:v>
                </c:pt>
                <c:pt idx="50" formatCode="[h]:mm:ss">
                  <c:v>1.0416666666666667</c:v>
                </c:pt>
                <c:pt idx="54" formatCode="[h]:mm:ss">
                  <c:v>1.125</c:v>
                </c:pt>
                <c:pt idx="58" formatCode="[h]:mm:ss">
                  <c:v>1.2083333333333333</c:v>
                </c:pt>
                <c:pt idx="62" formatCode="[h]:mm:ss">
                  <c:v>1.2916666666666667</c:v>
                </c:pt>
                <c:pt idx="66" formatCode="[h]:mm:ss">
                  <c:v>1.3333333333333333</c:v>
                </c:pt>
                <c:pt idx="70" formatCode="[h]:mm:ss">
                  <c:v>1.4583333333333333</c:v>
                </c:pt>
                <c:pt idx="74" formatCode="[h]:mm:ss">
                  <c:v>1.5416666666666667</c:v>
                </c:pt>
              </c:numCache>
            </c:numRef>
          </c:cat>
          <c:val>
            <c:numRef>
              <c:f>'Overall Temp Gradient'!$B$6:$CA$6</c:f>
              <c:numCache>
                <c:formatCode>General</c:formatCode>
                <c:ptCount val="78"/>
                <c:pt idx="39">
                  <c:v>152.5</c:v>
                </c:pt>
                <c:pt idx="40">
                  <c:v>177.9</c:v>
                </c:pt>
                <c:pt idx="41">
                  <c:v>181</c:v>
                </c:pt>
                <c:pt idx="42">
                  <c:v>207</c:v>
                </c:pt>
                <c:pt idx="43">
                  <c:v>217</c:v>
                </c:pt>
                <c:pt idx="44">
                  <c:v>220</c:v>
                </c:pt>
                <c:pt idx="45">
                  <c:v>221</c:v>
                </c:pt>
                <c:pt idx="46">
                  <c:v>227</c:v>
                </c:pt>
                <c:pt idx="47">
                  <c:v>228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1389-4087-8D31-CAC6DF9433DC}"/>
            </c:ext>
          </c:extLst>
        </c:ser>
        <c:ser>
          <c:idx val="5"/>
          <c:order val="5"/>
          <c:tx>
            <c:strRef>
              <c:f>'Overall Temp Gradient'!$A$7</c:f>
              <c:strCache>
                <c:ptCount val="1"/>
                <c:pt idx="0">
                  <c:v>3A</c:v>
                </c:pt>
              </c:strCache>
            </c:strRef>
          </c:tx>
          <c:spPr>
            <a:ln w="28575" cap="rnd">
              <a:solidFill>
                <a:schemeClr val="accent6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6"/>
              </a:solidFill>
              <a:ln w="9525">
                <a:solidFill>
                  <a:schemeClr val="accent6"/>
                </a:solidFill>
              </a:ln>
              <a:effectLst/>
            </c:spPr>
          </c:marker>
          <c:cat>
            <c:numRef>
              <c:f>'Overall Temp Gradient'!$B$1:$CA$1</c:f>
              <c:numCache>
                <c:formatCode>General</c:formatCode>
                <c:ptCount val="78"/>
                <c:pt idx="2" formatCode="h:mm">
                  <c:v>4.1666666666666664E-2</c:v>
                </c:pt>
                <c:pt idx="6" formatCode="h:mm">
                  <c:v>0.125</c:v>
                </c:pt>
                <c:pt idx="10" formatCode="h:mm">
                  <c:v>0.20833333333333334</c:v>
                </c:pt>
                <c:pt idx="14" formatCode="h:mm">
                  <c:v>0.29166666666666669</c:v>
                </c:pt>
                <c:pt idx="18" formatCode="h:mm">
                  <c:v>0.375</c:v>
                </c:pt>
                <c:pt idx="22" formatCode="h:mm">
                  <c:v>0.45833333333333331</c:v>
                </c:pt>
                <c:pt idx="26" formatCode="h:mm">
                  <c:v>0.54166666666666663</c:v>
                </c:pt>
                <c:pt idx="30" formatCode="h:mm">
                  <c:v>0.625</c:v>
                </c:pt>
                <c:pt idx="34" formatCode="h:mm">
                  <c:v>0.70833333333333337</c:v>
                </c:pt>
                <c:pt idx="38" formatCode="h:mm">
                  <c:v>0.79166666666666663</c:v>
                </c:pt>
                <c:pt idx="42" formatCode="h:mm">
                  <c:v>0.875</c:v>
                </c:pt>
                <c:pt idx="46" formatCode="h:mm">
                  <c:v>0.95833333333333337</c:v>
                </c:pt>
                <c:pt idx="50" formatCode="[h]:mm:ss">
                  <c:v>1.0416666666666667</c:v>
                </c:pt>
                <c:pt idx="54" formatCode="[h]:mm:ss">
                  <c:v>1.125</c:v>
                </c:pt>
                <c:pt idx="58" formatCode="[h]:mm:ss">
                  <c:v>1.2083333333333333</c:v>
                </c:pt>
                <c:pt idx="62" formatCode="[h]:mm:ss">
                  <c:v>1.2916666666666667</c:v>
                </c:pt>
                <c:pt idx="66" formatCode="[h]:mm:ss">
                  <c:v>1.3333333333333333</c:v>
                </c:pt>
                <c:pt idx="70" formatCode="[h]:mm:ss">
                  <c:v>1.4583333333333333</c:v>
                </c:pt>
                <c:pt idx="74" formatCode="[h]:mm:ss">
                  <c:v>1.5416666666666667</c:v>
                </c:pt>
              </c:numCache>
            </c:numRef>
          </c:cat>
          <c:val>
            <c:numRef>
              <c:f>'Overall Temp Gradient'!$B$7:$CA$7</c:f>
              <c:numCache>
                <c:formatCode>General</c:formatCode>
                <c:ptCount val="78"/>
                <c:pt idx="48">
                  <c:v>232</c:v>
                </c:pt>
                <c:pt idx="49">
                  <c:v>265</c:v>
                </c:pt>
                <c:pt idx="50">
                  <c:v>290</c:v>
                </c:pt>
                <c:pt idx="51">
                  <c:v>295</c:v>
                </c:pt>
                <c:pt idx="52">
                  <c:v>311</c:v>
                </c:pt>
                <c:pt idx="53">
                  <c:v>314</c:v>
                </c:pt>
                <c:pt idx="54">
                  <c:v>313</c:v>
                </c:pt>
                <c:pt idx="55">
                  <c:v>312</c:v>
                </c:pt>
                <c:pt idx="56">
                  <c:v>313</c:v>
                </c:pt>
                <c:pt idx="57">
                  <c:v>315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1389-4087-8D31-CAC6DF9433DC}"/>
            </c:ext>
          </c:extLst>
        </c:ser>
        <c:ser>
          <c:idx val="6"/>
          <c:order val="6"/>
          <c:tx>
            <c:strRef>
              <c:f>'Overall Temp Gradient'!$A$8</c:f>
              <c:strCache>
                <c:ptCount val="1"/>
                <c:pt idx="0">
                  <c:v>3.5A</c:v>
                </c:pt>
              </c:strCache>
            </c:strRef>
          </c:tx>
          <c:spPr>
            <a:ln w="28575" cap="rnd">
              <a:solidFill>
                <a:schemeClr val="accent1">
                  <a:lumMod val="600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>
                  <a:lumMod val="60000"/>
                </a:schemeClr>
              </a:solidFill>
              <a:ln w="9525">
                <a:solidFill>
                  <a:schemeClr val="accent1">
                    <a:lumMod val="60000"/>
                  </a:schemeClr>
                </a:solidFill>
              </a:ln>
              <a:effectLst/>
            </c:spPr>
          </c:marker>
          <c:cat>
            <c:numRef>
              <c:f>'Overall Temp Gradient'!$B$1:$CA$1</c:f>
              <c:numCache>
                <c:formatCode>General</c:formatCode>
                <c:ptCount val="78"/>
                <c:pt idx="2" formatCode="h:mm">
                  <c:v>4.1666666666666664E-2</c:v>
                </c:pt>
                <c:pt idx="6" formatCode="h:mm">
                  <c:v>0.125</c:v>
                </c:pt>
                <c:pt idx="10" formatCode="h:mm">
                  <c:v>0.20833333333333334</c:v>
                </c:pt>
                <c:pt idx="14" formatCode="h:mm">
                  <c:v>0.29166666666666669</c:v>
                </c:pt>
                <c:pt idx="18" formatCode="h:mm">
                  <c:v>0.375</c:v>
                </c:pt>
                <c:pt idx="22" formatCode="h:mm">
                  <c:v>0.45833333333333331</c:v>
                </c:pt>
                <c:pt idx="26" formatCode="h:mm">
                  <c:v>0.54166666666666663</c:v>
                </c:pt>
                <c:pt idx="30" formatCode="h:mm">
                  <c:v>0.625</c:v>
                </c:pt>
                <c:pt idx="34" formatCode="h:mm">
                  <c:v>0.70833333333333337</c:v>
                </c:pt>
                <c:pt idx="38" formatCode="h:mm">
                  <c:v>0.79166666666666663</c:v>
                </c:pt>
                <c:pt idx="42" formatCode="h:mm">
                  <c:v>0.875</c:v>
                </c:pt>
                <c:pt idx="46" formatCode="h:mm">
                  <c:v>0.95833333333333337</c:v>
                </c:pt>
                <c:pt idx="50" formatCode="[h]:mm:ss">
                  <c:v>1.0416666666666667</c:v>
                </c:pt>
                <c:pt idx="54" formatCode="[h]:mm:ss">
                  <c:v>1.125</c:v>
                </c:pt>
                <c:pt idx="58" formatCode="[h]:mm:ss">
                  <c:v>1.2083333333333333</c:v>
                </c:pt>
                <c:pt idx="62" formatCode="[h]:mm:ss">
                  <c:v>1.2916666666666667</c:v>
                </c:pt>
                <c:pt idx="66" formatCode="[h]:mm:ss">
                  <c:v>1.3333333333333333</c:v>
                </c:pt>
                <c:pt idx="70" formatCode="[h]:mm:ss">
                  <c:v>1.4583333333333333</c:v>
                </c:pt>
                <c:pt idx="74" formatCode="[h]:mm:ss">
                  <c:v>1.5416666666666667</c:v>
                </c:pt>
              </c:numCache>
            </c:numRef>
          </c:cat>
          <c:val>
            <c:numRef>
              <c:f>'Overall Temp Gradient'!$B$8:$CA$8</c:f>
              <c:numCache>
                <c:formatCode>General</c:formatCode>
                <c:ptCount val="78"/>
                <c:pt idx="58">
                  <c:v>317</c:v>
                </c:pt>
                <c:pt idx="59">
                  <c:v>350</c:v>
                </c:pt>
                <c:pt idx="60">
                  <c:v>386</c:v>
                </c:pt>
                <c:pt idx="61">
                  <c:v>397</c:v>
                </c:pt>
                <c:pt idx="62">
                  <c:v>403</c:v>
                </c:pt>
                <c:pt idx="63">
                  <c:v>408</c:v>
                </c:pt>
                <c:pt idx="64">
                  <c:v>409</c:v>
                </c:pt>
                <c:pt idx="65">
                  <c:v>411</c:v>
                </c:pt>
                <c:pt idx="66">
                  <c:v>410</c:v>
                </c:pt>
                <c:pt idx="67">
                  <c:v>409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6-1389-4087-8D31-CAC6DF9433DC}"/>
            </c:ext>
          </c:extLst>
        </c:ser>
        <c:ser>
          <c:idx val="7"/>
          <c:order val="7"/>
          <c:tx>
            <c:strRef>
              <c:f>'Overall Temp Gradient'!$A$9</c:f>
              <c:strCache>
                <c:ptCount val="1"/>
                <c:pt idx="0">
                  <c:v>4A</c:v>
                </c:pt>
              </c:strCache>
            </c:strRef>
          </c:tx>
          <c:spPr>
            <a:ln w="28575" cap="rnd">
              <a:solidFill>
                <a:schemeClr val="accent2">
                  <a:lumMod val="600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>
                  <a:lumMod val="60000"/>
                </a:schemeClr>
              </a:solidFill>
              <a:ln w="9525">
                <a:solidFill>
                  <a:schemeClr val="accent2">
                    <a:lumMod val="60000"/>
                  </a:schemeClr>
                </a:solidFill>
              </a:ln>
              <a:effectLst/>
            </c:spPr>
          </c:marker>
          <c:cat>
            <c:numRef>
              <c:f>'Overall Temp Gradient'!$B$1:$CA$1</c:f>
              <c:numCache>
                <c:formatCode>General</c:formatCode>
                <c:ptCount val="78"/>
                <c:pt idx="2" formatCode="h:mm">
                  <c:v>4.1666666666666664E-2</c:v>
                </c:pt>
                <c:pt idx="6" formatCode="h:mm">
                  <c:v>0.125</c:v>
                </c:pt>
                <c:pt idx="10" formatCode="h:mm">
                  <c:v>0.20833333333333334</c:v>
                </c:pt>
                <c:pt idx="14" formatCode="h:mm">
                  <c:v>0.29166666666666669</c:v>
                </c:pt>
                <c:pt idx="18" formatCode="h:mm">
                  <c:v>0.375</c:v>
                </c:pt>
                <c:pt idx="22" formatCode="h:mm">
                  <c:v>0.45833333333333331</c:v>
                </c:pt>
                <c:pt idx="26" formatCode="h:mm">
                  <c:v>0.54166666666666663</c:v>
                </c:pt>
                <c:pt idx="30" formatCode="h:mm">
                  <c:v>0.625</c:v>
                </c:pt>
                <c:pt idx="34" formatCode="h:mm">
                  <c:v>0.70833333333333337</c:v>
                </c:pt>
                <c:pt idx="38" formatCode="h:mm">
                  <c:v>0.79166666666666663</c:v>
                </c:pt>
                <c:pt idx="42" formatCode="h:mm">
                  <c:v>0.875</c:v>
                </c:pt>
                <c:pt idx="46" formatCode="h:mm">
                  <c:v>0.95833333333333337</c:v>
                </c:pt>
                <c:pt idx="50" formatCode="[h]:mm:ss">
                  <c:v>1.0416666666666667</c:v>
                </c:pt>
                <c:pt idx="54" formatCode="[h]:mm:ss">
                  <c:v>1.125</c:v>
                </c:pt>
                <c:pt idx="58" formatCode="[h]:mm:ss">
                  <c:v>1.2083333333333333</c:v>
                </c:pt>
                <c:pt idx="62" formatCode="[h]:mm:ss">
                  <c:v>1.2916666666666667</c:v>
                </c:pt>
                <c:pt idx="66" formatCode="[h]:mm:ss">
                  <c:v>1.3333333333333333</c:v>
                </c:pt>
                <c:pt idx="70" formatCode="[h]:mm:ss">
                  <c:v>1.4583333333333333</c:v>
                </c:pt>
                <c:pt idx="74" formatCode="[h]:mm:ss">
                  <c:v>1.5416666666666667</c:v>
                </c:pt>
              </c:numCache>
            </c:numRef>
          </c:cat>
          <c:val>
            <c:numRef>
              <c:f>'Overall Temp Gradient'!$B$9:$CA$9</c:f>
              <c:numCache>
                <c:formatCode>General</c:formatCode>
                <c:ptCount val="78"/>
                <c:pt idx="68">
                  <c:v>407</c:v>
                </c:pt>
                <c:pt idx="69">
                  <c:v>453</c:v>
                </c:pt>
                <c:pt idx="70">
                  <c:v>488</c:v>
                </c:pt>
                <c:pt idx="71">
                  <c:v>496</c:v>
                </c:pt>
                <c:pt idx="72">
                  <c:v>506</c:v>
                </c:pt>
                <c:pt idx="73">
                  <c:v>505</c:v>
                </c:pt>
                <c:pt idx="74">
                  <c:v>503</c:v>
                </c:pt>
                <c:pt idx="75">
                  <c:v>490</c:v>
                </c:pt>
                <c:pt idx="76">
                  <c:v>505</c:v>
                </c:pt>
                <c:pt idx="77">
                  <c:v>508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7-1389-4087-8D31-CAC6DF9433D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upDownBars>
          <c:gapWidth val="219"/>
          <c:upBars>
            <c:spPr>
              <a:solidFill>
                <a:schemeClr val="lt1"/>
              </a:solidFill>
              <a:ln w="9525">
                <a:solidFill>
                  <a:schemeClr val="tx1">
                    <a:lumMod val="15000"/>
                    <a:lumOff val="85000"/>
                  </a:schemeClr>
                </a:solidFill>
              </a:ln>
              <a:effectLst/>
            </c:spPr>
          </c:upBars>
          <c:downBars>
            <c:spPr>
              <a:solidFill>
                <a:schemeClr val="dk1">
                  <a:lumMod val="65000"/>
                  <a:lumOff val="35000"/>
                </a:schemeClr>
              </a:solidFill>
              <a:ln w="9525">
                <a:solidFill>
                  <a:schemeClr val="tx1">
                    <a:lumMod val="65000"/>
                    <a:lumOff val="35000"/>
                  </a:schemeClr>
                </a:solidFill>
              </a:ln>
              <a:effectLst/>
            </c:spPr>
          </c:downBars>
        </c:upDownBars>
        <c:marker val="1"/>
        <c:smooth val="0"/>
        <c:axId val="580367368"/>
        <c:axId val="580358184"/>
      </c:lineChart>
      <c:catAx>
        <c:axId val="580367368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Time</a:t>
                </a:r>
                <a:r>
                  <a:rPr lang="en-US" baseline="0"/>
                  <a:t> (minutes)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80358184"/>
        <c:crosses val="autoZero"/>
        <c:auto val="1"/>
        <c:lblAlgn val="ctr"/>
        <c:lblOffset val="100"/>
        <c:noMultiLvlLbl val="0"/>
      </c:catAx>
      <c:valAx>
        <c:axId val="58035818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Temperature</a:t>
                </a:r>
                <a:r>
                  <a:rPr lang="en-US" baseline="0"/>
                  <a:t> (°C)</a:t>
                </a:r>
                <a:endParaRPr lang="en-US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80367368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Temperature</a:t>
            </a:r>
            <a:r>
              <a:rPr lang="en-US" baseline="0"/>
              <a:t> Gradient Of Membrane at 3.5A</a:t>
            </a:r>
            <a:endParaRPr lang="en-US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'Temp. Gradient - Chip'!$A$2</c:f>
              <c:strCache>
                <c:ptCount val="1"/>
                <c:pt idx="0">
                  <c:v>3.5A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cat>
            <c:numRef>
              <c:f>'Temp. Gradient - Chip'!$B$1:$L$1</c:f>
              <c:numCache>
                <c:formatCode>General</c:formatCode>
                <c:ptCount val="11"/>
                <c:pt idx="0">
                  <c:v>0</c:v>
                </c:pt>
                <c:pt idx="1">
                  <c:v>0.5</c:v>
                </c:pt>
                <c:pt idx="2">
                  <c:v>1</c:v>
                </c:pt>
                <c:pt idx="3" formatCode="h:mm">
                  <c:v>6.25E-2</c:v>
                </c:pt>
                <c:pt idx="4" formatCode="h:mm">
                  <c:v>8.3333333333333329E-2</c:v>
                </c:pt>
                <c:pt idx="5" formatCode="h:mm">
                  <c:v>0.10416666666666667</c:v>
                </c:pt>
                <c:pt idx="6" formatCode="h:mm">
                  <c:v>0.125</c:v>
                </c:pt>
                <c:pt idx="7" formatCode="h:mm">
                  <c:v>0.14583333333333334</c:v>
                </c:pt>
                <c:pt idx="8" formatCode="h:mm">
                  <c:v>0.16666666666666666</c:v>
                </c:pt>
                <c:pt idx="9" formatCode="h:mm">
                  <c:v>0.1875</c:v>
                </c:pt>
                <c:pt idx="10" formatCode="h:mm">
                  <c:v>0.20833333333333334</c:v>
                </c:pt>
              </c:numCache>
            </c:numRef>
          </c:cat>
          <c:val>
            <c:numRef>
              <c:f>'Temp. Gradient - Chip'!$B$2:$L$2</c:f>
              <c:numCache>
                <c:formatCode>General</c:formatCode>
                <c:ptCount val="11"/>
                <c:pt idx="0">
                  <c:v>28</c:v>
                </c:pt>
                <c:pt idx="1">
                  <c:v>67</c:v>
                </c:pt>
                <c:pt idx="2">
                  <c:v>160</c:v>
                </c:pt>
                <c:pt idx="3">
                  <c:v>240</c:v>
                </c:pt>
                <c:pt idx="4">
                  <c:v>304</c:v>
                </c:pt>
                <c:pt idx="5">
                  <c:v>330</c:v>
                </c:pt>
                <c:pt idx="6">
                  <c:v>340</c:v>
                </c:pt>
                <c:pt idx="7">
                  <c:v>330</c:v>
                </c:pt>
                <c:pt idx="8">
                  <c:v>360</c:v>
                </c:pt>
                <c:pt idx="9">
                  <c:v>360</c:v>
                </c:pt>
                <c:pt idx="10">
                  <c:v>363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2CC5-4EC6-808F-81B790FF048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70507232"/>
        <c:axId val="470503952"/>
      </c:lineChart>
      <c:catAx>
        <c:axId val="470507232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Time</a:t>
                </a:r>
                <a:r>
                  <a:rPr lang="en-US" baseline="0"/>
                  <a:t> (minutes)</a:t>
                </a:r>
                <a:endParaRPr lang="en-US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70503952"/>
        <c:crosses val="autoZero"/>
        <c:auto val="1"/>
        <c:lblAlgn val="ctr"/>
        <c:lblOffset val="100"/>
        <c:noMultiLvlLbl val="0"/>
      </c:catAx>
      <c:valAx>
        <c:axId val="47050395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Temperature</a:t>
                </a:r>
                <a:r>
                  <a:rPr lang="en-US" baseline="0"/>
                  <a:t> (°C)</a:t>
                </a:r>
                <a:endParaRPr lang="en-US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7050723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459959-CE18-4116-A358-8FBF0FEA9A5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AA475CC-C571-4A53-B883-F26CD9DC6C0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3810DB1-89C0-4CD5-A97F-75C24684A8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4A0D0-5162-47AE-97EE-A461C283E67E}" type="datetimeFigureOut">
              <a:rPr lang="en-US" smtClean="0"/>
              <a:t>4/25/2019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628B65-2902-410A-A2E0-40F446584E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7BE46C-3E51-4390-B5F9-050A26315F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85648-58D7-499C-8652-3CC1B57172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07809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EAC3B4-6C1A-4BC0-94CB-C1805E971E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A61B31F-59E6-4D5A-9C43-74DA2403461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E318C7-EDC2-427A-BE33-7519556C8B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4A0D0-5162-47AE-97EE-A461C283E67E}" type="datetimeFigureOut">
              <a:rPr lang="en-US" smtClean="0"/>
              <a:t>4/25/2019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4ED75D2-8FA1-400D-A312-18644883D6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18424D8-C511-4A8C-8DE8-65D4528EEF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85648-58D7-499C-8652-3CC1B57172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93688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6CF2C35-BD06-4E40-8790-681AEDDE4DF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CC432EC-F53C-4FA2-B2DA-BFE02B02F9F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B09584A-EA32-46CB-9CFC-C493826B63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4A0D0-5162-47AE-97EE-A461C283E67E}" type="datetimeFigureOut">
              <a:rPr lang="en-US" smtClean="0"/>
              <a:t>4/25/2019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1A711F4-3CE1-4F8C-86E0-B6B2463A71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2047EF-0374-4ADE-9F4B-07B0BE74F5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85648-58D7-499C-8652-3CC1B57172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53394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7AC204-C1EA-464D-B5C4-A551C03B24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18CCDF-6798-44A0-9A3B-59A1C7BF24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F41469-C30B-456D-B61A-19040D1CFF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4A0D0-5162-47AE-97EE-A461C283E67E}" type="datetimeFigureOut">
              <a:rPr lang="en-US" smtClean="0"/>
              <a:t>4/25/2019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4220D1-2E78-4BAE-90A4-0C621B86CA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46F4B7-2F7D-4C80-8F24-48A372683D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85648-58D7-499C-8652-3CC1B57172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85692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9A033F-E59F-4B2B-AC8F-329825C3BB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CAA1987-3EF9-41DC-8C03-0CF019FC2A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6D538B-525B-4D17-BE4C-B2E38F378E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4A0D0-5162-47AE-97EE-A461C283E67E}" type="datetimeFigureOut">
              <a:rPr lang="en-US" smtClean="0"/>
              <a:t>4/25/2019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E946679-7CD9-449E-A5B8-CE47AAFC77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0FB2734-0F11-4708-83C0-055CA50EB1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85648-58D7-499C-8652-3CC1B57172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57922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96BA57-9ADA-44EE-B72D-4D336C1B42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F1DFC8-4B77-4FBD-937E-5CC29C96FD3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52F6556-ABF3-4FDA-88F1-A010A9B271B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698D2AA-D495-4000-8160-500EA9B27F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4A0D0-5162-47AE-97EE-A461C283E67E}" type="datetimeFigureOut">
              <a:rPr lang="en-US" smtClean="0"/>
              <a:t>4/25/2019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51874B7-B7D2-4B3C-B8C1-B585A43D2B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98806DB-9058-4249-95E2-7570E28DFF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85648-58D7-499C-8652-3CC1B57172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58927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726F72-3354-4EEA-8A9B-657C64574D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DC368A9-557B-4A6A-9A12-FC5A4E5657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7323E76-4859-47B7-897C-E9E7FEF22F6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73D9F96-3767-42A8-8517-55D1B3BB74B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E5C2854-D777-46D8-8396-5EE3D478D21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076F1B3-FE38-40C0-A474-AD62B071A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4A0D0-5162-47AE-97EE-A461C283E67E}" type="datetimeFigureOut">
              <a:rPr lang="en-US" smtClean="0"/>
              <a:t>4/25/2019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61E8A98-2D7A-434F-948D-5A2D9EDCEB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9F02C86-D734-4F80-B9AA-7A8119C08C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85648-58D7-499C-8652-3CC1B57172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01058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A313EE-1736-4E93-97A0-28D55C070A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228115A-319C-45D6-ACD6-382469B7A5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4A0D0-5162-47AE-97EE-A461C283E67E}" type="datetimeFigureOut">
              <a:rPr lang="en-US" smtClean="0"/>
              <a:t>4/25/2019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4265B2B-212D-4138-87D7-A75F26A952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FF234B4-12CB-4722-BA81-7175866069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85648-58D7-499C-8652-3CC1B57172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45073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EEAC54C-3BC8-4BA6-9D7C-E4A66D7C36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4A0D0-5162-47AE-97EE-A461C283E67E}" type="datetimeFigureOut">
              <a:rPr lang="en-US" smtClean="0"/>
              <a:t>4/25/2019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A0B097F-1C49-46CF-B28C-DD74D37CC4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306460B-AB92-454C-BD16-DD681EC592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85648-58D7-499C-8652-3CC1B57172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11579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888206-8A77-4EE3-897B-A8C6F70D70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71687B-02D8-47C9-A3B7-6A10890F7F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8DF38F3-814D-45C2-BD1C-AC77B3F0CCE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C0D8B3E-AD5C-497D-BE2B-B6CEA3123E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4A0D0-5162-47AE-97EE-A461C283E67E}" type="datetimeFigureOut">
              <a:rPr lang="en-US" smtClean="0"/>
              <a:t>4/25/2019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AF51D03-C3A6-4C27-9DAD-52B3CF71E8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6D2893A-BC43-427D-9BAF-E48B38E8A6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85648-58D7-499C-8652-3CC1B57172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35634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545188-DD8D-4064-8DD9-36490B8F83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2EAB9D5-F7D2-489E-81F3-94F4362772F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055631F-7E8B-4B1E-BA25-BED8388658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7419ACE-B80B-4CB6-8133-A55DCA5F4E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4A0D0-5162-47AE-97EE-A461C283E67E}" type="datetimeFigureOut">
              <a:rPr lang="en-US" smtClean="0"/>
              <a:t>4/25/2019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7A375D1-AA60-4F10-A024-5131E714D5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1534AA4-A3F0-47E9-A7FA-EDDB09C5F6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85648-58D7-499C-8652-3CC1B57172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82110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29E7875-63A6-4BE1-8E26-AA19EF1762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A22CE6C-9775-4226-87C9-AAE3802499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0E6909-9B03-4BD9-AE2A-CCAF89688E1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64A0D0-5162-47AE-97EE-A461C283E67E}" type="datetimeFigureOut">
              <a:rPr lang="en-US" smtClean="0"/>
              <a:t>4/25/2019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145E96-5BDA-4AB4-8124-4E7C07FF0E0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0139051-A992-41B5-AD44-EFF407F37C8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F85648-58D7-499C-8652-3CC1B57172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48194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DA8A8C-581B-44D2-AFFA-4ADBA40F3F3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Melting Assay for Plastic Investigation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10B17D3-2436-40B4-8CEB-371B105BF17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Ian Krout</a:t>
            </a:r>
          </a:p>
        </p:txBody>
      </p:sp>
    </p:spTree>
    <p:extLst>
      <p:ext uri="{BB962C8B-B14F-4D97-AF65-F5344CB8AC3E}">
        <p14:creationId xmlns:p14="http://schemas.microsoft.com/office/powerpoint/2010/main" val="29768183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Freeform 310">
            <a:extLst>
              <a:ext uri="{FF2B5EF4-FFF2-40B4-BE49-F238E27FC236}">
                <a16:creationId xmlns:a16="http://schemas.microsoft.com/office/drawing/2014/main" id="{69BFCCA3-C9E0-4FEF-83B5-23A74BB3DE39}"/>
              </a:ext>
            </a:extLst>
          </p:cNvPr>
          <p:cNvSpPr>
            <a:spLocks noChangeAspect="1"/>
          </p:cNvSpPr>
          <p:nvPr/>
        </p:nvSpPr>
        <p:spPr bwMode="auto">
          <a:xfrm rot="19350197">
            <a:off x="9009100" y="2040782"/>
            <a:ext cx="1262176" cy="142957"/>
          </a:xfrm>
          <a:custGeom>
            <a:avLst/>
            <a:gdLst>
              <a:gd name="T0" fmla="*/ 15 w 538"/>
              <a:gd name="T1" fmla="*/ 10 h 61"/>
              <a:gd name="T2" fmla="*/ 111 w 538"/>
              <a:gd name="T3" fmla="*/ 43 h 61"/>
              <a:gd name="T4" fmla="*/ 200 w 538"/>
              <a:gd name="T5" fmla="*/ 37 h 61"/>
              <a:gd name="T6" fmla="*/ 317 w 538"/>
              <a:gd name="T7" fmla="*/ 12 h 61"/>
              <a:gd name="T8" fmla="*/ 428 w 538"/>
              <a:gd name="T9" fmla="*/ 6 h 61"/>
              <a:gd name="T10" fmla="*/ 497 w 538"/>
              <a:gd name="T11" fmla="*/ 36 h 61"/>
              <a:gd name="T12" fmla="*/ 530 w 538"/>
              <a:gd name="T13" fmla="*/ 48 h 61"/>
              <a:gd name="T14" fmla="*/ 538 w 538"/>
              <a:gd name="T15" fmla="*/ 54 h 61"/>
              <a:gd name="T16" fmla="*/ 519 w 538"/>
              <a:gd name="T17" fmla="*/ 56 h 61"/>
              <a:gd name="T18" fmla="*/ 434 w 538"/>
              <a:gd name="T19" fmla="*/ 20 h 61"/>
              <a:gd name="T20" fmla="*/ 362 w 538"/>
              <a:gd name="T21" fmla="*/ 18 h 61"/>
              <a:gd name="T22" fmla="*/ 278 w 538"/>
              <a:gd name="T23" fmla="*/ 32 h 61"/>
              <a:gd name="T24" fmla="*/ 199 w 538"/>
              <a:gd name="T25" fmla="*/ 49 h 61"/>
              <a:gd name="T26" fmla="*/ 85 w 538"/>
              <a:gd name="T27" fmla="*/ 50 h 61"/>
              <a:gd name="T28" fmla="*/ 6 w 538"/>
              <a:gd name="T29" fmla="*/ 17 h 61"/>
              <a:gd name="T30" fmla="*/ 15 w 538"/>
              <a:gd name="T31" fmla="*/ 10 h 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538" h="61">
                <a:moveTo>
                  <a:pt x="15" y="10"/>
                </a:moveTo>
                <a:cubicBezTo>
                  <a:pt x="15" y="10"/>
                  <a:pt x="28" y="35"/>
                  <a:pt x="111" y="43"/>
                </a:cubicBezTo>
                <a:cubicBezTo>
                  <a:pt x="111" y="43"/>
                  <a:pt x="136" y="48"/>
                  <a:pt x="200" y="37"/>
                </a:cubicBezTo>
                <a:cubicBezTo>
                  <a:pt x="264" y="26"/>
                  <a:pt x="290" y="16"/>
                  <a:pt x="317" y="12"/>
                </a:cubicBezTo>
                <a:cubicBezTo>
                  <a:pt x="345" y="8"/>
                  <a:pt x="404" y="0"/>
                  <a:pt x="428" y="6"/>
                </a:cubicBezTo>
                <a:cubicBezTo>
                  <a:pt x="453" y="13"/>
                  <a:pt x="469" y="25"/>
                  <a:pt x="497" y="36"/>
                </a:cubicBezTo>
                <a:cubicBezTo>
                  <a:pt x="525" y="47"/>
                  <a:pt x="530" y="48"/>
                  <a:pt x="530" y="48"/>
                </a:cubicBezTo>
                <a:cubicBezTo>
                  <a:pt x="530" y="48"/>
                  <a:pt x="538" y="48"/>
                  <a:pt x="538" y="54"/>
                </a:cubicBezTo>
                <a:cubicBezTo>
                  <a:pt x="538" y="60"/>
                  <a:pt x="531" y="61"/>
                  <a:pt x="519" y="56"/>
                </a:cubicBezTo>
                <a:cubicBezTo>
                  <a:pt x="507" y="52"/>
                  <a:pt x="434" y="20"/>
                  <a:pt x="434" y="20"/>
                </a:cubicBezTo>
                <a:cubicBezTo>
                  <a:pt x="434" y="20"/>
                  <a:pt x="410" y="11"/>
                  <a:pt x="362" y="18"/>
                </a:cubicBezTo>
                <a:cubicBezTo>
                  <a:pt x="314" y="25"/>
                  <a:pt x="278" y="32"/>
                  <a:pt x="278" y="32"/>
                </a:cubicBezTo>
                <a:cubicBezTo>
                  <a:pt x="278" y="32"/>
                  <a:pt x="231" y="45"/>
                  <a:pt x="199" y="49"/>
                </a:cubicBezTo>
                <a:cubicBezTo>
                  <a:pt x="166" y="54"/>
                  <a:pt x="122" y="58"/>
                  <a:pt x="85" y="50"/>
                </a:cubicBezTo>
                <a:cubicBezTo>
                  <a:pt x="48" y="42"/>
                  <a:pt x="11" y="28"/>
                  <a:pt x="6" y="17"/>
                </a:cubicBezTo>
                <a:cubicBezTo>
                  <a:pt x="0" y="5"/>
                  <a:pt x="11" y="4"/>
                  <a:pt x="15" y="10"/>
                </a:cubicBezTo>
                <a:close/>
              </a:path>
            </a:pathLst>
          </a:custGeom>
          <a:solidFill>
            <a:srgbClr val="CCFFCC"/>
          </a:solidFill>
          <a:ln w="6350" cap="flat">
            <a:solidFill>
              <a:srgbClr val="008000"/>
            </a:solidFill>
            <a:prstDash val="solid"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4" name="Freeform 310">
            <a:extLst>
              <a:ext uri="{FF2B5EF4-FFF2-40B4-BE49-F238E27FC236}">
                <a16:creationId xmlns:a16="http://schemas.microsoft.com/office/drawing/2014/main" id="{8F86F29C-03AA-4D25-9225-F079CA2442F4}"/>
              </a:ext>
            </a:extLst>
          </p:cNvPr>
          <p:cNvSpPr>
            <a:spLocks noChangeAspect="1"/>
          </p:cNvSpPr>
          <p:nvPr/>
        </p:nvSpPr>
        <p:spPr bwMode="auto">
          <a:xfrm rot="16744998">
            <a:off x="9238059" y="2588673"/>
            <a:ext cx="1901541" cy="215373"/>
          </a:xfrm>
          <a:custGeom>
            <a:avLst/>
            <a:gdLst>
              <a:gd name="T0" fmla="*/ 15 w 538"/>
              <a:gd name="T1" fmla="*/ 10 h 61"/>
              <a:gd name="T2" fmla="*/ 111 w 538"/>
              <a:gd name="T3" fmla="*/ 43 h 61"/>
              <a:gd name="T4" fmla="*/ 200 w 538"/>
              <a:gd name="T5" fmla="*/ 37 h 61"/>
              <a:gd name="T6" fmla="*/ 317 w 538"/>
              <a:gd name="T7" fmla="*/ 12 h 61"/>
              <a:gd name="T8" fmla="*/ 428 w 538"/>
              <a:gd name="T9" fmla="*/ 6 h 61"/>
              <a:gd name="T10" fmla="*/ 497 w 538"/>
              <a:gd name="T11" fmla="*/ 36 h 61"/>
              <a:gd name="T12" fmla="*/ 530 w 538"/>
              <a:gd name="T13" fmla="*/ 48 h 61"/>
              <a:gd name="T14" fmla="*/ 538 w 538"/>
              <a:gd name="T15" fmla="*/ 54 h 61"/>
              <a:gd name="T16" fmla="*/ 519 w 538"/>
              <a:gd name="T17" fmla="*/ 56 h 61"/>
              <a:gd name="T18" fmla="*/ 434 w 538"/>
              <a:gd name="T19" fmla="*/ 20 h 61"/>
              <a:gd name="T20" fmla="*/ 362 w 538"/>
              <a:gd name="T21" fmla="*/ 18 h 61"/>
              <a:gd name="T22" fmla="*/ 278 w 538"/>
              <a:gd name="T23" fmla="*/ 32 h 61"/>
              <a:gd name="T24" fmla="*/ 199 w 538"/>
              <a:gd name="T25" fmla="*/ 49 h 61"/>
              <a:gd name="T26" fmla="*/ 85 w 538"/>
              <a:gd name="T27" fmla="*/ 50 h 61"/>
              <a:gd name="T28" fmla="*/ 6 w 538"/>
              <a:gd name="T29" fmla="*/ 17 h 61"/>
              <a:gd name="T30" fmla="*/ 15 w 538"/>
              <a:gd name="T31" fmla="*/ 10 h 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538" h="61">
                <a:moveTo>
                  <a:pt x="15" y="10"/>
                </a:moveTo>
                <a:cubicBezTo>
                  <a:pt x="15" y="10"/>
                  <a:pt x="28" y="35"/>
                  <a:pt x="111" y="43"/>
                </a:cubicBezTo>
                <a:cubicBezTo>
                  <a:pt x="111" y="43"/>
                  <a:pt x="136" y="48"/>
                  <a:pt x="200" y="37"/>
                </a:cubicBezTo>
                <a:cubicBezTo>
                  <a:pt x="264" y="26"/>
                  <a:pt x="290" y="16"/>
                  <a:pt x="317" y="12"/>
                </a:cubicBezTo>
                <a:cubicBezTo>
                  <a:pt x="345" y="8"/>
                  <a:pt x="404" y="0"/>
                  <a:pt x="428" y="6"/>
                </a:cubicBezTo>
                <a:cubicBezTo>
                  <a:pt x="453" y="13"/>
                  <a:pt x="469" y="25"/>
                  <a:pt x="497" y="36"/>
                </a:cubicBezTo>
                <a:cubicBezTo>
                  <a:pt x="525" y="47"/>
                  <a:pt x="530" y="48"/>
                  <a:pt x="530" y="48"/>
                </a:cubicBezTo>
                <a:cubicBezTo>
                  <a:pt x="530" y="48"/>
                  <a:pt x="538" y="48"/>
                  <a:pt x="538" y="54"/>
                </a:cubicBezTo>
                <a:cubicBezTo>
                  <a:pt x="538" y="60"/>
                  <a:pt x="531" y="61"/>
                  <a:pt x="519" y="56"/>
                </a:cubicBezTo>
                <a:cubicBezTo>
                  <a:pt x="507" y="52"/>
                  <a:pt x="434" y="20"/>
                  <a:pt x="434" y="20"/>
                </a:cubicBezTo>
                <a:cubicBezTo>
                  <a:pt x="434" y="20"/>
                  <a:pt x="410" y="11"/>
                  <a:pt x="362" y="18"/>
                </a:cubicBezTo>
                <a:cubicBezTo>
                  <a:pt x="314" y="25"/>
                  <a:pt x="278" y="32"/>
                  <a:pt x="278" y="32"/>
                </a:cubicBezTo>
                <a:cubicBezTo>
                  <a:pt x="278" y="32"/>
                  <a:pt x="231" y="45"/>
                  <a:pt x="199" y="49"/>
                </a:cubicBezTo>
                <a:cubicBezTo>
                  <a:pt x="166" y="54"/>
                  <a:pt x="122" y="58"/>
                  <a:pt x="85" y="50"/>
                </a:cubicBezTo>
                <a:cubicBezTo>
                  <a:pt x="48" y="42"/>
                  <a:pt x="11" y="28"/>
                  <a:pt x="6" y="17"/>
                </a:cubicBezTo>
                <a:cubicBezTo>
                  <a:pt x="0" y="5"/>
                  <a:pt x="11" y="4"/>
                  <a:pt x="15" y="10"/>
                </a:cubicBezTo>
                <a:close/>
              </a:path>
            </a:pathLst>
          </a:custGeom>
          <a:solidFill>
            <a:srgbClr val="CCFFCC"/>
          </a:solidFill>
          <a:ln w="6350" cap="flat">
            <a:solidFill>
              <a:srgbClr val="008000"/>
            </a:solidFill>
            <a:prstDash val="solid"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9" name="Freeform 15">
            <a:extLst>
              <a:ext uri="{FF2B5EF4-FFF2-40B4-BE49-F238E27FC236}">
                <a16:creationId xmlns:a16="http://schemas.microsoft.com/office/drawing/2014/main" id="{3E3F257B-E44F-46C9-BC12-978312F5DD88}"/>
              </a:ext>
            </a:extLst>
          </p:cNvPr>
          <p:cNvSpPr>
            <a:spLocks noChangeAspect="1"/>
          </p:cNvSpPr>
          <p:nvPr/>
        </p:nvSpPr>
        <p:spPr bwMode="auto">
          <a:xfrm rot="15174759">
            <a:off x="7194483" y="1981721"/>
            <a:ext cx="520211" cy="3046957"/>
          </a:xfrm>
          <a:custGeom>
            <a:avLst/>
            <a:gdLst>
              <a:gd name="T0" fmla="*/ 19 w 26"/>
              <a:gd name="T1" fmla="*/ 0 h 152"/>
              <a:gd name="T2" fmla="*/ 21 w 26"/>
              <a:gd name="T3" fmla="*/ 20 h 152"/>
              <a:gd name="T4" fmla="*/ 17 w 26"/>
              <a:gd name="T5" fmla="*/ 55 h 152"/>
              <a:gd name="T6" fmla="*/ 4 w 26"/>
              <a:gd name="T7" fmla="*/ 99 h 152"/>
              <a:gd name="T8" fmla="*/ 7 w 26"/>
              <a:gd name="T9" fmla="*/ 144 h 152"/>
              <a:gd name="T10" fmla="*/ 14 w 26"/>
              <a:gd name="T11" fmla="*/ 152 h 152"/>
              <a:gd name="T12" fmla="*/ 15 w 26"/>
              <a:gd name="T13" fmla="*/ 146 h 152"/>
              <a:gd name="T14" fmla="*/ 7 w 26"/>
              <a:gd name="T15" fmla="*/ 115 h 152"/>
              <a:gd name="T16" fmla="*/ 15 w 26"/>
              <a:gd name="T17" fmla="*/ 74 h 152"/>
              <a:gd name="T18" fmla="*/ 21 w 26"/>
              <a:gd name="T19" fmla="*/ 58 h 152"/>
              <a:gd name="T20" fmla="*/ 25 w 26"/>
              <a:gd name="T21" fmla="*/ 42 h 152"/>
              <a:gd name="T22" fmla="*/ 24 w 26"/>
              <a:gd name="T23" fmla="*/ 2 h 152"/>
              <a:gd name="T24" fmla="*/ 19 w 26"/>
              <a:gd name="T25" fmla="*/ 0 h 1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26" h="152">
                <a:moveTo>
                  <a:pt x="19" y="0"/>
                </a:moveTo>
                <a:cubicBezTo>
                  <a:pt x="19" y="0"/>
                  <a:pt x="21" y="15"/>
                  <a:pt x="21" y="20"/>
                </a:cubicBezTo>
                <a:cubicBezTo>
                  <a:pt x="21" y="25"/>
                  <a:pt x="21" y="45"/>
                  <a:pt x="17" y="55"/>
                </a:cubicBezTo>
                <a:cubicBezTo>
                  <a:pt x="12" y="64"/>
                  <a:pt x="5" y="85"/>
                  <a:pt x="4" y="99"/>
                </a:cubicBezTo>
                <a:cubicBezTo>
                  <a:pt x="2" y="114"/>
                  <a:pt x="0" y="126"/>
                  <a:pt x="7" y="144"/>
                </a:cubicBezTo>
                <a:cubicBezTo>
                  <a:pt x="7" y="144"/>
                  <a:pt x="11" y="152"/>
                  <a:pt x="14" y="152"/>
                </a:cubicBezTo>
                <a:cubicBezTo>
                  <a:pt x="17" y="152"/>
                  <a:pt x="17" y="151"/>
                  <a:pt x="15" y="146"/>
                </a:cubicBezTo>
                <a:cubicBezTo>
                  <a:pt x="12" y="142"/>
                  <a:pt x="6" y="132"/>
                  <a:pt x="7" y="115"/>
                </a:cubicBezTo>
                <a:cubicBezTo>
                  <a:pt x="9" y="97"/>
                  <a:pt x="11" y="84"/>
                  <a:pt x="15" y="74"/>
                </a:cubicBezTo>
                <a:cubicBezTo>
                  <a:pt x="19" y="64"/>
                  <a:pt x="21" y="58"/>
                  <a:pt x="21" y="58"/>
                </a:cubicBezTo>
                <a:cubicBezTo>
                  <a:pt x="21" y="58"/>
                  <a:pt x="24" y="53"/>
                  <a:pt x="25" y="42"/>
                </a:cubicBezTo>
                <a:cubicBezTo>
                  <a:pt x="26" y="31"/>
                  <a:pt x="26" y="13"/>
                  <a:pt x="24" y="2"/>
                </a:cubicBezTo>
                <a:lnTo>
                  <a:pt x="19" y="0"/>
                </a:lnTo>
                <a:close/>
              </a:path>
            </a:pathLst>
          </a:custGeom>
          <a:solidFill>
            <a:schemeClr val="bg2">
              <a:lumMod val="75000"/>
            </a:schemeClr>
          </a:solidFill>
          <a:ln w="6350" cap="flat">
            <a:solidFill>
              <a:schemeClr val="tx1"/>
            </a:solidFill>
            <a:prstDash val="solid"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52C2929-4A6B-43FE-86CD-7A234BF496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3192" y="119170"/>
            <a:ext cx="10515600" cy="1325563"/>
          </a:xfrm>
        </p:spPr>
        <p:txBody>
          <a:bodyPr/>
          <a:lstStyle/>
          <a:p>
            <a:r>
              <a:rPr lang="en-US" dirty="0"/>
              <a:t>Set up</a:t>
            </a:r>
          </a:p>
        </p:txBody>
      </p:sp>
      <p:sp>
        <p:nvSpPr>
          <p:cNvPr id="28" name="AutoShape 52">
            <a:extLst>
              <a:ext uri="{FF2B5EF4-FFF2-40B4-BE49-F238E27FC236}">
                <a16:creationId xmlns:a16="http://schemas.microsoft.com/office/drawing/2014/main" id="{16CE9E9D-829C-4F14-BA5C-DD186D4177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14387" y="3648157"/>
            <a:ext cx="4781613" cy="217543"/>
          </a:xfrm>
          <a:prstGeom prst="roundRect">
            <a:avLst>
              <a:gd name="adj" fmla="val 50000"/>
            </a:avLst>
          </a:prstGeom>
          <a:solidFill>
            <a:srgbClr val="EAEAEA"/>
          </a:solidFill>
          <a:ln w="6350">
            <a:solidFill>
              <a:srgbClr val="333333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29" name="Freeform 53">
            <a:extLst>
              <a:ext uri="{FF2B5EF4-FFF2-40B4-BE49-F238E27FC236}">
                <a16:creationId xmlns:a16="http://schemas.microsoft.com/office/drawing/2014/main" id="{660E47FC-8C4D-43B7-89FB-B90E12ED8E04}"/>
              </a:ext>
            </a:extLst>
          </p:cNvPr>
          <p:cNvSpPr>
            <a:spLocks noChangeAspect="1"/>
          </p:cNvSpPr>
          <p:nvPr/>
        </p:nvSpPr>
        <p:spPr bwMode="auto">
          <a:xfrm>
            <a:off x="4580090" y="3505200"/>
            <a:ext cx="1048143" cy="142957"/>
          </a:xfrm>
          <a:custGeom>
            <a:avLst/>
            <a:gdLst>
              <a:gd name="T0" fmla="*/ 48 w 48"/>
              <a:gd name="T1" fmla="*/ 2 h 4"/>
              <a:gd name="T2" fmla="*/ 46 w 48"/>
              <a:gd name="T3" fmla="*/ 4 h 4"/>
              <a:gd name="T4" fmla="*/ 2 w 48"/>
              <a:gd name="T5" fmla="*/ 4 h 4"/>
              <a:gd name="T6" fmla="*/ 0 w 48"/>
              <a:gd name="T7" fmla="*/ 2 h 4"/>
              <a:gd name="T8" fmla="*/ 0 w 48"/>
              <a:gd name="T9" fmla="*/ 2 h 4"/>
              <a:gd name="T10" fmla="*/ 2 w 48"/>
              <a:gd name="T11" fmla="*/ 0 h 4"/>
              <a:gd name="T12" fmla="*/ 46 w 48"/>
              <a:gd name="T13" fmla="*/ 0 h 4"/>
              <a:gd name="T14" fmla="*/ 48 w 48"/>
              <a:gd name="T15" fmla="*/ 2 h 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8" h="4">
                <a:moveTo>
                  <a:pt x="48" y="2"/>
                </a:moveTo>
                <a:cubicBezTo>
                  <a:pt x="48" y="3"/>
                  <a:pt x="47" y="4"/>
                  <a:pt x="46" y="4"/>
                </a:cubicBezTo>
                <a:cubicBezTo>
                  <a:pt x="2" y="4"/>
                  <a:pt x="2" y="4"/>
                  <a:pt x="2" y="4"/>
                </a:cubicBezTo>
                <a:cubicBezTo>
                  <a:pt x="1" y="4"/>
                  <a:pt x="0" y="3"/>
                  <a:pt x="0" y="2"/>
                </a:cubicBezTo>
                <a:cubicBezTo>
                  <a:pt x="0" y="2"/>
                  <a:pt x="0" y="2"/>
                  <a:pt x="0" y="2"/>
                </a:cubicBezTo>
                <a:cubicBezTo>
                  <a:pt x="0" y="1"/>
                  <a:pt x="1" y="0"/>
                  <a:pt x="2" y="0"/>
                </a:cubicBezTo>
                <a:cubicBezTo>
                  <a:pt x="46" y="0"/>
                  <a:pt x="46" y="0"/>
                  <a:pt x="46" y="0"/>
                </a:cubicBezTo>
                <a:cubicBezTo>
                  <a:pt x="47" y="0"/>
                  <a:pt x="48" y="1"/>
                  <a:pt x="48" y="2"/>
                </a:cubicBezTo>
                <a:close/>
              </a:path>
            </a:pathLst>
          </a:custGeom>
          <a:noFill/>
          <a:ln w="6350" cap="flat">
            <a:solidFill>
              <a:srgbClr val="333333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0C147EF9-7EA5-4353-BF60-4356D0877AC4}"/>
              </a:ext>
            </a:extLst>
          </p:cNvPr>
          <p:cNvCxnSpPr>
            <a:cxnSpLocks/>
          </p:cNvCxnSpPr>
          <p:nvPr/>
        </p:nvCxnSpPr>
        <p:spPr>
          <a:xfrm>
            <a:off x="5364481" y="3505200"/>
            <a:ext cx="0" cy="54428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26C4CC33-92E8-48EB-8FC4-2B22FD15D8B8}"/>
              </a:ext>
            </a:extLst>
          </p:cNvPr>
          <p:cNvCxnSpPr>
            <a:cxnSpLocks/>
          </p:cNvCxnSpPr>
          <p:nvPr/>
        </p:nvCxnSpPr>
        <p:spPr>
          <a:xfrm>
            <a:off x="5084065" y="3505200"/>
            <a:ext cx="0" cy="54428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257C5A06-3D8C-4B75-A12B-94631B890ACF}"/>
              </a:ext>
            </a:extLst>
          </p:cNvPr>
          <p:cNvCxnSpPr>
            <a:cxnSpLocks/>
          </p:cNvCxnSpPr>
          <p:nvPr/>
        </p:nvCxnSpPr>
        <p:spPr>
          <a:xfrm>
            <a:off x="4828033" y="3505200"/>
            <a:ext cx="0" cy="54428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0" name="Freeform 15">
            <a:extLst>
              <a:ext uri="{FF2B5EF4-FFF2-40B4-BE49-F238E27FC236}">
                <a16:creationId xmlns:a16="http://schemas.microsoft.com/office/drawing/2014/main" id="{587A05E2-40A7-437F-9CF2-46245325EBB0}"/>
              </a:ext>
            </a:extLst>
          </p:cNvPr>
          <p:cNvSpPr>
            <a:spLocks noChangeAspect="1"/>
          </p:cNvSpPr>
          <p:nvPr/>
        </p:nvSpPr>
        <p:spPr bwMode="auto">
          <a:xfrm rot="16734019">
            <a:off x="7147192" y="2538709"/>
            <a:ext cx="614796" cy="3600954"/>
          </a:xfrm>
          <a:custGeom>
            <a:avLst/>
            <a:gdLst>
              <a:gd name="T0" fmla="*/ 19 w 26"/>
              <a:gd name="T1" fmla="*/ 0 h 152"/>
              <a:gd name="T2" fmla="*/ 21 w 26"/>
              <a:gd name="T3" fmla="*/ 20 h 152"/>
              <a:gd name="T4" fmla="*/ 17 w 26"/>
              <a:gd name="T5" fmla="*/ 55 h 152"/>
              <a:gd name="T6" fmla="*/ 4 w 26"/>
              <a:gd name="T7" fmla="*/ 99 h 152"/>
              <a:gd name="T8" fmla="*/ 7 w 26"/>
              <a:gd name="T9" fmla="*/ 144 h 152"/>
              <a:gd name="T10" fmla="*/ 14 w 26"/>
              <a:gd name="T11" fmla="*/ 152 h 152"/>
              <a:gd name="T12" fmla="*/ 15 w 26"/>
              <a:gd name="T13" fmla="*/ 146 h 152"/>
              <a:gd name="T14" fmla="*/ 7 w 26"/>
              <a:gd name="T15" fmla="*/ 115 h 152"/>
              <a:gd name="T16" fmla="*/ 15 w 26"/>
              <a:gd name="T17" fmla="*/ 74 h 152"/>
              <a:gd name="T18" fmla="*/ 21 w 26"/>
              <a:gd name="T19" fmla="*/ 58 h 152"/>
              <a:gd name="T20" fmla="*/ 25 w 26"/>
              <a:gd name="T21" fmla="*/ 42 h 152"/>
              <a:gd name="T22" fmla="*/ 24 w 26"/>
              <a:gd name="T23" fmla="*/ 2 h 152"/>
              <a:gd name="T24" fmla="*/ 19 w 26"/>
              <a:gd name="T25" fmla="*/ 0 h 1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26" h="152">
                <a:moveTo>
                  <a:pt x="19" y="0"/>
                </a:moveTo>
                <a:cubicBezTo>
                  <a:pt x="19" y="0"/>
                  <a:pt x="21" y="15"/>
                  <a:pt x="21" y="20"/>
                </a:cubicBezTo>
                <a:cubicBezTo>
                  <a:pt x="21" y="25"/>
                  <a:pt x="21" y="45"/>
                  <a:pt x="17" y="55"/>
                </a:cubicBezTo>
                <a:cubicBezTo>
                  <a:pt x="12" y="64"/>
                  <a:pt x="5" y="85"/>
                  <a:pt x="4" y="99"/>
                </a:cubicBezTo>
                <a:cubicBezTo>
                  <a:pt x="2" y="114"/>
                  <a:pt x="0" y="126"/>
                  <a:pt x="7" y="144"/>
                </a:cubicBezTo>
                <a:cubicBezTo>
                  <a:pt x="7" y="144"/>
                  <a:pt x="11" y="152"/>
                  <a:pt x="14" y="152"/>
                </a:cubicBezTo>
                <a:cubicBezTo>
                  <a:pt x="17" y="152"/>
                  <a:pt x="17" y="151"/>
                  <a:pt x="15" y="146"/>
                </a:cubicBezTo>
                <a:cubicBezTo>
                  <a:pt x="12" y="142"/>
                  <a:pt x="6" y="132"/>
                  <a:pt x="7" y="115"/>
                </a:cubicBezTo>
                <a:cubicBezTo>
                  <a:pt x="9" y="97"/>
                  <a:pt x="11" y="84"/>
                  <a:pt x="15" y="74"/>
                </a:cubicBezTo>
                <a:cubicBezTo>
                  <a:pt x="19" y="64"/>
                  <a:pt x="21" y="58"/>
                  <a:pt x="21" y="58"/>
                </a:cubicBezTo>
                <a:cubicBezTo>
                  <a:pt x="21" y="58"/>
                  <a:pt x="24" y="53"/>
                  <a:pt x="25" y="42"/>
                </a:cubicBezTo>
                <a:cubicBezTo>
                  <a:pt x="26" y="31"/>
                  <a:pt x="26" y="13"/>
                  <a:pt x="24" y="2"/>
                </a:cubicBezTo>
                <a:lnTo>
                  <a:pt x="19" y="0"/>
                </a:lnTo>
                <a:close/>
              </a:path>
            </a:pathLst>
          </a:custGeom>
          <a:solidFill>
            <a:schemeClr val="bg2">
              <a:lumMod val="75000"/>
            </a:schemeClr>
          </a:solidFill>
          <a:ln w="6350" cap="flat">
            <a:solidFill>
              <a:schemeClr val="tx1"/>
            </a:solidFill>
            <a:prstDash val="solid"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1" name="Freeform 331">
            <a:extLst>
              <a:ext uri="{FF2B5EF4-FFF2-40B4-BE49-F238E27FC236}">
                <a16:creationId xmlns:a16="http://schemas.microsoft.com/office/drawing/2014/main" id="{3A78EC0C-9943-4378-B6F1-2950FBE059BD}"/>
              </a:ext>
            </a:extLst>
          </p:cNvPr>
          <p:cNvSpPr>
            <a:spLocks noChangeAspect="1"/>
          </p:cNvSpPr>
          <p:nvPr/>
        </p:nvSpPr>
        <p:spPr bwMode="auto">
          <a:xfrm rot="1879508">
            <a:off x="8782270" y="2060420"/>
            <a:ext cx="409952" cy="1488174"/>
          </a:xfrm>
          <a:custGeom>
            <a:avLst/>
            <a:gdLst>
              <a:gd name="T0" fmla="*/ 0 w 38"/>
              <a:gd name="T1" fmla="*/ 10 h 138"/>
              <a:gd name="T2" fmla="*/ 2 w 38"/>
              <a:gd name="T3" fmla="*/ 127 h 138"/>
              <a:gd name="T4" fmla="*/ 2 w 38"/>
              <a:gd name="T5" fmla="*/ 133 h 138"/>
              <a:gd name="T6" fmla="*/ 16 w 38"/>
              <a:gd name="T7" fmla="*/ 138 h 138"/>
              <a:gd name="T8" fmla="*/ 38 w 38"/>
              <a:gd name="T9" fmla="*/ 130 h 138"/>
              <a:gd name="T10" fmla="*/ 37 w 38"/>
              <a:gd name="T11" fmla="*/ 10 h 138"/>
              <a:gd name="T12" fmla="*/ 24 w 38"/>
              <a:gd name="T13" fmla="*/ 2 h 138"/>
              <a:gd name="T14" fmla="*/ 0 w 38"/>
              <a:gd name="T15" fmla="*/ 10 h 1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38" h="138">
                <a:moveTo>
                  <a:pt x="0" y="10"/>
                </a:moveTo>
                <a:cubicBezTo>
                  <a:pt x="2" y="127"/>
                  <a:pt x="2" y="127"/>
                  <a:pt x="2" y="127"/>
                </a:cubicBezTo>
                <a:cubicBezTo>
                  <a:pt x="2" y="133"/>
                  <a:pt x="2" y="133"/>
                  <a:pt x="2" y="133"/>
                </a:cubicBezTo>
                <a:cubicBezTo>
                  <a:pt x="2" y="133"/>
                  <a:pt x="4" y="138"/>
                  <a:pt x="16" y="138"/>
                </a:cubicBezTo>
                <a:cubicBezTo>
                  <a:pt x="27" y="138"/>
                  <a:pt x="38" y="136"/>
                  <a:pt x="38" y="130"/>
                </a:cubicBezTo>
                <a:cubicBezTo>
                  <a:pt x="37" y="10"/>
                  <a:pt x="37" y="10"/>
                  <a:pt x="37" y="10"/>
                </a:cubicBezTo>
                <a:cubicBezTo>
                  <a:pt x="37" y="10"/>
                  <a:pt x="37" y="4"/>
                  <a:pt x="24" y="2"/>
                </a:cubicBezTo>
                <a:cubicBezTo>
                  <a:pt x="12" y="0"/>
                  <a:pt x="1" y="6"/>
                  <a:pt x="0" y="10"/>
                </a:cubicBezTo>
                <a:close/>
              </a:path>
            </a:pathLst>
          </a:custGeom>
          <a:solidFill>
            <a:schemeClr val="tx1">
              <a:lumMod val="95000"/>
              <a:lumOff val="5000"/>
            </a:schemeClr>
          </a:solidFill>
          <a:ln w="6350" cap="flat">
            <a:solidFill>
              <a:schemeClr val="tx1"/>
            </a:solidFill>
            <a:prstDash val="solid"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2" name="Freeform 331">
            <a:extLst>
              <a:ext uri="{FF2B5EF4-FFF2-40B4-BE49-F238E27FC236}">
                <a16:creationId xmlns:a16="http://schemas.microsoft.com/office/drawing/2014/main" id="{DFBF8732-95F8-49FC-9F08-3609C2EEB4AA}"/>
              </a:ext>
            </a:extLst>
          </p:cNvPr>
          <p:cNvSpPr>
            <a:spLocks noChangeAspect="1"/>
          </p:cNvSpPr>
          <p:nvPr/>
        </p:nvSpPr>
        <p:spPr bwMode="auto">
          <a:xfrm rot="2426883">
            <a:off x="9381760" y="3099764"/>
            <a:ext cx="516855" cy="1876254"/>
          </a:xfrm>
          <a:custGeom>
            <a:avLst/>
            <a:gdLst>
              <a:gd name="T0" fmla="*/ 0 w 38"/>
              <a:gd name="T1" fmla="*/ 10 h 138"/>
              <a:gd name="T2" fmla="*/ 2 w 38"/>
              <a:gd name="T3" fmla="*/ 127 h 138"/>
              <a:gd name="T4" fmla="*/ 2 w 38"/>
              <a:gd name="T5" fmla="*/ 133 h 138"/>
              <a:gd name="T6" fmla="*/ 16 w 38"/>
              <a:gd name="T7" fmla="*/ 138 h 138"/>
              <a:gd name="T8" fmla="*/ 38 w 38"/>
              <a:gd name="T9" fmla="*/ 130 h 138"/>
              <a:gd name="T10" fmla="*/ 37 w 38"/>
              <a:gd name="T11" fmla="*/ 10 h 138"/>
              <a:gd name="T12" fmla="*/ 24 w 38"/>
              <a:gd name="T13" fmla="*/ 2 h 138"/>
              <a:gd name="T14" fmla="*/ 0 w 38"/>
              <a:gd name="T15" fmla="*/ 10 h 1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38" h="138">
                <a:moveTo>
                  <a:pt x="0" y="10"/>
                </a:moveTo>
                <a:cubicBezTo>
                  <a:pt x="2" y="127"/>
                  <a:pt x="2" y="127"/>
                  <a:pt x="2" y="127"/>
                </a:cubicBezTo>
                <a:cubicBezTo>
                  <a:pt x="2" y="133"/>
                  <a:pt x="2" y="133"/>
                  <a:pt x="2" y="133"/>
                </a:cubicBezTo>
                <a:cubicBezTo>
                  <a:pt x="2" y="133"/>
                  <a:pt x="4" y="138"/>
                  <a:pt x="16" y="138"/>
                </a:cubicBezTo>
                <a:cubicBezTo>
                  <a:pt x="27" y="138"/>
                  <a:pt x="38" y="136"/>
                  <a:pt x="38" y="130"/>
                </a:cubicBezTo>
                <a:cubicBezTo>
                  <a:pt x="37" y="10"/>
                  <a:pt x="37" y="10"/>
                  <a:pt x="37" y="10"/>
                </a:cubicBezTo>
                <a:cubicBezTo>
                  <a:pt x="37" y="10"/>
                  <a:pt x="37" y="4"/>
                  <a:pt x="24" y="2"/>
                </a:cubicBezTo>
                <a:cubicBezTo>
                  <a:pt x="12" y="0"/>
                  <a:pt x="1" y="6"/>
                  <a:pt x="0" y="10"/>
                </a:cubicBezTo>
                <a:close/>
              </a:path>
            </a:pathLst>
          </a:custGeom>
          <a:solidFill>
            <a:srgbClr val="FF0000"/>
          </a:solidFill>
          <a:ln w="6350" cap="flat">
            <a:solidFill>
              <a:schemeClr val="tx1"/>
            </a:solidFill>
            <a:prstDash val="solid"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5" name="Lightning Bolt 44">
            <a:extLst>
              <a:ext uri="{FF2B5EF4-FFF2-40B4-BE49-F238E27FC236}">
                <a16:creationId xmlns:a16="http://schemas.microsoft.com/office/drawing/2014/main" id="{579CC842-C024-41C8-87E0-1BC6B2C92ABB}"/>
              </a:ext>
            </a:extLst>
          </p:cNvPr>
          <p:cNvSpPr/>
          <p:nvPr/>
        </p:nvSpPr>
        <p:spPr>
          <a:xfrm rot="2363910">
            <a:off x="9702530" y="1014905"/>
            <a:ext cx="883920" cy="512918"/>
          </a:xfrm>
          <a:prstGeom prst="lightningBol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Freeform 21">
            <a:extLst>
              <a:ext uri="{FF2B5EF4-FFF2-40B4-BE49-F238E27FC236}">
                <a16:creationId xmlns:a16="http://schemas.microsoft.com/office/drawing/2014/main" id="{28470373-EE84-4653-B731-4E2E4FDD7650}"/>
              </a:ext>
            </a:extLst>
          </p:cNvPr>
          <p:cNvSpPr>
            <a:spLocks noChangeAspect="1"/>
          </p:cNvSpPr>
          <p:nvPr/>
        </p:nvSpPr>
        <p:spPr bwMode="auto">
          <a:xfrm>
            <a:off x="4863436" y="1600200"/>
            <a:ext cx="676275" cy="1828800"/>
          </a:xfrm>
          <a:custGeom>
            <a:avLst/>
            <a:gdLst>
              <a:gd name="T0" fmla="*/ 0 w 426"/>
              <a:gd name="T1" fmla="*/ 0 h 629"/>
              <a:gd name="T2" fmla="*/ 216 w 426"/>
              <a:gd name="T3" fmla="*/ 629 h 629"/>
              <a:gd name="T4" fmla="*/ 426 w 426"/>
              <a:gd name="T5" fmla="*/ 0 h 629"/>
              <a:gd name="T6" fmla="*/ 0 w 426"/>
              <a:gd name="T7" fmla="*/ 0 h 6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26" h="629">
                <a:moveTo>
                  <a:pt x="0" y="0"/>
                </a:moveTo>
                <a:lnTo>
                  <a:pt x="216" y="629"/>
                </a:lnTo>
                <a:lnTo>
                  <a:pt x="426" y="0"/>
                </a:lnTo>
                <a:lnTo>
                  <a:pt x="0" y="0"/>
                </a:lnTo>
                <a:close/>
              </a:path>
            </a:pathLst>
          </a:custGeom>
          <a:gradFill rotWithShape="1">
            <a:gsLst>
              <a:gs pos="0">
                <a:srgbClr val="FFCC00"/>
              </a:gs>
              <a:gs pos="100000">
                <a:srgbClr val="FFCC00">
                  <a:gamma/>
                  <a:tint val="32941"/>
                  <a:invGamma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6350" cap="flat">
                <a:solidFill>
                  <a:srgbClr val="333333"/>
                </a:solidFill>
                <a:prstDash val="solid"/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47" name="Group 23">
            <a:extLst>
              <a:ext uri="{FF2B5EF4-FFF2-40B4-BE49-F238E27FC236}">
                <a16:creationId xmlns:a16="http://schemas.microsoft.com/office/drawing/2014/main" id="{832D7A4F-7EE0-4D43-BCF0-33F21C41E314}"/>
              </a:ext>
            </a:extLst>
          </p:cNvPr>
          <p:cNvGrpSpPr>
            <a:grpSpLocks/>
          </p:cNvGrpSpPr>
          <p:nvPr/>
        </p:nvGrpSpPr>
        <p:grpSpPr bwMode="auto">
          <a:xfrm>
            <a:off x="4320511" y="457200"/>
            <a:ext cx="1787525" cy="1143000"/>
            <a:chOff x="2322" y="1774"/>
            <a:chExt cx="1126" cy="720"/>
          </a:xfrm>
        </p:grpSpPr>
        <p:sp>
          <p:nvSpPr>
            <p:cNvPr id="48" name="Freeform 24">
              <a:extLst>
                <a:ext uri="{FF2B5EF4-FFF2-40B4-BE49-F238E27FC236}">
                  <a16:creationId xmlns:a16="http://schemas.microsoft.com/office/drawing/2014/main" id="{30ED1F2D-9150-4958-995F-C1C8AA22F76C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2322" y="1774"/>
              <a:ext cx="1126" cy="720"/>
            </a:xfrm>
            <a:custGeom>
              <a:avLst/>
              <a:gdLst>
                <a:gd name="T0" fmla="*/ 0 w 1126"/>
                <a:gd name="T1" fmla="*/ 0 h 720"/>
                <a:gd name="T2" fmla="*/ 1 w 1126"/>
                <a:gd name="T3" fmla="*/ 421 h 720"/>
                <a:gd name="T4" fmla="*/ 62 w 1126"/>
                <a:gd name="T5" fmla="*/ 421 h 720"/>
                <a:gd name="T6" fmla="*/ 62 w 1126"/>
                <a:gd name="T7" fmla="*/ 466 h 720"/>
                <a:gd name="T8" fmla="*/ 1 w 1126"/>
                <a:gd name="T9" fmla="*/ 466 h 720"/>
                <a:gd name="T10" fmla="*/ 1 w 1126"/>
                <a:gd name="T11" fmla="*/ 523 h 720"/>
                <a:gd name="T12" fmla="*/ 107 w 1126"/>
                <a:gd name="T13" fmla="*/ 640 h 720"/>
                <a:gd name="T14" fmla="*/ 107 w 1126"/>
                <a:gd name="T15" fmla="*/ 587 h 720"/>
                <a:gd name="T16" fmla="*/ 153 w 1126"/>
                <a:gd name="T17" fmla="*/ 587 h 720"/>
                <a:gd name="T18" fmla="*/ 153 w 1126"/>
                <a:gd name="T19" fmla="*/ 686 h 720"/>
                <a:gd name="T20" fmla="*/ 213 w 1126"/>
                <a:gd name="T21" fmla="*/ 720 h 720"/>
                <a:gd name="T22" fmla="*/ 887 w 1126"/>
                <a:gd name="T23" fmla="*/ 720 h 720"/>
                <a:gd name="T24" fmla="*/ 971 w 1126"/>
                <a:gd name="T25" fmla="*/ 675 h 720"/>
                <a:gd name="T26" fmla="*/ 971 w 1126"/>
                <a:gd name="T27" fmla="*/ 595 h 720"/>
                <a:gd name="T28" fmla="*/ 1016 w 1126"/>
                <a:gd name="T29" fmla="*/ 595 h 720"/>
                <a:gd name="T30" fmla="*/ 1016 w 1126"/>
                <a:gd name="T31" fmla="*/ 629 h 720"/>
                <a:gd name="T32" fmla="*/ 1126 w 1126"/>
                <a:gd name="T33" fmla="*/ 523 h 720"/>
                <a:gd name="T34" fmla="*/ 1125 w 1126"/>
                <a:gd name="T35" fmla="*/ 466 h 720"/>
                <a:gd name="T36" fmla="*/ 1062 w 1126"/>
                <a:gd name="T37" fmla="*/ 466 h 720"/>
                <a:gd name="T38" fmla="*/ 1062 w 1126"/>
                <a:gd name="T39" fmla="*/ 428 h 720"/>
                <a:gd name="T40" fmla="*/ 1122 w 1126"/>
                <a:gd name="T41" fmla="*/ 428 h 720"/>
                <a:gd name="T42" fmla="*/ 1120 w 1126"/>
                <a:gd name="T43" fmla="*/ 2 h 720"/>
                <a:gd name="T44" fmla="*/ 0 w 1126"/>
                <a:gd name="T45" fmla="*/ 0 h 7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126" h="720">
                  <a:moveTo>
                    <a:pt x="0" y="0"/>
                  </a:moveTo>
                  <a:lnTo>
                    <a:pt x="1" y="421"/>
                  </a:lnTo>
                  <a:lnTo>
                    <a:pt x="62" y="421"/>
                  </a:lnTo>
                  <a:lnTo>
                    <a:pt x="62" y="466"/>
                  </a:lnTo>
                  <a:lnTo>
                    <a:pt x="1" y="466"/>
                  </a:lnTo>
                  <a:lnTo>
                    <a:pt x="1" y="523"/>
                  </a:lnTo>
                  <a:lnTo>
                    <a:pt x="107" y="640"/>
                  </a:lnTo>
                  <a:lnTo>
                    <a:pt x="107" y="587"/>
                  </a:lnTo>
                  <a:lnTo>
                    <a:pt x="153" y="587"/>
                  </a:lnTo>
                  <a:lnTo>
                    <a:pt x="153" y="686"/>
                  </a:lnTo>
                  <a:lnTo>
                    <a:pt x="213" y="720"/>
                  </a:lnTo>
                  <a:lnTo>
                    <a:pt x="887" y="720"/>
                  </a:lnTo>
                  <a:lnTo>
                    <a:pt x="971" y="675"/>
                  </a:lnTo>
                  <a:lnTo>
                    <a:pt x="971" y="595"/>
                  </a:lnTo>
                  <a:lnTo>
                    <a:pt x="1016" y="595"/>
                  </a:lnTo>
                  <a:lnTo>
                    <a:pt x="1016" y="629"/>
                  </a:lnTo>
                  <a:lnTo>
                    <a:pt x="1126" y="523"/>
                  </a:lnTo>
                  <a:lnTo>
                    <a:pt x="1125" y="466"/>
                  </a:lnTo>
                  <a:lnTo>
                    <a:pt x="1062" y="466"/>
                  </a:lnTo>
                  <a:lnTo>
                    <a:pt x="1062" y="428"/>
                  </a:lnTo>
                  <a:lnTo>
                    <a:pt x="1122" y="428"/>
                  </a:lnTo>
                  <a:lnTo>
                    <a:pt x="1120" y="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AEAEA"/>
            </a:solidFill>
            <a:ln w="6350" cap="flat">
              <a:solidFill>
                <a:srgbClr val="333333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9" name="Freeform 25">
              <a:extLst>
                <a:ext uri="{FF2B5EF4-FFF2-40B4-BE49-F238E27FC236}">
                  <a16:creationId xmlns:a16="http://schemas.microsoft.com/office/drawing/2014/main" id="{08C38DF2-BA67-4CCB-8A36-1D44DF78242E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2406" y="1776"/>
              <a:ext cx="964" cy="673"/>
            </a:xfrm>
            <a:custGeom>
              <a:avLst/>
              <a:gdLst>
                <a:gd name="T0" fmla="*/ 1 w 964"/>
                <a:gd name="T1" fmla="*/ 0 h 673"/>
                <a:gd name="T2" fmla="*/ 0 w 964"/>
                <a:gd name="T3" fmla="*/ 495 h 673"/>
                <a:gd name="T4" fmla="*/ 159 w 964"/>
                <a:gd name="T5" fmla="*/ 669 h 673"/>
                <a:gd name="T6" fmla="*/ 773 w 964"/>
                <a:gd name="T7" fmla="*/ 673 h 673"/>
                <a:gd name="T8" fmla="*/ 963 w 964"/>
                <a:gd name="T9" fmla="*/ 491 h 673"/>
                <a:gd name="T10" fmla="*/ 964 w 964"/>
                <a:gd name="T11" fmla="*/ 0 h 673"/>
                <a:gd name="T12" fmla="*/ 1 w 964"/>
                <a:gd name="T13" fmla="*/ 0 h 6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64" h="673">
                  <a:moveTo>
                    <a:pt x="1" y="0"/>
                  </a:moveTo>
                  <a:lnTo>
                    <a:pt x="0" y="495"/>
                  </a:lnTo>
                  <a:lnTo>
                    <a:pt x="159" y="669"/>
                  </a:lnTo>
                  <a:lnTo>
                    <a:pt x="773" y="673"/>
                  </a:lnTo>
                  <a:lnTo>
                    <a:pt x="963" y="491"/>
                  </a:lnTo>
                  <a:lnTo>
                    <a:pt x="964" y="0"/>
                  </a:lnTo>
                  <a:lnTo>
                    <a:pt x="1" y="0"/>
                  </a:lnTo>
                  <a:close/>
                </a:path>
              </a:pathLst>
            </a:custGeom>
            <a:noFill/>
            <a:ln w="6350" cap="flat">
              <a:solidFill>
                <a:srgbClr val="333333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0" name="Freeform 26">
              <a:extLst>
                <a:ext uri="{FF2B5EF4-FFF2-40B4-BE49-F238E27FC236}">
                  <a16:creationId xmlns:a16="http://schemas.microsoft.com/office/drawing/2014/main" id="{20572B0B-5157-4509-9829-0F4CD65372E8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2653" y="2445"/>
              <a:ext cx="444" cy="49"/>
            </a:xfrm>
            <a:custGeom>
              <a:avLst/>
              <a:gdLst>
                <a:gd name="T0" fmla="*/ 87 w 87"/>
                <a:gd name="T1" fmla="*/ 5 h 10"/>
                <a:gd name="T2" fmla="*/ 83 w 87"/>
                <a:gd name="T3" fmla="*/ 10 h 10"/>
                <a:gd name="T4" fmla="*/ 5 w 87"/>
                <a:gd name="T5" fmla="*/ 10 h 10"/>
                <a:gd name="T6" fmla="*/ 0 w 87"/>
                <a:gd name="T7" fmla="*/ 5 h 10"/>
                <a:gd name="T8" fmla="*/ 0 w 87"/>
                <a:gd name="T9" fmla="*/ 5 h 10"/>
                <a:gd name="T10" fmla="*/ 5 w 87"/>
                <a:gd name="T11" fmla="*/ 0 h 10"/>
                <a:gd name="T12" fmla="*/ 83 w 87"/>
                <a:gd name="T13" fmla="*/ 0 h 10"/>
                <a:gd name="T14" fmla="*/ 87 w 87"/>
                <a:gd name="T15" fmla="*/ 5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7" h="10">
                  <a:moveTo>
                    <a:pt x="87" y="5"/>
                  </a:moveTo>
                  <a:cubicBezTo>
                    <a:pt x="87" y="8"/>
                    <a:pt x="85" y="10"/>
                    <a:pt x="83" y="10"/>
                  </a:cubicBezTo>
                  <a:cubicBezTo>
                    <a:pt x="5" y="10"/>
                    <a:pt x="5" y="10"/>
                    <a:pt x="5" y="10"/>
                  </a:cubicBezTo>
                  <a:cubicBezTo>
                    <a:pt x="2" y="10"/>
                    <a:pt x="0" y="8"/>
                    <a:pt x="0" y="5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2"/>
                    <a:pt x="2" y="0"/>
                    <a:pt x="5" y="0"/>
                  </a:cubicBezTo>
                  <a:cubicBezTo>
                    <a:pt x="83" y="0"/>
                    <a:pt x="83" y="0"/>
                    <a:pt x="83" y="0"/>
                  </a:cubicBezTo>
                  <a:cubicBezTo>
                    <a:pt x="85" y="0"/>
                    <a:pt x="87" y="2"/>
                    <a:pt x="87" y="5"/>
                  </a:cubicBezTo>
                  <a:close/>
                </a:path>
              </a:pathLst>
            </a:custGeom>
            <a:solidFill>
              <a:srgbClr val="3366FF"/>
            </a:solidFill>
            <a:ln w="6350" cap="flat">
              <a:solidFill>
                <a:srgbClr val="333333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1" name="Rectangle 27">
              <a:extLst>
                <a:ext uri="{FF2B5EF4-FFF2-40B4-BE49-F238E27FC236}">
                  <a16:creationId xmlns:a16="http://schemas.microsoft.com/office/drawing/2014/main" id="{40B4F52A-4FE2-4CC7-83CD-73128E1BE1AE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2665" y="2009"/>
              <a:ext cx="420" cy="307"/>
            </a:xfrm>
            <a:prstGeom prst="rect">
              <a:avLst/>
            </a:prstGeom>
            <a:solidFill>
              <a:srgbClr val="FFCC00"/>
            </a:solidFill>
            <a:ln w="6350">
              <a:solidFill>
                <a:srgbClr val="FF66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2" name="Freeform 28">
              <a:extLst>
                <a:ext uri="{FF2B5EF4-FFF2-40B4-BE49-F238E27FC236}">
                  <a16:creationId xmlns:a16="http://schemas.microsoft.com/office/drawing/2014/main" id="{0B40A33C-B0E8-443C-8FCA-A98A4A64C5CF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2323" y="1986"/>
              <a:ext cx="212" cy="300"/>
            </a:xfrm>
            <a:custGeom>
              <a:avLst/>
              <a:gdLst>
                <a:gd name="T0" fmla="*/ 0 w 212"/>
                <a:gd name="T1" fmla="*/ 84 h 300"/>
                <a:gd name="T2" fmla="*/ 83 w 212"/>
                <a:gd name="T3" fmla="*/ 83 h 300"/>
                <a:gd name="T4" fmla="*/ 83 w 212"/>
                <a:gd name="T5" fmla="*/ 0 h 300"/>
                <a:gd name="T6" fmla="*/ 106 w 212"/>
                <a:gd name="T7" fmla="*/ 0 h 300"/>
                <a:gd name="T8" fmla="*/ 106 w 212"/>
                <a:gd name="T9" fmla="*/ 277 h 300"/>
                <a:gd name="T10" fmla="*/ 189 w 212"/>
                <a:gd name="T11" fmla="*/ 277 h 300"/>
                <a:gd name="T12" fmla="*/ 189 w 212"/>
                <a:gd name="T13" fmla="*/ 232 h 300"/>
                <a:gd name="T14" fmla="*/ 212 w 212"/>
                <a:gd name="T15" fmla="*/ 232 h 300"/>
                <a:gd name="T16" fmla="*/ 212 w 212"/>
                <a:gd name="T17" fmla="*/ 300 h 300"/>
                <a:gd name="T18" fmla="*/ 98 w 212"/>
                <a:gd name="T19" fmla="*/ 300 h 300"/>
                <a:gd name="T20" fmla="*/ 83 w 212"/>
                <a:gd name="T21" fmla="*/ 281 h 300"/>
                <a:gd name="T22" fmla="*/ 83 w 212"/>
                <a:gd name="T23" fmla="*/ 144 h 300"/>
                <a:gd name="T24" fmla="*/ 0 w 212"/>
                <a:gd name="T25" fmla="*/ 144 h 300"/>
                <a:gd name="T26" fmla="*/ 0 w 212"/>
                <a:gd name="T27" fmla="*/ 84 h 3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12" h="300">
                  <a:moveTo>
                    <a:pt x="0" y="84"/>
                  </a:moveTo>
                  <a:lnTo>
                    <a:pt x="83" y="83"/>
                  </a:lnTo>
                  <a:lnTo>
                    <a:pt x="83" y="0"/>
                  </a:lnTo>
                  <a:lnTo>
                    <a:pt x="106" y="0"/>
                  </a:lnTo>
                  <a:lnTo>
                    <a:pt x="106" y="277"/>
                  </a:lnTo>
                  <a:lnTo>
                    <a:pt x="189" y="277"/>
                  </a:lnTo>
                  <a:lnTo>
                    <a:pt x="189" y="232"/>
                  </a:lnTo>
                  <a:lnTo>
                    <a:pt x="212" y="232"/>
                  </a:lnTo>
                  <a:lnTo>
                    <a:pt x="212" y="300"/>
                  </a:lnTo>
                  <a:lnTo>
                    <a:pt x="98" y="300"/>
                  </a:lnTo>
                  <a:lnTo>
                    <a:pt x="83" y="281"/>
                  </a:lnTo>
                  <a:lnTo>
                    <a:pt x="83" y="144"/>
                  </a:lnTo>
                  <a:lnTo>
                    <a:pt x="0" y="144"/>
                  </a:lnTo>
                  <a:lnTo>
                    <a:pt x="0" y="84"/>
                  </a:lnTo>
                  <a:close/>
                </a:path>
              </a:pathLst>
            </a:custGeom>
            <a:solidFill>
              <a:srgbClr val="808080"/>
            </a:solidFill>
            <a:ln w="6350" cap="flat">
              <a:solidFill>
                <a:srgbClr val="333333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3" name="Freeform 29">
              <a:extLst>
                <a:ext uri="{FF2B5EF4-FFF2-40B4-BE49-F238E27FC236}">
                  <a16:creationId xmlns:a16="http://schemas.microsoft.com/office/drawing/2014/main" id="{DAFCB3CB-96A0-4BE0-A0CD-EF57C2709592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236" y="1986"/>
              <a:ext cx="208" cy="300"/>
            </a:xfrm>
            <a:custGeom>
              <a:avLst/>
              <a:gdLst>
                <a:gd name="T0" fmla="*/ 208 w 208"/>
                <a:gd name="T1" fmla="*/ 96 h 300"/>
                <a:gd name="T2" fmla="*/ 133 w 208"/>
                <a:gd name="T3" fmla="*/ 95 h 300"/>
                <a:gd name="T4" fmla="*/ 133 w 208"/>
                <a:gd name="T5" fmla="*/ 0 h 300"/>
                <a:gd name="T6" fmla="*/ 107 w 208"/>
                <a:gd name="T7" fmla="*/ 0 h 300"/>
                <a:gd name="T8" fmla="*/ 110 w 208"/>
                <a:gd name="T9" fmla="*/ 276 h 300"/>
                <a:gd name="T10" fmla="*/ 19 w 208"/>
                <a:gd name="T11" fmla="*/ 277 h 300"/>
                <a:gd name="T12" fmla="*/ 19 w 208"/>
                <a:gd name="T13" fmla="*/ 232 h 300"/>
                <a:gd name="T14" fmla="*/ 0 w 208"/>
                <a:gd name="T15" fmla="*/ 232 h 300"/>
                <a:gd name="T16" fmla="*/ 0 w 208"/>
                <a:gd name="T17" fmla="*/ 300 h 300"/>
                <a:gd name="T18" fmla="*/ 110 w 208"/>
                <a:gd name="T19" fmla="*/ 300 h 300"/>
                <a:gd name="T20" fmla="*/ 133 w 208"/>
                <a:gd name="T21" fmla="*/ 281 h 300"/>
                <a:gd name="T22" fmla="*/ 133 w 208"/>
                <a:gd name="T23" fmla="*/ 148 h 300"/>
                <a:gd name="T24" fmla="*/ 208 w 208"/>
                <a:gd name="T25" fmla="*/ 148 h 300"/>
                <a:gd name="T26" fmla="*/ 208 w 208"/>
                <a:gd name="T27" fmla="*/ 96 h 3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08" h="300">
                  <a:moveTo>
                    <a:pt x="208" y="96"/>
                  </a:moveTo>
                  <a:lnTo>
                    <a:pt x="133" y="95"/>
                  </a:lnTo>
                  <a:lnTo>
                    <a:pt x="133" y="0"/>
                  </a:lnTo>
                  <a:lnTo>
                    <a:pt x="107" y="0"/>
                  </a:lnTo>
                  <a:lnTo>
                    <a:pt x="110" y="276"/>
                  </a:lnTo>
                  <a:lnTo>
                    <a:pt x="19" y="277"/>
                  </a:lnTo>
                  <a:lnTo>
                    <a:pt x="19" y="232"/>
                  </a:lnTo>
                  <a:lnTo>
                    <a:pt x="0" y="232"/>
                  </a:lnTo>
                  <a:lnTo>
                    <a:pt x="0" y="300"/>
                  </a:lnTo>
                  <a:lnTo>
                    <a:pt x="110" y="300"/>
                  </a:lnTo>
                  <a:lnTo>
                    <a:pt x="133" y="281"/>
                  </a:lnTo>
                  <a:lnTo>
                    <a:pt x="133" y="148"/>
                  </a:lnTo>
                  <a:lnTo>
                    <a:pt x="208" y="148"/>
                  </a:lnTo>
                  <a:lnTo>
                    <a:pt x="208" y="96"/>
                  </a:lnTo>
                  <a:close/>
                </a:path>
              </a:pathLst>
            </a:custGeom>
            <a:solidFill>
              <a:srgbClr val="808080"/>
            </a:solidFill>
            <a:ln w="6350" cap="flat">
              <a:solidFill>
                <a:srgbClr val="333333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4" name="Line 30">
              <a:extLst>
                <a:ext uri="{FF2B5EF4-FFF2-40B4-BE49-F238E27FC236}">
                  <a16:creationId xmlns:a16="http://schemas.microsoft.com/office/drawing/2014/main" id="{0E009375-3669-4BF9-98BF-5F63CE7425BD}"/>
                </a:ext>
              </a:extLst>
            </p:cNvPr>
            <p:cNvSpPr>
              <a:spLocks noChangeAspect="1" noChangeShapeType="1"/>
            </p:cNvSpPr>
            <p:nvPr/>
          </p:nvSpPr>
          <p:spPr bwMode="auto">
            <a:xfrm>
              <a:off x="3410" y="1776"/>
              <a:ext cx="1" cy="305"/>
            </a:xfrm>
            <a:prstGeom prst="line">
              <a:avLst/>
            </a:prstGeom>
            <a:noFill/>
            <a:ln w="6350">
              <a:solidFill>
                <a:srgbClr val="333333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5" name="Line 31">
              <a:extLst>
                <a:ext uri="{FF2B5EF4-FFF2-40B4-BE49-F238E27FC236}">
                  <a16:creationId xmlns:a16="http://schemas.microsoft.com/office/drawing/2014/main" id="{55086C3C-5A0B-4D3B-8590-FFDB4B87EC24}"/>
                </a:ext>
              </a:extLst>
            </p:cNvPr>
            <p:cNvSpPr>
              <a:spLocks noChangeAspect="1" noChangeShapeType="1"/>
            </p:cNvSpPr>
            <p:nvPr/>
          </p:nvSpPr>
          <p:spPr bwMode="auto">
            <a:xfrm>
              <a:off x="2365" y="1774"/>
              <a:ext cx="0" cy="296"/>
            </a:xfrm>
            <a:prstGeom prst="line">
              <a:avLst/>
            </a:prstGeom>
            <a:noFill/>
            <a:ln w="6350">
              <a:solidFill>
                <a:srgbClr val="333333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6" name="Freeform 32" descr="Dark vertical">
              <a:extLst>
                <a:ext uri="{FF2B5EF4-FFF2-40B4-BE49-F238E27FC236}">
                  <a16:creationId xmlns:a16="http://schemas.microsoft.com/office/drawing/2014/main" id="{369098B3-BA7E-474E-8B47-A111758FA009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2574" y="1873"/>
              <a:ext cx="602" cy="144"/>
            </a:xfrm>
            <a:custGeom>
              <a:avLst/>
              <a:gdLst>
                <a:gd name="T0" fmla="*/ 119 w 119"/>
                <a:gd name="T1" fmla="*/ 27 h 29"/>
                <a:gd name="T2" fmla="*/ 118 w 119"/>
                <a:gd name="T3" fmla="*/ 29 h 29"/>
                <a:gd name="T4" fmla="*/ 2 w 119"/>
                <a:gd name="T5" fmla="*/ 29 h 29"/>
                <a:gd name="T6" fmla="*/ 0 w 119"/>
                <a:gd name="T7" fmla="*/ 27 h 29"/>
                <a:gd name="T8" fmla="*/ 0 w 119"/>
                <a:gd name="T9" fmla="*/ 2 h 29"/>
                <a:gd name="T10" fmla="*/ 2 w 119"/>
                <a:gd name="T11" fmla="*/ 0 h 29"/>
                <a:gd name="T12" fmla="*/ 118 w 119"/>
                <a:gd name="T13" fmla="*/ 0 h 29"/>
                <a:gd name="T14" fmla="*/ 119 w 119"/>
                <a:gd name="T15" fmla="*/ 2 h 29"/>
                <a:gd name="T16" fmla="*/ 119 w 119"/>
                <a:gd name="T17" fmla="*/ 27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9" h="29">
                  <a:moveTo>
                    <a:pt x="119" y="27"/>
                  </a:moveTo>
                  <a:cubicBezTo>
                    <a:pt x="119" y="28"/>
                    <a:pt x="119" y="29"/>
                    <a:pt x="118" y="29"/>
                  </a:cubicBezTo>
                  <a:cubicBezTo>
                    <a:pt x="2" y="29"/>
                    <a:pt x="2" y="29"/>
                    <a:pt x="2" y="29"/>
                  </a:cubicBezTo>
                  <a:cubicBezTo>
                    <a:pt x="1" y="29"/>
                    <a:pt x="0" y="28"/>
                    <a:pt x="0" y="27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118" y="0"/>
                    <a:pt x="118" y="0"/>
                    <a:pt x="118" y="0"/>
                  </a:cubicBezTo>
                  <a:cubicBezTo>
                    <a:pt x="119" y="0"/>
                    <a:pt x="119" y="1"/>
                    <a:pt x="119" y="2"/>
                  </a:cubicBezTo>
                  <a:lnTo>
                    <a:pt x="119" y="27"/>
                  </a:lnTo>
                  <a:close/>
                </a:path>
              </a:pathLst>
            </a:custGeom>
            <a:pattFill prst="dkVert">
              <a:fgClr>
                <a:srgbClr val="3366FF"/>
              </a:fgClr>
              <a:bgClr>
                <a:srgbClr val="C0C0C0"/>
              </a:bgClr>
            </a:pattFill>
            <a:ln w="6350" cap="flat">
              <a:solidFill>
                <a:srgbClr val="333333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7" name="Freeform 33" descr="Dark vertical">
              <a:extLst>
                <a:ext uri="{FF2B5EF4-FFF2-40B4-BE49-F238E27FC236}">
                  <a16:creationId xmlns:a16="http://schemas.microsoft.com/office/drawing/2014/main" id="{5F9885BE-0222-4B08-A676-66B847B422A9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2617" y="2316"/>
              <a:ext cx="515" cy="129"/>
            </a:xfrm>
            <a:custGeom>
              <a:avLst/>
              <a:gdLst>
                <a:gd name="T0" fmla="*/ 102 w 102"/>
                <a:gd name="T1" fmla="*/ 23 h 25"/>
                <a:gd name="T2" fmla="*/ 100 w 102"/>
                <a:gd name="T3" fmla="*/ 25 h 25"/>
                <a:gd name="T4" fmla="*/ 2 w 102"/>
                <a:gd name="T5" fmla="*/ 25 h 25"/>
                <a:gd name="T6" fmla="*/ 0 w 102"/>
                <a:gd name="T7" fmla="*/ 23 h 25"/>
                <a:gd name="T8" fmla="*/ 0 w 102"/>
                <a:gd name="T9" fmla="*/ 2 h 25"/>
                <a:gd name="T10" fmla="*/ 2 w 102"/>
                <a:gd name="T11" fmla="*/ 0 h 25"/>
                <a:gd name="T12" fmla="*/ 100 w 102"/>
                <a:gd name="T13" fmla="*/ 0 h 25"/>
                <a:gd name="T14" fmla="*/ 102 w 102"/>
                <a:gd name="T15" fmla="*/ 2 h 25"/>
                <a:gd name="T16" fmla="*/ 102 w 102"/>
                <a:gd name="T17" fmla="*/ 23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02" h="25">
                  <a:moveTo>
                    <a:pt x="102" y="23"/>
                  </a:moveTo>
                  <a:cubicBezTo>
                    <a:pt x="102" y="24"/>
                    <a:pt x="101" y="25"/>
                    <a:pt x="100" y="25"/>
                  </a:cubicBezTo>
                  <a:cubicBezTo>
                    <a:pt x="2" y="25"/>
                    <a:pt x="2" y="25"/>
                    <a:pt x="2" y="25"/>
                  </a:cubicBezTo>
                  <a:cubicBezTo>
                    <a:pt x="1" y="25"/>
                    <a:pt x="0" y="24"/>
                    <a:pt x="0" y="23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100" y="0"/>
                    <a:pt x="100" y="0"/>
                    <a:pt x="100" y="0"/>
                  </a:cubicBezTo>
                  <a:cubicBezTo>
                    <a:pt x="101" y="0"/>
                    <a:pt x="102" y="1"/>
                    <a:pt x="102" y="2"/>
                  </a:cubicBezTo>
                  <a:lnTo>
                    <a:pt x="102" y="23"/>
                  </a:lnTo>
                  <a:close/>
                </a:path>
              </a:pathLst>
            </a:custGeom>
            <a:pattFill prst="dkVert">
              <a:fgClr>
                <a:srgbClr val="3366FF"/>
              </a:fgClr>
              <a:bgClr>
                <a:srgbClr val="C0C0C0"/>
              </a:bgClr>
            </a:pattFill>
            <a:ln w="6350" cap="flat">
              <a:solidFill>
                <a:srgbClr val="333333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5538129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54298C-92FF-4444-8E9D-FCCC475109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Heat Gradient of Plate</a:t>
            </a:r>
          </a:p>
        </p:txBody>
      </p:sp>
      <p:sp>
        <p:nvSpPr>
          <p:cNvPr id="19" name="Freeform 15">
            <a:extLst>
              <a:ext uri="{FF2B5EF4-FFF2-40B4-BE49-F238E27FC236}">
                <a16:creationId xmlns:a16="http://schemas.microsoft.com/office/drawing/2014/main" id="{45A6E4FE-A2F4-4E82-A329-E11E2607C979}"/>
              </a:ext>
            </a:extLst>
          </p:cNvPr>
          <p:cNvSpPr>
            <a:spLocks noChangeAspect="1"/>
          </p:cNvSpPr>
          <p:nvPr/>
        </p:nvSpPr>
        <p:spPr bwMode="auto">
          <a:xfrm rot="15174759">
            <a:off x="8748963" y="2225561"/>
            <a:ext cx="520211" cy="3046957"/>
          </a:xfrm>
          <a:custGeom>
            <a:avLst/>
            <a:gdLst>
              <a:gd name="T0" fmla="*/ 19 w 26"/>
              <a:gd name="T1" fmla="*/ 0 h 152"/>
              <a:gd name="T2" fmla="*/ 21 w 26"/>
              <a:gd name="T3" fmla="*/ 20 h 152"/>
              <a:gd name="T4" fmla="*/ 17 w 26"/>
              <a:gd name="T5" fmla="*/ 55 h 152"/>
              <a:gd name="T6" fmla="*/ 4 w 26"/>
              <a:gd name="T7" fmla="*/ 99 h 152"/>
              <a:gd name="T8" fmla="*/ 7 w 26"/>
              <a:gd name="T9" fmla="*/ 144 h 152"/>
              <a:gd name="T10" fmla="*/ 14 w 26"/>
              <a:gd name="T11" fmla="*/ 152 h 152"/>
              <a:gd name="T12" fmla="*/ 15 w 26"/>
              <a:gd name="T13" fmla="*/ 146 h 152"/>
              <a:gd name="T14" fmla="*/ 7 w 26"/>
              <a:gd name="T15" fmla="*/ 115 h 152"/>
              <a:gd name="T16" fmla="*/ 15 w 26"/>
              <a:gd name="T17" fmla="*/ 74 h 152"/>
              <a:gd name="T18" fmla="*/ 21 w 26"/>
              <a:gd name="T19" fmla="*/ 58 h 152"/>
              <a:gd name="T20" fmla="*/ 25 w 26"/>
              <a:gd name="T21" fmla="*/ 42 h 152"/>
              <a:gd name="T22" fmla="*/ 24 w 26"/>
              <a:gd name="T23" fmla="*/ 2 h 152"/>
              <a:gd name="T24" fmla="*/ 19 w 26"/>
              <a:gd name="T25" fmla="*/ 0 h 1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26" h="152">
                <a:moveTo>
                  <a:pt x="19" y="0"/>
                </a:moveTo>
                <a:cubicBezTo>
                  <a:pt x="19" y="0"/>
                  <a:pt x="21" y="15"/>
                  <a:pt x="21" y="20"/>
                </a:cubicBezTo>
                <a:cubicBezTo>
                  <a:pt x="21" y="25"/>
                  <a:pt x="21" y="45"/>
                  <a:pt x="17" y="55"/>
                </a:cubicBezTo>
                <a:cubicBezTo>
                  <a:pt x="12" y="64"/>
                  <a:pt x="5" y="85"/>
                  <a:pt x="4" y="99"/>
                </a:cubicBezTo>
                <a:cubicBezTo>
                  <a:pt x="2" y="114"/>
                  <a:pt x="0" y="126"/>
                  <a:pt x="7" y="144"/>
                </a:cubicBezTo>
                <a:cubicBezTo>
                  <a:pt x="7" y="144"/>
                  <a:pt x="11" y="152"/>
                  <a:pt x="14" y="152"/>
                </a:cubicBezTo>
                <a:cubicBezTo>
                  <a:pt x="17" y="152"/>
                  <a:pt x="17" y="151"/>
                  <a:pt x="15" y="146"/>
                </a:cubicBezTo>
                <a:cubicBezTo>
                  <a:pt x="12" y="142"/>
                  <a:pt x="6" y="132"/>
                  <a:pt x="7" y="115"/>
                </a:cubicBezTo>
                <a:cubicBezTo>
                  <a:pt x="9" y="97"/>
                  <a:pt x="11" y="84"/>
                  <a:pt x="15" y="74"/>
                </a:cubicBezTo>
                <a:cubicBezTo>
                  <a:pt x="19" y="64"/>
                  <a:pt x="21" y="58"/>
                  <a:pt x="21" y="58"/>
                </a:cubicBezTo>
                <a:cubicBezTo>
                  <a:pt x="21" y="58"/>
                  <a:pt x="24" y="53"/>
                  <a:pt x="25" y="42"/>
                </a:cubicBezTo>
                <a:cubicBezTo>
                  <a:pt x="26" y="31"/>
                  <a:pt x="26" y="13"/>
                  <a:pt x="24" y="2"/>
                </a:cubicBezTo>
                <a:lnTo>
                  <a:pt x="19" y="0"/>
                </a:lnTo>
                <a:close/>
              </a:path>
            </a:pathLst>
          </a:custGeom>
          <a:solidFill>
            <a:schemeClr val="bg2">
              <a:lumMod val="75000"/>
            </a:schemeClr>
          </a:solidFill>
          <a:ln w="6350" cap="flat">
            <a:solidFill>
              <a:schemeClr val="tx1"/>
            </a:solidFill>
            <a:prstDash val="solid"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" name="AutoShape 52">
            <a:extLst>
              <a:ext uri="{FF2B5EF4-FFF2-40B4-BE49-F238E27FC236}">
                <a16:creationId xmlns:a16="http://schemas.microsoft.com/office/drawing/2014/main" id="{12831273-DAD9-48F6-B8D9-52F0D6BA90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68867" y="3891997"/>
            <a:ext cx="4781613" cy="217543"/>
          </a:xfrm>
          <a:prstGeom prst="roundRect">
            <a:avLst>
              <a:gd name="adj" fmla="val 50000"/>
            </a:avLst>
          </a:prstGeom>
          <a:solidFill>
            <a:srgbClr val="EAEAEA"/>
          </a:solidFill>
          <a:ln w="6350">
            <a:solidFill>
              <a:srgbClr val="333333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25" name="Freeform 15">
            <a:extLst>
              <a:ext uri="{FF2B5EF4-FFF2-40B4-BE49-F238E27FC236}">
                <a16:creationId xmlns:a16="http://schemas.microsoft.com/office/drawing/2014/main" id="{FC2BB29C-C626-4E8D-8C4C-5801D0C2224E}"/>
              </a:ext>
            </a:extLst>
          </p:cNvPr>
          <p:cNvSpPr>
            <a:spLocks noChangeAspect="1"/>
          </p:cNvSpPr>
          <p:nvPr/>
        </p:nvSpPr>
        <p:spPr bwMode="auto">
          <a:xfrm rot="16734019">
            <a:off x="8701672" y="2782549"/>
            <a:ext cx="614796" cy="3600954"/>
          </a:xfrm>
          <a:custGeom>
            <a:avLst/>
            <a:gdLst>
              <a:gd name="T0" fmla="*/ 19 w 26"/>
              <a:gd name="T1" fmla="*/ 0 h 152"/>
              <a:gd name="T2" fmla="*/ 21 w 26"/>
              <a:gd name="T3" fmla="*/ 20 h 152"/>
              <a:gd name="T4" fmla="*/ 17 w 26"/>
              <a:gd name="T5" fmla="*/ 55 h 152"/>
              <a:gd name="T6" fmla="*/ 4 w 26"/>
              <a:gd name="T7" fmla="*/ 99 h 152"/>
              <a:gd name="T8" fmla="*/ 7 w 26"/>
              <a:gd name="T9" fmla="*/ 144 h 152"/>
              <a:gd name="T10" fmla="*/ 14 w 26"/>
              <a:gd name="T11" fmla="*/ 152 h 152"/>
              <a:gd name="T12" fmla="*/ 15 w 26"/>
              <a:gd name="T13" fmla="*/ 146 h 152"/>
              <a:gd name="T14" fmla="*/ 7 w 26"/>
              <a:gd name="T15" fmla="*/ 115 h 152"/>
              <a:gd name="T16" fmla="*/ 15 w 26"/>
              <a:gd name="T17" fmla="*/ 74 h 152"/>
              <a:gd name="T18" fmla="*/ 21 w 26"/>
              <a:gd name="T19" fmla="*/ 58 h 152"/>
              <a:gd name="T20" fmla="*/ 25 w 26"/>
              <a:gd name="T21" fmla="*/ 42 h 152"/>
              <a:gd name="T22" fmla="*/ 24 w 26"/>
              <a:gd name="T23" fmla="*/ 2 h 152"/>
              <a:gd name="T24" fmla="*/ 19 w 26"/>
              <a:gd name="T25" fmla="*/ 0 h 1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26" h="152">
                <a:moveTo>
                  <a:pt x="19" y="0"/>
                </a:moveTo>
                <a:cubicBezTo>
                  <a:pt x="19" y="0"/>
                  <a:pt x="21" y="15"/>
                  <a:pt x="21" y="20"/>
                </a:cubicBezTo>
                <a:cubicBezTo>
                  <a:pt x="21" y="25"/>
                  <a:pt x="21" y="45"/>
                  <a:pt x="17" y="55"/>
                </a:cubicBezTo>
                <a:cubicBezTo>
                  <a:pt x="12" y="64"/>
                  <a:pt x="5" y="85"/>
                  <a:pt x="4" y="99"/>
                </a:cubicBezTo>
                <a:cubicBezTo>
                  <a:pt x="2" y="114"/>
                  <a:pt x="0" y="126"/>
                  <a:pt x="7" y="144"/>
                </a:cubicBezTo>
                <a:cubicBezTo>
                  <a:pt x="7" y="144"/>
                  <a:pt x="11" y="152"/>
                  <a:pt x="14" y="152"/>
                </a:cubicBezTo>
                <a:cubicBezTo>
                  <a:pt x="17" y="152"/>
                  <a:pt x="17" y="151"/>
                  <a:pt x="15" y="146"/>
                </a:cubicBezTo>
                <a:cubicBezTo>
                  <a:pt x="12" y="142"/>
                  <a:pt x="6" y="132"/>
                  <a:pt x="7" y="115"/>
                </a:cubicBezTo>
                <a:cubicBezTo>
                  <a:pt x="9" y="97"/>
                  <a:pt x="11" y="84"/>
                  <a:pt x="15" y="74"/>
                </a:cubicBezTo>
                <a:cubicBezTo>
                  <a:pt x="19" y="64"/>
                  <a:pt x="21" y="58"/>
                  <a:pt x="21" y="58"/>
                </a:cubicBezTo>
                <a:cubicBezTo>
                  <a:pt x="21" y="58"/>
                  <a:pt x="24" y="53"/>
                  <a:pt x="25" y="42"/>
                </a:cubicBezTo>
                <a:cubicBezTo>
                  <a:pt x="26" y="31"/>
                  <a:pt x="26" y="13"/>
                  <a:pt x="24" y="2"/>
                </a:cubicBezTo>
                <a:lnTo>
                  <a:pt x="19" y="0"/>
                </a:lnTo>
                <a:close/>
              </a:path>
            </a:pathLst>
          </a:custGeom>
          <a:solidFill>
            <a:schemeClr val="bg2">
              <a:lumMod val="75000"/>
            </a:schemeClr>
          </a:solidFill>
          <a:ln w="6350" cap="flat">
            <a:solidFill>
              <a:schemeClr val="tx1"/>
            </a:solidFill>
            <a:prstDash val="solid"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773D34FB-4BB4-447B-ADD7-A59EC827B1B7}"/>
              </a:ext>
            </a:extLst>
          </p:cNvPr>
          <p:cNvCxnSpPr/>
          <p:nvPr/>
        </p:nvCxnSpPr>
        <p:spPr>
          <a:xfrm>
            <a:off x="3063240" y="2682240"/>
            <a:ext cx="0" cy="96012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C53F7428-B74E-4E46-B110-337C22FDACE1}"/>
              </a:ext>
            </a:extLst>
          </p:cNvPr>
          <p:cNvCxnSpPr/>
          <p:nvPr/>
        </p:nvCxnSpPr>
        <p:spPr>
          <a:xfrm>
            <a:off x="4114800" y="2682240"/>
            <a:ext cx="0" cy="96012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44A24017-9E80-4549-8D69-6CFCC3ECD4C9}"/>
              </a:ext>
            </a:extLst>
          </p:cNvPr>
          <p:cNvCxnSpPr/>
          <p:nvPr/>
        </p:nvCxnSpPr>
        <p:spPr>
          <a:xfrm>
            <a:off x="5105400" y="2682240"/>
            <a:ext cx="0" cy="96012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F4BE1B53-F97E-442C-977E-E22D0845DFF3}"/>
              </a:ext>
            </a:extLst>
          </p:cNvPr>
          <p:cNvCxnSpPr/>
          <p:nvPr/>
        </p:nvCxnSpPr>
        <p:spPr>
          <a:xfrm>
            <a:off x="6469400" y="2659380"/>
            <a:ext cx="0" cy="96012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1CD61AF2-201C-4013-8329-86032C6897A9}"/>
              </a:ext>
            </a:extLst>
          </p:cNvPr>
          <p:cNvCxnSpPr/>
          <p:nvPr/>
        </p:nvCxnSpPr>
        <p:spPr>
          <a:xfrm>
            <a:off x="7476412" y="2659380"/>
            <a:ext cx="0" cy="96012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>
            <a:extLst>
              <a:ext uri="{FF2B5EF4-FFF2-40B4-BE49-F238E27FC236}">
                <a16:creationId xmlns:a16="http://schemas.microsoft.com/office/drawing/2014/main" id="{0A8F2F88-4612-487E-83B2-8828CC7631CE}"/>
              </a:ext>
            </a:extLst>
          </p:cNvPr>
          <p:cNvSpPr txBox="1"/>
          <p:nvPr/>
        </p:nvSpPr>
        <p:spPr>
          <a:xfrm>
            <a:off x="2868867" y="2332993"/>
            <a:ext cx="10820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29°C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DA176B15-74D6-475C-8D73-2DA22944F5E9}"/>
              </a:ext>
            </a:extLst>
          </p:cNvPr>
          <p:cNvSpPr txBox="1"/>
          <p:nvPr/>
        </p:nvSpPr>
        <p:spPr>
          <a:xfrm>
            <a:off x="3853715" y="2346473"/>
            <a:ext cx="10820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150°C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97BFDA0F-0403-4616-816F-A9C91B6D4199}"/>
              </a:ext>
            </a:extLst>
          </p:cNvPr>
          <p:cNvSpPr txBox="1"/>
          <p:nvPr/>
        </p:nvSpPr>
        <p:spPr>
          <a:xfrm>
            <a:off x="4838563" y="2361326"/>
            <a:ext cx="10820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400°C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5C108133-93CB-4503-ABC5-4A1AA5F32FD0}"/>
              </a:ext>
            </a:extLst>
          </p:cNvPr>
          <p:cNvSpPr txBox="1"/>
          <p:nvPr/>
        </p:nvSpPr>
        <p:spPr>
          <a:xfrm>
            <a:off x="6187956" y="2330162"/>
            <a:ext cx="10820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511°C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57667C95-5E2D-4DFD-9A2A-D956C7199225}"/>
              </a:ext>
            </a:extLst>
          </p:cNvPr>
          <p:cNvSpPr txBox="1"/>
          <p:nvPr/>
        </p:nvSpPr>
        <p:spPr>
          <a:xfrm>
            <a:off x="7269991" y="2346473"/>
            <a:ext cx="10820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482°C</a:t>
            </a:r>
          </a:p>
        </p:txBody>
      </p:sp>
    </p:spTree>
    <p:extLst>
      <p:ext uri="{BB962C8B-B14F-4D97-AF65-F5344CB8AC3E}">
        <p14:creationId xmlns:p14="http://schemas.microsoft.com/office/powerpoint/2010/main" val="31284858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AA87858B-19D8-4BCA-BCB6-B5234553BEF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53981802"/>
              </p:ext>
            </p:extLst>
          </p:nvPr>
        </p:nvGraphicFramePr>
        <p:xfrm>
          <a:off x="2777490" y="1744980"/>
          <a:ext cx="6637020" cy="42519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itle 4">
            <a:extLst>
              <a:ext uri="{FF2B5EF4-FFF2-40B4-BE49-F238E27FC236}">
                <a16:creationId xmlns:a16="http://schemas.microsoft.com/office/drawing/2014/main" id="{57385AF8-7CA9-47C5-8AA4-2C53F7DD71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640" y="198278"/>
            <a:ext cx="10515600" cy="1325563"/>
          </a:xfrm>
        </p:spPr>
        <p:txBody>
          <a:bodyPr/>
          <a:lstStyle/>
          <a:p>
            <a:r>
              <a:rPr lang="en-US" dirty="0"/>
              <a:t>Temperature and Ampere Gradient for Ceramic Set Up</a:t>
            </a:r>
          </a:p>
        </p:txBody>
      </p:sp>
    </p:spTree>
    <p:extLst>
      <p:ext uri="{BB962C8B-B14F-4D97-AF65-F5344CB8AC3E}">
        <p14:creationId xmlns:p14="http://schemas.microsoft.com/office/powerpoint/2010/main" val="10731659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7C82B4-BF97-4C72-8DDD-DCC41261BC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Temperature Gradient at 3.5A On Chip</a:t>
            </a:r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2B0F0A37-ED1F-47E4-ADBE-34F3DDB19BA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72663290"/>
              </p:ext>
            </p:extLst>
          </p:nvPr>
        </p:nvGraphicFramePr>
        <p:xfrm>
          <a:off x="2870200" y="2026920"/>
          <a:ext cx="6451600" cy="38709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1412254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5DC8DE-E9E8-4795-8852-76443FE9B3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Melting of Polystyrene Beads</a:t>
            </a:r>
          </a:p>
        </p:txBody>
      </p:sp>
      <p:pic>
        <p:nvPicPr>
          <p:cNvPr id="7" name="DSC_0280_Trim">
            <a:hlinkClick r:id="" action="ppaction://media"/>
            <a:extLst>
              <a:ext uri="{FF2B5EF4-FFF2-40B4-BE49-F238E27FC236}">
                <a16:creationId xmlns:a16="http://schemas.microsoft.com/office/drawing/2014/main" id="{016098B0-534B-4D7F-9A45-D3E8788FCC1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757680" y="1540510"/>
            <a:ext cx="8676640" cy="48806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25799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738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86</TotalTime>
  <Words>72</Words>
  <Application>Microsoft Office PowerPoint</Application>
  <PresentationFormat>Widescreen</PresentationFormat>
  <Paragraphs>18</Paragraphs>
  <Slides>6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 Theme</vt:lpstr>
      <vt:lpstr>Melting Assay for Plastic Investigation</vt:lpstr>
      <vt:lpstr>Set up</vt:lpstr>
      <vt:lpstr>Heat Gradient of Plate</vt:lpstr>
      <vt:lpstr>Temperature and Ampere Gradient for Ceramic Set Up</vt:lpstr>
      <vt:lpstr>Temperature Gradient at 3.5A On Chip</vt:lpstr>
      <vt:lpstr>Melting of Polystyrene Beads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Melting Assay for Plastic Investigation</dc:title>
  <dc:creator>Krout, Ian</dc:creator>
  <cp:lastModifiedBy>Krout, Ian</cp:lastModifiedBy>
  <cp:revision>8</cp:revision>
  <dcterms:created xsi:type="dcterms:W3CDTF">2019-04-25T21:17:57Z</dcterms:created>
  <dcterms:modified xsi:type="dcterms:W3CDTF">2019-04-25T22:45:41Z</dcterms:modified>
</cp:coreProperties>
</file>