
<file path=[Content_Types].xml><?xml version="1.0" encoding="utf-8"?>
<Types xmlns="http://schemas.openxmlformats.org/package/2006/content-types">
  <Default Extension="jpg" ContentType="image/jpeg"/>
  <Default Extension="jpeg" ContentType="image/jpeg"/>
  <Default Extension="xml" ContentType="application/xml"/>
  <Default Extension="mp4" ContentType="video/mp4"/>
  <Default Extension="vml" ContentType="application/vnd.openxmlformats-officedocument.vmlDrawing"/>
  <Default Extension="wdp" ContentType="image/vnd.ms-photo"/>
  <Default Extension="png" ContentType="image/png"/>
  <Default Extension="rels" ContentType="application/vnd.openxmlformats-package.relationships+xml"/>
  <Default Extension="gif" ContentType="image/gif"/>
  <Default Extension="m4v" ContentType="video/unknown"/>
  <Default Extension="mov" ContentType="video/quicktime"/>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0" r:id="rId1"/>
  </p:sldMasterIdLst>
  <p:notesMasterIdLst>
    <p:notesMasterId r:id="rId73"/>
  </p:notesMasterIdLst>
  <p:handoutMasterIdLst>
    <p:handoutMasterId r:id="rId74"/>
  </p:handoutMasterIdLst>
  <p:sldIdLst>
    <p:sldId id="265" r:id="rId2"/>
    <p:sldId id="266" r:id="rId3"/>
    <p:sldId id="267" r:id="rId4"/>
    <p:sldId id="374" r:id="rId5"/>
    <p:sldId id="375" r:id="rId6"/>
    <p:sldId id="376" r:id="rId7"/>
    <p:sldId id="270" r:id="rId8"/>
    <p:sldId id="378" r:id="rId9"/>
    <p:sldId id="348" r:id="rId10"/>
    <p:sldId id="268" r:id="rId11"/>
    <p:sldId id="377" r:id="rId12"/>
    <p:sldId id="330" r:id="rId13"/>
    <p:sldId id="383" r:id="rId14"/>
    <p:sldId id="351" r:id="rId15"/>
    <p:sldId id="331" r:id="rId16"/>
    <p:sldId id="384" r:id="rId17"/>
    <p:sldId id="349" r:id="rId18"/>
    <p:sldId id="352" r:id="rId19"/>
    <p:sldId id="299" r:id="rId20"/>
    <p:sldId id="308" r:id="rId21"/>
    <p:sldId id="370" r:id="rId22"/>
    <p:sldId id="310" r:id="rId23"/>
    <p:sldId id="347" r:id="rId24"/>
    <p:sldId id="303" r:id="rId25"/>
    <p:sldId id="386" r:id="rId26"/>
    <p:sldId id="306" r:id="rId27"/>
    <p:sldId id="305" r:id="rId28"/>
    <p:sldId id="307" r:id="rId29"/>
    <p:sldId id="350" r:id="rId30"/>
    <p:sldId id="385" r:id="rId31"/>
    <p:sldId id="342" r:id="rId32"/>
    <p:sldId id="326" r:id="rId33"/>
    <p:sldId id="387" r:id="rId34"/>
    <p:sldId id="327" r:id="rId35"/>
    <p:sldId id="345" r:id="rId36"/>
    <p:sldId id="301" r:id="rId37"/>
    <p:sldId id="388" r:id="rId38"/>
    <p:sldId id="353" r:id="rId39"/>
    <p:sldId id="328" r:id="rId40"/>
    <p:sldId id="324" r:id="rId41"/>
    <p:sldId id="355" r:id="rId42"/>
    <p:sldId id="325" r:id="rId43"/>
    <p:sldId id="354" r:id="rId44"/>
    <p:sldId id="371" r:id="rId45"/>
    <p:sldId id="356" r:id="rId46"/>
    <p:sldId id="329" r:id="rId47"/>
    <p:sldId id="313" r:id="rId48"/>
    <p:sldId id="314" r:id="rId49"/>
    <p:sldId id="315" r:id="rId50"/>
    <p:sldId id="317" r:id="rId51"/>
    <p:sldId id="318" r:id="rId52"/>
    <p:sldId id="319" r:id="rId53"/>
    <p:sldId id="320" r:id="rId54"/>
    <p:sldId id="321" r:id="rId55"/>
    <p:sldId id="390" r:id="rId56"/>
    <p:sldId id="322" r:id="rId57"/>
    <p:sldId id="323" r:id="rId58"/>
    <p:sldId id="302" r:id="rId59"/>
    <p:sldId id="373" r:id="rId60"/>
    <p:sldId id="397" r:id="rId61"/>
    <p:sldId id="365" r:id="rId62"/>
    <p:sldId id="366" r:id="rId63"/>
    <p:sldId id="372" r:id="rId64"/>
    <p:sldId id="364" r:id="rId65"/>
    <p:sldId id="357" r:id="rId66"/>
    <p:sldId id="360" r:id="rId67"/>
    <p:sldId id="368" r:id="rId68"/>
    <p:sldId id="277" r:id="rId69"/>
    <p:sldId id="294" r:id="rId70"/>
    <p:sldId id="295" r:id="rId71"/>
    <p:sldId id="296" r:id="rId7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MS Pゴシック" charset="0"/>
        <a:cs typeface="MS Pゴシック" charset="0"/>
      </a:defRPr>
    </a:lvl1pPr>
    <a:lvl2pPr marL="457200" algn="l" rtl="0" eaLnBrk="0" fontAlgn="base" hangingPunct="0">
      <a:spcBef>
        <a:spcPct val="0"/>
      </a:spcBef>
      <a:spcAft>
        <a:spcPct val="0"/>
      </a:spcAft>
      <a:defRPr sz="2400" kern="1200">
        <a:solidFill>
          <a:schemeClr val="tx1"/>
        </a:solidFill>
        <a:latin typeface="Arial" charset="0"/>
        <a:ea typeface="MS Pゴシック" charset="0"/>
        <a:cs typeface="MS Pゴシック" charset="0"/>
      </a:defRPr>
    </a:lvl2pPr>
    <a:lvl3pPr marL="914400" algn="l" rtl="0" eaLnBrk="0" fontAlgn="base" hangingPunct="0">
      <a:spcBef>
        <a:spcPct val="0"/>
      </a:spcBef>
      <a:spcAft>
        <a:spcPct val="0"/>
      </a:spcAft>
      <a:defRPr sz="2400" kern="1200">
        <a:solidFill>
          <a:schemeClr val="tx1"/>
        </a:solidFill>
        <a:latin typeface="Arial" charset="0"/>
        <a:ea typeface="MS Pゴシック" charset="0"/>
        <a:cs typeface="MS Pゴシック" charset="0"/>
      </a:defRPr>
    </a:lvl3pPr>
    <a:lvl4pPr marL="1371600" algn="l" rtl="0" eaLnBrk="0" fontAlgn="base" hangingPunct="0">
      <a:spcBef>
        <a:spcPct val="0"/>
      </a:spcBef>
      <a:spcAft>
        <a:spcPct val="0"/>
      </a:spcAft>
      <a:defRPr sz="2400" kern="1200">
        <a:solidFill>
          <a:schemeClr val="tx1"/>
        </a:solidFill>
        <a:latin typeface="Arial" charset="0"/>
        <a:ea typeface="MS Pゴシック" charset="0"/>
        <a:cs typeface="MS Pゴシック" charset="0"/>
      </a:defRPr>
    </a:lvl4pPr>
    <a:lvl5pPr marL="1828800" algn="l" rtl="0" eaLnBrk="0" fontAlgn="base" hangingPunct="0">
      <a:spcBef>
        <a:spcPct val="0"/>
      </a:spcBef>
      <a:spcAft>
        <a:spcPct val="0"/>
      </a:spcAft>
      <a:defRPr sz="2400" kern="1200">
        <a:solidFill>
          <a:schemeClr val="tx1"/>
        </a:solidFill>
        <a:latin typeface="Arial" charset="0"/>
        <a:ea typeface="MS Pゴシック" charset="0"/>
        <a:cs typeface="MS Pゴシック" charset="0"/>
      </a:defRPr>
    </a:lvl5pPr>
    <a:lvl6pPr marL="2286000" algn="l" defTabSz="457200" rtl="0" eaLnBrk="1" latinLnBrk="0" hangingPunct="1">
      <a:defRPr sz="2400" kern="1200">
        <a:solidFill>
          <a:schemeClr val="tx1"/>
        </a:solidFill>
        <a:latin typeface="Arial" charset="0"/>
        <a:ea typeface="MS Pゴシック" charset="0"/>
        <a:cs typeface="MS Pゴシック" charset="0"/>
      </a:defRPr>
    </a:lvl6pPr>
    <a:lvl7pPr marL="2743200" algn="l" defTabSz="457200" rtl="0" eaLnBrk="1" latinLnBrk="0" hangingPunct="1">
      <a:defRPr sz="2400" kern="1200">
        <a:solidFill>
          <a:schemeClr val="tx1"/>
        </a:solidFill>
        <a:latin typeface="Arial" charset="0"/>
        <a:ea typeface="MS Pゴシック" charset="0"/>
        <a:cs typeface="MS Pゴシック" charset="0"/>
      </a:defRPr>
    </a:lvl7pPr>
    <a:lvl8pPr marL="3200400" algn="l" defTabSz="457200" rtl="0" eaLnBrk="1" latinLnBrk="0" hangingPunct="1">
      <a:defRPr sz="2400" kern="1200">
        <a:solidFill>
          <a:schemeClr val="tx1"/>
        </a:solidFill>
        <a:latin typeface="Arial" charset="0"/>
        <a:ea typeface="MS Pゴシック" charset="0"/>
        <a:cs typeface="MS Pゴシック" charset="0"/>
      </a:defRPr>
    </a:lvl8pPr>
    <a:lvl9pPr marL="3657600" algn="l" defTabSz="457200" rtl="0" eaLnBrk="1" latinLnBrk="0" hangingPunct="1">
      <a:defRPr sz="2400" kern="1200">
        <a:solidFill>
          <a:schemeClr val="tx1"/>
        </a:solidFill>
        <a:latin typeface="Arial" charset="0"/>
        <a:ea typeface="MS Pゴシック" charset="0"/>
        <a:cs typeface="MS P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BB1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764"/>
    <p:restoredTop sz="85493"/>
  </p:normalViewPr>
  <p:slideViewPr>
    <p:cSldViewPr snapToGrid="0" snapToObjects="1">
      <p:cViewPr>
        <p:scale>
          <a:sx n="54" d="100"/>
          <a:sy n="54" d="100"/>
        </p:scale>
        <p:origin x="1336" y="1088"/>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82" d="100"/>
          <a:sy n="82" d="100"/>
        </p:scale>
        <p:origin x="2592"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handoutMaster" Target="handoutMasters/handoutMaster1.xml"/><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43210E-7F8A-E245-8083-A73D15473209}" type="datetime1">
              <a:rPr lang="en-US" smtClean="0"/>
              <a:t>12/19/17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DD1B4B6-64C8-A54A-90D9-EA109657D684}" type="slidenum">
              <a:rPr lang="en-US" smtClean="0"/>
              <a:t>‹#›</a:t>
            </a:fld>
            <a:endParaRPr lang="en-US"/>
          </a:p>
        </p:txBody>
      </p:sp>
    </p:spTree>
    <p:extLst>
      <p:ext uri="{BB962C8B-B14F-4D97-AF65-F5344CB8AC3E}">
        <p14:creationId xmlns:p14="http://schemas.microsoft.com/office/powerpoint/2010/main" val="1858867053"/>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2344D4-DCAA-0545-84B6-4318A2F7A876}" type="datetime1">
              <a:rPr lang="en-US" smtClean="0"/>
              <a:t>12/19/17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425B92-6EA2-134A-AD17-691375D3CA94}" type="slidenum">
              <a:rPr lang="en-US" smtClean="0"/>
              <a:t>‹#›</a:t>
            </a:fld>
            <a:endParaRPr lang="en-US"/>
          </a:p>
        </p:txBody>
      </p:sp>
    </p:spTree>
    <p:extLst>
      <p:ext uri="{BB962C8B-B14F-4D97-AF65-F5344CB8AC3E}">
        <p14:creationId xmlns:p14="http://schemas.microsoft.com/office/powerpoint/2010/main" val="25578952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work with silicon </a:t>
            </a:r>
            <a:r>
              <a:rPr lang="en-US" dirty="0" err="1" smtClean="0"/>
              <a:t>nanomembranes</a:t>
            </a:r>
            <a:r>
              <a:rPr lang="en-US" dirty="0" smtClean="0"/>
              <a:t>,</a:t>
            </a:r>
            <a:r>
              <a:rPr lang="en-US" baseline="0" dirty="0" smtClean="0"/>
              <a:t> based off a discovery by </a:t>
            </a:r>
            <a:r>
              <a:rPr lang="en-US" baseline="0" dirty="0" err="1" smtClean="0"/>
              <a:t>chris</a:t>
            </a:r>
            <a:r>
              <a:rPr lang="en-US" baseline="0" dirty="0" smtClean="0"/>
              <a:t> </a:t>
            </a:r>
            <a:r>
              <a:rPr lang="en-US" baseline="0" dirty="0" err="1" smtClean="0"/>
              <a:t>striemer</a:t>
            </a:r>
            <a:r>
              <a:rPr lang="en-US" baseline="0" dirty="0" smtClean="0"/>
              <a:t> back in 2007. He took a very thin sheet of silicon (50nm) and heated it up quickly to form little </a:t>
            </a:r>
            <a:r>
              <a:rPr lang="en-US" baseline="0" dirty="0" err="1" smtClean="0"/>
              <a:t>nanocrystals</a:t>
            </a:r>
            <a:r>
              <a:rPr lang="en-US" baseline="0" dirty="0" smtClean="0"/>
              <a:t>. Exposing the thin sheet of silicon revealed voids in the material, creating </a:t>
            </a:r>
            <a:r>
              <a:rPr lang="en-US" baseline="0" dirty="0" err="1" smtClean="0"/>
              <a:t>nanopores</a:t>
            </a:r>
            <a:r>
              <a:rPr lang="en-US" baseline="0" dirty="0" smtClean="0"/>
              <a:t>. There are many advantages to this kind of filter compared to a traditional polymer membrane.</a:t>
            </a:r>
            <a:endParaRPr lang="en-US" dirty="0"/>
          </a:p>
        </p:txBody>
      </p:sp>
      <p:sp>
        <p:nvSpPr>
          <p:cNvPr id="4" name="Date Placeholder 3"/>
          <p:cNvSpPr>
            <a:spLocks noGrp="1"/>
          </p:cNvSpPr>
          <p:nvPr>
            <p:ph type="dt" idx="10"/>
          </p:nvPr>
        </p:nvSpPr>
        <p:spPr/>
        <p:txBody>
          <a:bodyPr/>
          <a:lstStyle/>
          <a:p>
            <a:fld id="{70B0F112-2589-F347-BA34-67DC8A46E409}"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2</a:t>
            </a:fld>
            <a:endParaRPr lang="en-US"/>
          </a:p>
        </p:txBody>
      </p:sp>
    </p:spTree>
    <p:extLst>
      <p:ext uri="{BB962C8B-B14F-4D97-AF65-F5344CB8AC3E}">
        <p14:creationId xmlns:p14="http://schemas.microsoft.com/office/powerpoint/2010/main" val="1242608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difficul</a:t>
            </a:r>
            <a:r>
              <a:rPr lang="en-US" baseline="0" dirty="0" smtClean="0"/>
              <a:t>t to fit all of the necessary microsystem operations in the same place. These are not </a:t>
            </a:r>
            <a:r>
              <a:rPr lang="en-US" baseline="0" dirty="0" err="1" smtClean="0"/>
              <a:t>neglectable</a:t>
            </a:r>
            <a:r>
              <a:rPr lang="en-US" baseline="0" dirty="0" smtClean="0"/>
              <a:t> decisions, especially when dealing in the confined space of a microscope.</a:t>
            </a:r>
            <a:endParaRPr lang="en-US" dirty="0"/>
          </a:p>
        </p:txBody>
      </p:sp>
      <p:sp>
        <p:nvSpPr>
          <p:cNvPr id="4" name="Date Placeholder 3"/>
          <p:cNvSpPr>
            <a:spLocks noGrp="1"/>
          </p:cNvSpPr>
          <p:nvPr>
            <p:ph type="dt" idx="10"/>
          </p:nvPr>
        </p:nvSpPr>
        <p:spPr/>
        <p:txBody>
          <a:bodyPr/>
          <a:lstStyle/>
          <a:p>
            <a:fld id="{79703782-5A14-714C-9733-CD9ED244D76F}"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11</a:t>
            </a:fld>
            <a:endParaRPr lang="en-US"/>
          </a:p>
        </p:txBody>
      </p:sp>
    </p:spTree>
    <p:extLst>
      <p:ext uri="{BB962C8B-B14F-4D97-AF65-F5344CB8AC3E}">
        <p14:creationId xmlns:p14="http://schemas.microsoft.com/office/powerpoint/2010/main" val="310242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9EC37570-103F-2642-A839-870C7C416B0E}"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12</a:t>
            </a:fld>
            <a:endParaRPr lang="en-US"/>
          </a:p>
        </p:txBody>
      </p:sp>
    </p:spTree>
    <p:extLst>
      <p:ext uri="{BB962C8B-B14F-4D97-AF65-F5344CB8AC3E}">
        <p14:creationId xmlns:p14="http://schemas.microsoft.com/office/powerpoint/2010/main" val="1204868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26ADCD12-E7E6-D044-AECA-0FD212BD5688}"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13</a:t>
            </a:fld>
            <a:endParaRPr lang="en-US"/>
          </a:p>
        </p:txBody>
      </p:sp>
    </p:spTree>
    <p:extLst>
      <p:ext uri="{BB962C8B-B14F-4D97-AF65-F5344CB8AC3E}">
        <p14:creationId xmlns:p14="http://schemas.microsoft.com/office/powerpoint/2010/main" val="1259577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DE016C1A-EE5F-8541-B00E-E93A65F21853}"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14</a:t>
            </a:fld>
            <a:endParaRPr lang="en-US"/>
          </a:p>
        </p:txBody>
      </p:sp>
    </p:spTree>
    <p:extLst>
      <p:ext uri="{BB962C8B-B14F-4D97-AF65-F5344CB8AC3E}">
        <p14:creationId xmlns:p14="http://schemas.microsoft.com/office/powerpoint/2010/main" val="831099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CCF25744-5CDB-754E-A8F7-384A96FAF91F}"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15</a:t>
            </a:fld>
            <a:endParaRPr lang="en-US"/>
          </a:p>
        </p:txBody>
      </p:sp>
    </p:spTree>
    <p:extLst>
      <p:ext uri="{BB962C8B-B14F-4D97-AF65-F5344CB8AC3E}">
        <p14:creationId xmlns:p14="http://schemas.microsoft.com/office/powerpoint/2010/main" val="1759592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Upon</a:t>
            </a:r>
            <a:r>
              <a:rPr lang="en-US" baseline="0" dirty="0" smtClean="0"/>
              <a:t> the successful completion of these aims we will have achieved….</a:t>
            </a:r>
            <a:endParaRPr lang="en-US" dirty="0"/>
          </a:p>
        </p:txBody>
      </p:sp>
      <p:sp>
        <p:nvSpPr>
          <p:cNvPr id="4" name="Date Placeholder 3"/>
          <p:cNvSpPr>
            <a:spLocks noGrp="1"/>
          </p:cNvSpPr>
          <p:nvPr>
            <p:ph type="dt" idx="10"/>
          </p:nvPr>
        </p:nvSpPr>
        <p:spPr/>
        <p:txBody>
          <a:bodyPr/>
          <a:lstStyle/>
          <a:p>
            <a:fld id="{43FE5033-877D-B646-B2DC-AAE6AC45DECC}"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16</a:t>
            </a:fld>
            <a:endParaRPr lang="en-US"/>
          </a:p>
        </p:txBody>
      </p:sp>
    </p:spTree>
    <p:extLst>
      <p:ext uri="{BB962C8B-B14F-4D97-AF65-F5344CB8AC3E}">
        <p14:creationId xmlns:p14="http://schemas.microsoft.com/office/powerpoint/2010/main" val="845954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hope to demonstrate these characteristics</a:t>
            </a:r>
            <a:r>
              <a:rPr lang="en-US" baseline="0" dirty="0" smtClean="0"/>
              <a:t> through three aims that tackle problems in biomedical LOC settings.</a:t>
            </a:r>
            <a:endParaRPr lang="en-US" dirty="0"/>
          </a:p>
        </p:txBody>
      </p:sp>
      <p:sp>
        <p:nvSpPr>
          <p:cNvPr id="4" name="Date Placeholder 3"/>
          <p:cNvSpPr>
            <a:spLocks noGrp="1"/>
          </p:cNvSpPr>
          <p:nvPr>
            <p:ph type="dt" idx="10"/>
          </p:nvPr>
        </p:nvSpPr>
        <p:spPr/>
        <p:txBody>
          <a:bodyPr/>
          <a:lstStyle/>
          <a:p>
            <a:fld id="{DEFD6343-3658-1748-B642-F2F075F6103B}"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17</a:t>
            </a:fld>
            <a:endParaRPr lang="en-US"/>
          </a:p>
        </p:txBody>
      </p:sp>
    </p:spTree>
    <p:extLst>
      <p:ext uri="{BB962C8B-B14F-4D97-AF65-F5344CB8AC3E}">
        <p14:creationId xmlns:p14="http://schemas.microsoft.com/office/powerpoint/2010/main" val="76593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Translating those</a:t>
            </a:r>
            <a:r>
              <a:rPr lang="en-US" baseline="0" dirty="0" smtClean="0"/>
              <a:t> titles a little, the chief microsystem activities we want to achieve here are </a:t>
            </a:r>
            <a:endParaRPr lang="en-US" dirty="0"/>
          </a:p>
        </p:txBody>
      </p:sp>
      <p:sp>
        <p:nvSpPr>
          <p:cNvPr id="4" name="Date Placeholder 3"/>
          <p:cNvSpPr>
            <a:spLocks noGrp="1"/>
          </p:cNvSpPr>
          <p:nvPr>
            <p:ph type="dt" idx="10"/>
          </p:nvPr>
        </p:nvSpPr>
        <p:spPr/>
        <p:txBody>
          <a:bodyPr/>
          <a:lstStyle/>
          <a:p>
            <a:fld id="{D7AC5FA7-D8A5-614B-8596-DF6EE67C3240}"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18</a:t>
            </a:fld>
            <a:endParaRPr lang="en-US"/>
          </a:p>
        </p:txBody>
      </p:sp>
    </p:spTree>
    <p:extLst>
      <p:ext uri="{BB962C8B-B14F-4D97-AF65-F5344CB8AC3E}">
        <p14:creationId xmlns:p14="http://schemas.microsoft.com/office/powerpoint/2010/main" val="29860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Nanofilter</a:t>
            </a:r>
            <a:r>
              <a:rPr lang="en-US" dirty="0" smtClean="0"/>
              <a:t> protecting delicate sensor underneath. </a:t>
            </a:r>
            <a:endParaRPr lang="en-US" dirty="0"/>
          </a:p>
        </p:txBody>
      </p:sp>
      <p:sp>
        <p:nvSpPr>
          <p:cNvPr id="4" name="Date Placeholder 3"/>
          <p:cNvSpPr>
            <a:spLocks noGrp="1"/>
          </p:cNvSpPr>
          <p:nvPr>
            <p:ph type="dt" idx="10"/>
          </p:nvPr>
        </p:nvSpPr>
        <p:spPr/>
        <p:txBody>
          <a:bodyPr/>
          <a:lstStyle/>
          <a:p>
            <a:fld id="{89592B64-042E-4D42-8BB1-5AA090AC103F}"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19</a:t>
            </a:fld>
            <a:endParaRPr lang="en-US"/>
          </a:p>
        </p:txBody>
      </p:sp>
    </p:spTree>
    <p:extLst>
      <p:ext uri="{BB962C8B-B14F-4D97-AF65-F5344CB8AC3E}">
        <p14:creationId xmlns:p14="http://schemas.microsoft.com/office/powerpoint/2010/main" val="3377456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large area of biomedical microsystem</a:t>
            </a:r>
            <a:r>
              <a:rPr lang="en-US" baseline="0" dirty="0" smtClean="0"/>
              <a:t> literature is devoted to DNA sequencing. </a:t>
            </a:r>
            <a:r>
              <a:rPr lang="en-US" dirty="0" smtClean="0"/>
              <a:t>DNA</a:t>
            </a:r>
            <a:r>
              <a:rPr lang="en-US" baseline="0" dirty="0" smtClean="0"/>
              <a:t> </a:t>
            </a:r>
            <a:r>
              <a:rPr lang="en-US" baseline="0" dirty="0" err="1" smtClean="0"/>
              <a:t>nanopore</a:t>
            </a:r>
            <a:r>
              <a:rPr lang="en-US" baseline="0" dirty="0" smtClean="0"/>
              <a:t> sequencers promise to usher in an age of personalized medicine, where individual genomes are sequenced cheaply and effectively to make better healthcare decisions. The dominant commercial technology, through a biological protein-based </a:t>
            </a:r>
            <a:r>
              <a:rPr lang="en-US" baseline="0" dirty="0" err="1" smtClean="0"/>
              <a:t>nanopore</a:t>
            </a:r>
            <a:r>
              <a:rPr lang="en-US" baseline="0" dirty="0" smtClean="0"/>
              <a:t> is approaching about $1000/genome. </a:t>
            </a:r>
            <a:endParaRPr lang="en-US" dirty="0"/>
          </a:p>
        </p:txBody>
      </p:sp>
      <p:sp>
        <p:nvSpPr>
          <p:cNvPr id="4" name="Date Placeholder 3"/>
          <p:cNvSpPr>
            <a:spLocks noGrp="1"/>
          </p:cNvSpPr>
          <p:nvPr>
            <p:ph type="dt" idx="10"/>
          </p:nvPr>
        </p:nvSpPr>
        <p:spPr/>
        <p:txBody>
          <a:bodyPr/>
          <a:lstStyle/>
          <a:p>
            <a:fld id="{20482547-2BFD-1C41-A5CD-6B11F6813183}"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20</a:t>
            </a:fld>
            <a:endParaRPr lang="en-US"/>
          </a:p>
        </p:txBody>
      </p:sp>
    </p:spTree>
    <p:extLst>
      <p:ext uri="{BB962C8B-B14F-4D97-AF65-F5344CB8AC3E}">
        <p14:creationId xmlns:p14="http://schemas.microsoft.com/office/powerpoint/2010/main" val="1663080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use </a:t>
            </a:r>
            <a:r>
              <a:rPr lang="en-US" dirty="0" err="1" smtClean="0"/>
              <a:t>nanomembranes</a:t>
            </a:r>
            <a:r>
              <a:rPr lang="en-US" baseline="0" dirty="0" smtClean="0"/>
              <a:t> for a variety of operations. Pumping via </a:t>
            </a:r>
            <a:r>
              <a:rPr lang="en-US" baseline="0" dirty="0" err="1" smtClean="0"/>
              <a:t>electroosmosis</a:t>
            </a:r>
            <a:r>
              <a:rPr lang="en-US" baseline="0" dirty="0" smtClean="0"/>
              <a:t>, pure physical separation, electrostatic gating, and as a scaffold to promote cell growth in a permeable way.</a:t>
            </a:r>
            <a:endParaRPr lang="en-US" dirty="0"/>
          </a:p>
        </p:txBody>
      </p:sp>
      <p:sp>
        <p:nvSpPr>
          <p:cNvPr id="4" name="Date Placeholder 3"/>
          <p:cNvSpPr>
            <a:spLocks noGrp="1"/>
          </p:cNvSpPr>
          <p:nvPr>
            <p:ph type="dt" idx="10"/>
          </p:nvPr>
        </p:nvSpPr>
        <p:spPr/>
        <p:txBody>
          <a:bodyPr/>
          <a:lstStyle/>
          <a:p>
            <a:fld id="{1FCB484C-097E-224B-8C04-DEBB1CF3E860}"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3</a:t>
            </a:fld>
            <a:endParaRPr lang="en-US"/>
          </a:p>
        </p:txBody>
      </p:sp>
    </p:spTree>
    <p:extLst>
      <p:ext uri="{BB962C8B-B14F-4D97-AF65-F5344CB8AC3E}">
        <p14:creationId xmlns:p14="http://schemas.microsoft.com/office/powerpoint/2010/main" val="1277849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Newer silicon </a:t>
            </a:r>
            <a:r>
              <a:rPr lang="en-US" baseline="0" dirty="0" err="1" smtClean="0"/>
              <a:t>nanopore</a:t>
            </a:r>
            <a:r>
              <a:rPr lang="en-US" baseline="0" dirty="0" smtClean="0"/>
              <a:t> technology is being developed as a lower-cost, more stable alternative, as you don’t have to worry about the condition of the biological pore.</a:t>
            </a:r>
            <a:endParaRPr lang="en-US" dirty="0"/>
          </a:p>
        </p:txBody>
      </p:sp>
      <p:sp>
        <p:nvSpPr>
          <p:cNvPr id="4" name="Date Placeholder 3"/>
          <p:cNvSpPr>
            <a:spLocks noGrp="1"/>
          </p:cNvSpPr>
          <p:nvPr>
            <p:ph type="dt" idx="10"/>
          </p:nvPr>
        </p:nvSpPr>
        <p:spPr/>
        <p:txBody>
          <a:bodyPr/>
          <a:lstStyle/>
          <a:p>
            <a:fld id="{8B7B0846-8DA0-384D-A2F0-4CB64582C12E}"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21</a:t>
            </a:fld>
            <a:endParaRPr lang="en-US"/>
          </a:p>
        </p:txBody>
      </p:sp>
    </p:spTree>
    <p:extLst>
      <p:ext uri="{BB962C8B-B14F-4D97-AF65-F5344CB8AC3E}">
        <p14:creationId xmlns:p14="http://schemas.microsoft.com/office/powerpoint/2010/main" val="1351797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Unfortunately,</a:t>
            </a:r>
            <a:r>
              <a:rPr lang="en-US" baseline="0" dirty="0" smtClean="0"/>
              <a:t> these devices have a major limitation; a single point of entry. This means that if DNA gets balled up, or garbage gets near the device, the DNA sensor would stop working.</a:t>
            </a:r>
          </a:p>
        </p:txBody>
      </p:sp>
      <p:sp>
        <p:nvSpPr>
          <p:cNvPr id="4" name="Date Placeholder 3"/>
          <p:cNvSpPr>
            <a:spLocks noGrp="1"/>
          </p:cNvSpPr>
          <p:nvPr>
            <p:ph type="dt" idx="10"/>
          </p:nvPr>
        </p:nvSpPr>
        <p:spPr/>
        <p:txBody>
          <a:bodyPr/>
          <a:lstStyle/>
          <a:p>
            <a:fld id="{62561869-534B-EE4E-8BFF-083F371C3958}"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22</a:t>
            </a:fld>
            <a:endParaRPr lang="en-US"/>
          </a:p>
        </p:txBody>
      </p:sp>
    </p:spTree>
    <p:extLst>
      <p:ext uri="{BB962C8B-B14F-4D97-AF65-F5344CB8AC3E}">
        <p14:creationId xmlns:p14="http://schemas.microsoft.com/office/powerpoint/2010/main" val="1880346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3D84F315-5A6B-884A-81CB-F369D871F423}"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23</a:t>
            </a:fld>
            <a:endParaRPr lang="en-US"/>
          </a:p>
        </p:txBody>
      </p:sp>
    </p:spTree>
    <p:extLst>
      <p:ext uri="{BB962C8B-B14F-4D97-AF65-F5344CB8AC3E}">
        <p14:creationId xmlns:p14="http://schemas.microsoft.com/office/powerpoint/2010/main" val="1752327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Tenting video, dropping a thin</a:t>
            </a:r>
            <a:r>
              <a:rPr lang="en-US" baseline="0" dirty="0" smtClean="0"/>
              <a:t> sheet of </a:t>
            </a:r>
            <a:r>
              <a:rPr lang="en-US" baseline="0" dirty="0" err="1" smtClean="0"/>
              <a:t>nanoporous</a:t>
            </a:r>
            <a:r>
              <a:rPr lang="en-US" baseline="0" dirty="0" smtClean="0"/>
              <a:t> membrane on top of a structure to protect devices underneath it.</a:t>
            </a:r>
            <a:endParaRPr lang="en-US" dirty="0"/>
          </a:p>
        </p:txBody>
      </p:sp>
      <p:sp>
        <p:nvSpPr>
          <p:cNvPr id="4" name="Date Placeholder 3"/>
          <p:cNvSpPr>
            <a:spLocks noGrp="1"/>
          </p:cNvSpPr>
          <p:nvPr>
            <p:ph type="dt" idx="10"/>
          </p:nvPr>
        </p:nvSpPr>
        <p:spPr/>
        <p:txBody>
          <a:bodyPr/>
          <a:lstStyle/>
          <a:p>
            <a:fld id="{F36D2CD2-B04D-EE45-9A3B-123C4E8D5066}"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24</a:t>
            </a:fld>
            <a:endParaRPr lang="en-US"/>
          </a:p>
        </p:txBody>
      </p:sp>
    </p:spTree>
    <p:extLst>
      <p:ext uri="{BB962C8B-B14F-4D97-AF65-F5344CB8AC3E}">
        <p14:creationId xmlns:p14="http://schemas.microsoft.com/office/powerpoint/2010/main" val="20336690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E8C356F9-7654-A044-B097-29F23CD5DF62}"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25</a:t>
            </a:fld>
            <a:endParaRPr lang="en-US"/>
          </a:p>
        </p:txBody>
      </p:sp>
    </p:spTree>
    <p:extLst>
      <p:ext uri="{BB962C8B-B14F-4D97-AF65-F5344CB8AC3E}">
        <p14:creationId xmlns:p14="http://schemas.microsoft.com/office/powerpoint/2010/main" val="12095976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Repeated applications of water</a:t>
            </a:r>
            <a:r>
              <a:rPr lang="en-US" baseline="0" dirty="0" smtClean="0"/>
              <a:t> vapor swell the nanomembrane, but ultimately is fixed in place. Water can diffuse into cavity spaces</a:t>
            </a:r>
            <a:endParaRPr lang="en-US" dirty="0"/>
          </a:p>
        </p:txBody>
      </p:sp>
      <p:sp>
        <p:nvSpPr>
          <p:cNvPr id="4" name="Date Placeholder 3"/>
          <p:cNvSpPr>
            <a:spLocks noGrp="1"/>
          </p:cNvSpPr>
          <p:nvPr>
            <p:ph type="dt" idx="10"/>
          </p:nvPr>
        </p:nvSpPr>
        <p:spPr/>
        <p:txBody>
          <a:bodyPr/>
          <a:lstStyle/>
          <a:p>
            <a:fld id="{A71C38B6-78A1-5B4D-8E58-67E3747FCA37}"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26</a:t>
            </a:fld>
            <a:endParaRPr lang="en-US"/>
          </a:p>
        </p:txBody>
      </p:sp>
    </p:spTree>
    <p:extLst>
      <p:ext uri="{BB962C8B-B14F-4D97-AF65-F5344CB8AC3E}">
        <p14:creationId xmlns:p14="http://schemas.microsoft.com/office/powerpoint/2010/main" val="632651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wetting behavior is unusual. The NPN and silicon nitride are the same material composition, but display different wetting behavior</a:t>
            </a:r>
            <a:endParaRPr lang="en-US" dirty="0"/>
          </a:p>
        </p:txBody>
      </p:sp>
      <p:sp>
        <p:nvSpPr>
          <p:cNvPr id="4" name="Date Placeholder 3"/>
          <p:cNvSpPr>
            <a:spLocks noGrp="1"/>
          </p:cNvSpPr>
          <p:nvPr>
            <p:ph type="dt" idx="10"/>
          </p:nvPr>
        </p:nvSpPr>
        <p:spPr/>
        <p:txBody>
          <a:bodyPr/>
          <a:lstStyle/>
          <a:p>
            <a:fld id="{2BFB777F-5CF7-7549-AF4B-29A8FA9285A5}"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27</a:t>
            </a:fld>
            <a:endParaRPr lang="en-US"/>
          </a:p>
        </p:txBody>
      </p:sp>
    </p:spTree>
    <p:extLst>
      <p:ext uri="{BB962C8B-B14F-4D97-AF65-F5344CB8AC3E}">
        <p14:creationId xmlns:p14="http://schemas.microsoft.com/office/powerpoint/2010/main" val="20107945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Nonporous membranes</a:t>
            </a:r>
            <a:r>
              <a:rPr lang="en-US" baseline="0" dirty="0" smtClean="0"/>
              <a:t> actually can trap water underneath. Gif shows </a:t>
            </a:r>
            <a:r>
              <a:rPr lang="en-US" baseline="0" dirty="0" err="1" smtClean="0"/>
              <a:t>fluorophore</a:t>
            </a:r>
            <a:r>
              <a:rPr lang="en-US" baseline="0" dirty="0" smtClean="0"/>
              <a:t> diffusing around underneath a nonporous membrane</a:t>
            </a:r>
            <a:endParaRPr lang="en-US" dirty="0"/>
          </a:p>
        </p:txBody>
      </p:sp>
      <p:sp>
        <p:nvSpPr>
          <p:cNvPr id="4" name="Date Placeholder 3"/>
          <p:cNvSpPr>
            <a:spLocks noGrp="1"/>
          </p:cNvSpPr>
          <p:nvPr>
            <p:ph type="dt" idx="10"/>
          </p:nvPr>
        </p:nvSpPr>
        <p:spPr/>
        <p:txBody>
          <a:bodyPr/>
          <a:lstStyle/>
          <a:p>
            <a:fld id="{57FFC073-C1B7-1E45-9B60-DCEA557E47F4}"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28</a:t>
            </a:fld>
            <a:endParaRPr lang="en-US"/>
          </a:p>
        </p:txBody>
      </p:sp>
    </p:spTree>
    <p:extLst>
      <p:ext uri="{BB962C8B-B14F-4D97-AF65-F5344CB8AC3E}">
        <p14:creationId xmlns:p14="http://schemas.microsoft.com/office/powerpoint/2010/main" val="13840958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perturbation</a:t>
            </a:r>
            <a:r>
              <a:rPr lang="en-US" baseline="0" dirty="0" smtClean="0"/>
              <a:t> into the fluid flow is small, stable under shear stress.</a:t>
            </a:r>
            <a:endParaRPr lang="en-US" dirty="0"/>
          </a:p>
        </p:txBody>
      </p:sp>
      <p:sp>
        <p:nvSpPr>
          <p:cNvPr id="4" name="Date Placeholder 3"/>
          <p:cNvSpPr>
            <a:spLocks noGrp="1"/>
          </p:cNvSpPr>
          <p:nvPr>
            <p:ph type="dt" idx="10"/>
          </p:nvPr>
        </p:nvSpPr>
        <p:spPr/>
        <p:txBody>
          <a:bodyPr/>
          <a:lstStyle/>
          <a:p>
            <a:fld id="{4402B990-3B4F-7246-9170-F785915E2543}"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29</a:t>
            </a:fld>
            <a:endParaRPr lang="en-US"/>
          </a:p>
        </p:txBody>
      </p:sp>
    </p:spTree>
    <p:extLst>
      <p:ext uri="{BB962C8B-B14F-4D97-AF65-F5344CB8AC3E}">
        <p14:creationId xmlns:p14="http://schemas.microsoft.com/office/powerpoint/2010/main" val="16934850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need to know</a:t>
            </a:r>
            <a:r>
              <a:rPr lang="en-US" baseline="0" dirty="0" smtClean="0"/>
              <a:t> more about this process in order to integrate it into other flows potentially.</a:t>
            </a:r>
            <a:endParaRPr lang="en-US" dirty="0"/>
          </a:p>
        </p:txBody>
      </p:sp>
      <p:sp>
        <p:nvSpPr>
          <p:cNvPr id="4" name="Date Placeholder 3"/>
          <p:cNvSpPr>
            <a:spLocks noGrp="1"/>
          </p:cNvSpPr>
          <p:nvPr>
            <p:ph type="dt" idx="10"/>
          </p:nvPr>
        </p:nvSpPr>
        <p:spPr/>
        <p:txBody>
          <a:bodyPr/>
          <a:lstStyle/>
          <a:p>
            <a:fld id="{A32344D4-DCAA-0545-84B6-4318A2F7A876}"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30</a:t>
            </a:fld>
            <a:endParaRPr lang="en-US"/>
          </a:p>
        </p:txBody>
      </p:sp>
    </p:spTree>
    <p:extLst>
      <p:ext uri="{BB962C8B-B14F-4D97-AF65-F5344CB8AC3E}">
        <p14:creationId xmlns:p14="http://schemas.microsoft.com/office/powerpoint/2010/main" val="497457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use </a:t>
            </a:r>
            <a:r>
              <a:rPr lang="en-US" dirty="0" err="1" smtClean="0"/>
              <a:t>nanomembranes</a:t>
            </a:r>
            <a:r>
              <a:rPr lang="en-US" baseline="0" dirty="0" smtClean="0"/>
              <a:t> for a variety of operations. Pumping via </a:t>
            </a:r>
            <a:r>
              <a:rPr lang="en-US" baseline="0" dirty="0" err="1" smtClean="0"/>
              <a:t>electroosmosis</a:t>
            </a:r>
            <a:r>
              <a:rPr lang="en-US" baseline="0" dirty="0" smtClean="0"/>
              <a:t>, pure physical separation, electrostatic gating, and as a scaffold to promote cell growth in a permeable way.</a:t>
            </a:r>
            <a:endParaRPr lang="en-US" dirty="0"/>
          </a:p>
        </p:txBody>
      </p:sp>
      <p:sp>
        <p:nvSpPr>
          <p:cNvPr id="4" name="Date Placeholder 3"/>
          <p:cNvSpPr>
            <a:spLocks noGrp="1"/>
          </p:cNvSpPr>
          <p:nvPr>
            <p:ph type="dt" idx="10"/>
          </p:nvPr>
        </p:nvSpPr>
        <p:spPr/>
        <p:txBody>
          <a:bodyPr/>
          <a:lstStyle/>
          <a:p>
            <a:fld id="{71D25207-27D4-7F4E-9FB5-BA140304A179}"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4</a:t>
            </a:fld>
            <a:endParaRPr lang="en-US"/>
          </a:p>
        </p:txBody>
      </p:sp>
    </p:spTree>
    <p:extLst>
      <p:ext uri="{BB962C8B-B14F-4D97-AF65-F5344CB8AC3E}">
        <p14:creationId xmlns:p14="http://schemas.microsoft.com/office/powerpoint/2010/main" val="13305733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6F7F4BD1-1261-9B4B-8D64-D237E3A75BEE}"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31</a:t>
            </a:fld>
            <a:endParaRPr lang="en-US"/>
          </a:p>
        </p:txBody>
      </p:sp>
    </p:spTree>
    <p:extLst>
      <p:ext uri="{BB962C8B-B14F-4D97-AF65-F5344CB8AC3E}">
        <p14:creationId xmlns:p14="http://schemas.microsoft.com/office/powerpoint/2010/main" val="5746203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Filtering</a:t>
            </a:r>
            <a:r>
              <a:rPr lang="en-US" baseline="0" dirty="0" smtClean="0"/>
              <a:t> out aggregates is important </a:t>
            </a:r>
            <a:r>
              <a:rPr lang="en-US" baseline="0" dirty="0" err="1" smtClean="0"/>
              <a:t>analagous</a:t>
            </a:r>
            <a:r>
              <a:rPr lang="en-US" baseline="0" dirty="0" smtClean="0"/>
              <a:t> to DNA coiling on itself</a:t>
            </a:r>
            <a:endParaRPr lang="en-US" dirty="0"/>
          </a:p>
        </p:txBody>
      </p:sp>
      <p:sp>
        <p:nvSpPr>
          <p:cNvPr id="4" name="Date Placeholder 3"/>
          <p:cNvSpPr>
            <a:spLocks noGrp="1"/>
          </p:cNvSpPr>
          <p:nvPr>
            <p:ph type="dt" idx="10"/>
          </p:nvPr>
        </p:nvSpPr>
        <p:spPr/>
        <p:txBody>
          <a:bodyPr/>
          <a:lstStyle/>
          <a:p>
            <a:fld id="{57CFE53F-7036-374D-8A36-59854F1BACC0}"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32</a:t>
            </a:fld>
            <a:endParaRPr lang="en-US"/>
          </a:p>
        </p:txBody>
      </p:sp>
    </p:spTree>
    <p:extLst>
      <p:ext uri="{BB962C8B-B14F-4D97-AF65-F5344CB8AC3E}">
        <p14:creationId xmlns:p14="http://schemas.microsoft.com/office/powerpoint/2010/main" val="10332062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 pieces can still</a:t>
            </a:r>
            <a:r>
              <a:rPr lang="en-US" baseline="0" dirty="0" smtClean="0"/>
              <a:t> get through!</a:t>
            </a:r>
            <a:endParaRPr lang="en-US" dirty="0"/>
          </a:p>
        </p:txBody>
      </p:sp>
      <p:sp>
        <p:nvSpPr>
          <p:cNvPr id="4" name="Date Placeholder 3"/>
          <p:cNvSpPr>
            <a:spLocks noGrp="1"/>
          </p:cNvSpPr>
          <p:nvPr>
            <p:ph type="dt" idx="10"/>
          </p:nvPr>
        </p:nvSpPr>
        <p:spPr/>
        <p:txBody>
          <a:bodyPr/>
          <a:lstStyle/>
          <a:p>
            <a:fld id="{54E17BDD-70BA-4C45-8812-37DE808EFD2B}"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33</a:t>
            </a:fld>
            <a:endParaRPr lang="en-US"/>
          </a:p>
        </p:txBody>
      </p:sp>
    </p:spTree>
    <p:extLst>
      <p:ext uri="{BB962C8B-B14F-4D97-AF65-F5344CB8AC3E}">
        <p14:creationId xmlns:p14="http://schemas.microsoft.com/office/powerpoint/2010/main" val="18189842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92DDD6F2-6C79-174B-9800-9D88D603C054}"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34</a:t>
            </a:fld>
            <a:endParaRPr lang="en-US"/>
          </a:p>
        </p:txBody>
      </p:sp>
    </p:spTree>
    <p:extLst>
      <p:ext uri="{BB962C8B-B14F-4D97-AF65-F5344CB8AC3E}">
        <p14:creationId xmlns:p14="http://schemas.microsoft.com/office/powerpoint/2010/main" val="9121946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C41375A7-5E38-3740-AD02-DB6D09DAD683}"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35</a:t>
            </a:fld>
            <a:endParaRPr lang="en-US"/>
          </a:p>
        </p:txBody>
      </p:sp>
    </p:spTree>
    <p:extLst>
      <p:ext uri="{BB962C8B-B14F-4D97-AF65-F5344CB8AC3E}">
        <p14:creationId xmlns:p14="http://schemas.microsoft.com/office/powerpoint/2010/main" val="8617464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a:t>
            </a:r>
            <a:r>
              <a:rPr lang="en-US" baseline="0" dirty="0" smtClean="0"/>
              <a:t> of these functions lead to my vision a system where you can control these different functions and integrate them onto a single chip. </a:t>
            </a:r>
            <a:r>
              <a:rPr lang="en-US" baseline="0" dirty="0" err="1" smtClean="0"/>
              <a:t>Micrototal</a:t>
            </a:r>
            <a:r>
              <a:rPr lang="en-US" baseline="0" dirty="0" smtClean="0"/>
              <a:t> analysis systems, or ‘Lab on a chip’  type systems </a:t>
            </a:r>
            <a:r>
              <a:rPr lang="en-US" baseline="0" dirty="0" err="1" smtClean="0"/>
              <a:t>minaturize</a:t>
            </a:r>
            <a:r>
              <a:rPr lang="en-US" baseline="0" dirty="0" smtClean="0"/>
              <a:t> and combine all of these applications. The creation of tissue models within these microsystems are often referred to as organ on a chip models. I am particularly interested in models of water transport in an in vitro model of the retina. With </a:t>
            </a:r>
            <a:r>
              <a:rPr lang="en-US" baseline="0" dirty="0" err="1" smtClean="0"/>
              <a:t>nanomembranes</a:t>
            </a:r>
            <a:r>
              <a:rPr lang="en-US" baseline="0" dirty="0" smtClean="0"/>
              <a:t> having so much functionality, it should be easier to remove macroscopic pumps and sensors and produce high fidelity information. More information on this later.</a:t>
            </a:r>
            <a:endParaRPr lang="en-US" dirty="0"/>
          </a:p>
        </p:txBody>
      </p:sp>
      <p:sp>
        <p:nvSpPr>
          <p:cNvPr id="4" name="Date Placeholder 3"/>
          <p:cNvSpPr>
            <a:spLocks noGrp="1"/>
          </p:cNvSpPr>
          <p:nvPr>
            <p:ph type="dt" idx="10"/>
          </p:nvPr>
        </p:nvSpPr>
        <p:spPr/>
        <p:txBody>
          <a:bodyPr/>
          <a:lstStyle/>
          <a:p>
            <a:fld id="{2D6BFE0F-B20B-FD46-9F32-91FCFB8713B8}"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36</a:t>
            </a:fld>
            <a:endParaRPr lang="en-US"/>
          </a:p>
        </p:txBody>
      </p:sp>
    </p:spTree>
    <p:extLst>
      <p:ext uri="{BB962C8B-B14F-4D97-AF65-F5344CB8AC3E}">
        <p14:creationId xmlns:p14="http://schemas.microsoft.com/office/powerpoint/2010/main" val="2179273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Macular degeneration causes</a:t>
            </a:r>
            <a:r>
              <a:rPr lang="en-US" baseline="0" dirty="0" smtClean="0"/>
              <a:t> people to go blind. Compared to the retina of a 3-year old, a dysfunctional RPE causes photoreceptors to die off. The accumulation of </a:t>
            </a:r>
            <a:r>
              <a:rPr lang="en-US" baseline="0" dirty="0" err="1" smtClean="0"/>
              <a:t>Drusen</a:t>
            </a:r>
            <a:r>
              <a:rPr lang="en-US" baseline="0" dirty="0" smtClean="0"/>
              <a:t> is the classic symptom of this disease, yellowish deposits underneath the RPE. AS the RPE maintains the health of the outer retinal, it governs the flow of water and solutes into the outer retinal space.</a:t>
            </a:r>
            <a:endParaRPr lang="en-US" dirty="0"/>
          </a:p>
        </p:txBody>
      </p:sp>
      <p:sp>
        <p:nvSpPr>
          <p:cNvPr id="4" name="Date Placeholder 3"/>
          <p:cNvSpPr>
            <a:spLocks noGrp="1"/>
          </p:cNvSpPr>
          <p:nvPr>
            <p:ph type="dt" idx="10"/>
          </p:nvPr>
        </p:nvSpPr>
        <p:spPr/>
        <p:txBody>
          <a:bodyPr/>
          <a:lstStyle/>
          <a:p>
            <a:fld id="{304E00E4-B18E-3D4A-9D2D-ADF6F264DA1B}"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37</a:t>
            </a:fld>
            <a:endParaRPr lang="en-US"/>
          </a:p>
        </p:txBody>
      </p:sp>
    </p:spTree>
    <p:extLst>
      <p:ext uri="{BB962C8B-B14F-4D97-AF65-F5344CB8AC3E}">
        <p14:creationId xmlns:p14="http://schemas.microsoft.com/office/powerpoint/2010/main" val="12223434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Macular degeneration causes</a:t>
            </a:r>
            <a:r>
              <a:rPr lang="en-US" baseline="0" dirty="0" smtClean="0"/>
              <a:t> people to go blind. Compared to the retina of a 3-year old, a dysfunctional RPE causes photoreceptors to die off. The accumulation of </a:t>
            </a:r>
            <a:r>
              <a:rPr lang="en-US" baseline="0" dirty="0" err="1" smtClean="0"/>
              <a:t>Drusen</a:t>
            </a:r>
            <a:r>
              <a:rPr lang="en-US" baseline="0" dirty="0" smtClean="0"/>
              <a:t> is the classic symptom of this disease, yellowish deposits underneath the RPE. AS the RPE maintains the health of the outer retinal, it governs the flow of water and solutes into the outer retinal space.</a:t>
            </a:r>
            <a:endParaRPr lang="en-US" dirty="0"/>
          </a:p>
        </p:txBody>
      </p:sp>
      <p:sp>
        <p:nvSpPr>
          <p:cNvPr id="4" name="Date Placeholder 3"/>
          <p:cNvSpPr>
            <a:spLocks noGrp="1"/>
          </p:cNvSpPr>
          <p:nvPr>
            <p:ph type="dt" idx="10"/>
          </p:nvPr>
        </p:nvSpPr>
        <p:spPr/>
        <p:txBody>
          <a:bodyPr/>
          <a:lstStyle/>
          <a:p>
            <a:fld id="{1A4E3531-FA0F-224C-918C-645484200EC0}"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38</a:t>
            </a:fld>
            <a:endParaRPr lang="en-US"/>
          </a:p>
        </p:txBody>
      </p:sp>
    </p:spTree>
    <p:extLst>
      <p:ext uri="{BB962C8B-B14F-4D97-AF65-F5344CB8AC3E}">
        <p14:creationId xmlns:p14="http://schemas.microsoft.com/office/powerpoint/2010/main" val="2371402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 am particularly interested in models of water transport in an in vitro model of the retina. With nanomembranes having so much functionality, it should be easier to remove macroscopic pumps and sensors and produce high fidelity information. RPE nourishes the </a:t>
            </a:r>
            <a:r>
              <a:rPr lang="en-US" baseline="0" dirty="0" err="1" smtClean="0"/>
              <a:t>photosensitve</a:t>
            </a:r>
            <a:r>
              <a:rPr lang="en-US" baseline="0" dirty="0" smtClean="0"/>
              <a:t> cells in the back of the retina, and supports it. </a:t>
            </a:r>
            <a:endParaRPr lang="en-US" dirty="0" smtClean="0"/>
          </a:p>
          <a:p>
            <a:endParaRPr lang="en-US" dirty="0"/>
          </a:p>
        </p:txBody>
      </p:sp>
      <p:sp>
        <p:nvSpPr>
          <p:cNvPr id="4" name="Date Placeholder 3"/>
          <p:cNvSpPr>
            <a:spLocks noGrp="1"/>
          </p:cNvSpPr>
          <p:nvPr>
            <p:ph type="dt" idx="10"/>
          </p:nvPr>
        </p:nvSpPr>
        <p:spPr/>
        <p:txBody>
          <a:bodyPr/>
          <a:lstStyle/>
          <a:p>
            <a:fld id="{B2438C6B-B5D3-D645-BD7E-F150DF0E49F3}"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39</a:t>
            </a:fld>
            <a:endParaRPr lang="en-US"/>
          </a:p>
        </p:txBody>
      </p:sp>
    </p:spTree>
    <p:extLst>
      <p:ext uri="{BB962C8B-B14F-4D97-AF65-F5344CB8AC3E}">
        <p14:creationId xmlns:p14="http://schemas.microsoft.com/office/powerpoint/2010/main" val="16378401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am interested in eye physiology and water transport. One technique that we can use to directly observe water transport is known as Raman spectroscopy. The process works off of a phenomenon known as the Raman shift. Most light is scattered elastically, that is green light scatters off a surface and remains green. But every one in few million photons comes out either blue or red. This </a:t>
            </a:r>
            <a:r>
              <a:rPr lang="en-US" baseline="0" dirty="0" err="1" smtClean="0"/>
              <a:t>inelastically</a:t>
            </a:r>
            <a:r>
              <a:rPr lang="en-US" baseline="0" dirty="0" smtClean="0"/>
              <a:t> scattered light can tell us what was illuminated. By collecting all the colors of light, we can create a spectrogram of the material.</a:t>
            </a:r>
            <a:endParaRPr lang="en-US" dirty="0"/>
          </a:p>
        </p:txBody>
      </p:sp>
      <p:sp>
        <p:nvSpPr>
          <p:cNvPr id="4" name="Date Placeholder 3"/>
          <p:cNvSpPr>
            <a:spLocks noGrp="1"/>
          </p:cNvSpPr>
          <p:nvPr>
            <p:ph type="dt" idx="10"/>
          </p:nvPr>
        </p:nvSpPr>
        <p:spPr/>
        <p:txBody>
          <a:bodyPr/>
          <a:lstStyle/>
          <a:p>
            <a:fld id="{C195F239-1F34-964B-860A-C6780F969AEB}"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40</a:t>
            </a:fld>
            <a:endParaRPr lang="en-US"/>
          </a:p>
        </p:txBody>
      </p:sp>
    </p:spTree>
    <p:extLst>
      <p:ext uri="{BB962C8B-B14F-4D97-AF65-F5344CB8AC3E}">
        <p14:creationId xmlns:p14="http://schemas.microsoft.com/office/powerpoint/2010/main" val="1155465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use </a:t>
            </a:r>
            <a:r>
              <a:rPr lang="en-US" dirty="0" err="1" smtClean="0"/>
              <a:t>nanomembranes</a:t>
            </a:r>
            <a:r>
              <a:rPr lang="en-US" baseline="0" dirty="0" smtClean="0"/>
              <a:t> for a variety of operations. Pumping via </a:t>
            </a:r>
            <a:r>
              <a:rPr lang="en-US" baseline="0" dirty="0" err="1" smtClean="0"/>
              <a:t>electroosmosis</a:t>
            </a:r>
            <a:r>
              <a:rPr lang="en-US" baseline="0" dirty="0" smtClean="0"/>
              <a:t>, pure physical separation, electrostatic gating, and as a scaffold to promote cell growth in a permeable way.</a:t>
            </a:r>
            <a:endParaRPr lang="en-US" dirty="0"/>
          </a:p>
        </p:txBody>
      </p:sp>
      <p:sp>
        <p:nvSpPr>
          <p:cNvPr id="4" name="Date Placeholder 3"/>
          <p:cNvSpPr>
            <a:spLocks noGrp="1"/>
          </p:cNvSpPr>
          <p:nvPr>
            <p:ph type="dt" idx="10"/>
          </p:nvPr>
        </p:nvSpPr>
        <p:spPr/>
        <p:txBody>
          <a:bodyPr/>
          <a:lstStyle/>
          <a:p>
            <a:fld id="{EACC30DA-D66F-8141-A8C4-AAEE07FA5B9C}"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5</a:t>
            </a:fld>
            <a:endParaRPr lang="en-US"/>
          </a:p>
        </p:txBody>
      </p:sp>
    </p:spTree>
    <p:extLst>
      <p:ext uri="{BB962C8B-B14F-4D97-AF65-F5344CB8AC3E}">
        <p14:creationId xmlns:p14="http://schemas.microsoft.com/office/powerpoint/2010/main" val="7916989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all materials</a:t>
            </a:r>
            <a:r>
              <a:rPr lang="en-US" baseline="0" dirty="0" smtClean="0"/>
              <a:t> behave the same. Raman responds to molecular bond orientation. Here we have group 4 elements all producing a strong characteristic spike., shifted along different wavelengths.</a:t>
            </a:r>
            <a:endParaRPr lang="en-US" dirty="0"/>
          </a:p>
        </p:txBody>
      </p:sp>
      <p:sp>
        <p:nvSpPr>
          <p:cNvPr id="4" name="Date Placeholder 3"/>
          <p:cNvSpPr>
            <a:spLocks noGrp="1"/>
          </p:cNvSpPr>
          <p:nvPr>
            <p:ph type="dt" idx="10"/>
          </p:nvPr>
        </p:nvSpPr>
        <p:spPr/>
        <p:txBody>
          <a:bodyPr/>
          <a:lstStyle/>
          <a:p>
            <a:fld id="{98F16DE5-C027-5F44-B0AA-02AB0164B6FC}"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41</a:t>
            </a:fld>
            <a:endParaRPr lang="en-US"/>
          </a:p>
        </p:txBody>
      </p:sp>
    </p:spTree>
    <p:extLst>
      <p:ext uri="{BB962C8B-B14F-4D97-AF65-F5344CB8AC3E}">
        <p14:creationId xmlns:p14="http://schemas.microsoft.com/office/powerpoint/2010/main" val="2199762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of the signals can add,</a:t>
            </a:r>
            <a:r>
              <a:rPr lang="en-US" baseline="0" dirty="0" smtClean="0"/>
              <a:t> and you can discriminate what is in the observation volume by pulling apart the superimposed signatures.</a:t>
            </a:r>
            <a:endParaRPr lang="en-US" dirty="0"/>
          </a:p>
        </p:txBody>
      </p:sp>
      <p:sp>
        <p:nvSpPr>
          <p:cNvPr id="4" name="Date Placeholder 3"/>
          <p:cNvSpPr>
            <a:spLocks noGrp="1"/>
          </p:cNvSpPr>
          <p:nvPr>
            <p:ph type="dt" idx="10"/>
          </p:nvPr>
        </p:nvSpPr>
        <p:spPr/>
        <p:txBody>
          <a:bodyPr/>
          <a:lstStyle/>
          <a:p>
            <a:fld id="{29A8BF47-3890-F446-AA31-25F55205C51E}"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42</a:t>
            </a:fld>
            <a:endParaRPr lang="en-US"/>
          </a:p>
        </p:txBody>
      </p:sp>
    </p:spTree>
    <p:extLst>
      <p:ext uri="{BB962C8B-B14F-4D97-AF65-F5344CB8AC3E}">
        <p14:creationId xmlns:p14="http://schemas.microsoft.com/office/powerpoint/2010/main" val="13890793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all materials</a:t>
            </a:r>
            <a:r>
              <a:rPr lang="en-US" baseline="0" dirty="0" smtClean="0"/>
              <a:t> behave the same. Even </a:t>
            </a:r>
            <a:r>
              <a:rPr lang="en-US" baseline="0" dirty="0" err="1" smtClean="0"/>
              <a:t>allotrophic</a:t>
            </a:r>
            <a:r>
              <a:rPr lang="en-US" baseline="0" dirty="0" smtClean="0"/>
              <a:t> forms of carbon produce wildly different signatures.</a:t>
            </a:r>
            <a:endParaRPr lang="en-US" dirty="0"/>
          </a:p>
        </p:txBody>
      </p:sp>
      <p:sp>
        <p:nvSpPr>
          <p:cNvPr id="4" name="Date Placeholder 3"/>
          <p:cNvSpPr>
            <a:spLocks noGrp="1"/>
          </p:cNvSpPr>
          <p:nvPr>
            <p:ph type="dt" idx="10"/>
          </p:nvPr>
        </p:nvSpPr>
        <p:spPr/>
        <p:txBody>
          <a:bodyPr/>
          <a:lstStyle/>
          <a:p>
            <a:fld id="{47D2ADFF-C619-2D4E-B33A-B1ECF5AD094C}"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43</a:t>
            </a:fld>
            <a:endParaRPr lang="en-US"/>
          </a:p>
        </p:txBody>
      </p:sp>
    </p:spTree>
    <p:extLst>
      <p:ext uri="{BB962C8B-B14F-4D97-AF65-F5344CB8AC3E}">
        <p14:creationId xmlns:p14="http://schemas.microsoft.com/office/powerpoint/2010/main" val="3277272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 take a line scan above a bunch of isolated cells, you can observe the ratio of Deuterium to Water change</a:t>
            </a:r>
            <a:endParaRPr lang="en-US" dirty="0"/>
          </a:p>
        </p:txBody>
      </p:sp>
      <p:sp>
        <p:nvSpPr>
          <p:cNvPr id="4" name="Date Placeholder 3"/>
          <p:cNvSpPr>
            <a:spLocks noGrp="1"/>
          </p:cNvSpPr>
          <p:nvPr>
            <p:ph type="dt" idx="10"/>
          </p:nvPr>
        </p:nvSpPr>
        <p:spPr/>
        <p:txBody>
          <a:bodyPr/>
          <a:lstStyle/>
          <a:p>
            <a:fld id="{575AC44D-2B2C-2040-8DC1-E1F6F5F044AE}"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44</a:t>
            </a:fld>
            <a:endParaRPr lang="en-US"/>
          </a:p>
        </p:txBody>
      </p:sp>
    </p:spTree>
    <p:extLst>
      <p:ext uri="{BB962C8B-B14F-4D97-AF65-F5344CB8AC3E}">
        <p14:creationId xmlns:p14="http://schemas.microsoft.com/office/powerpoint/2010/main" val="5155300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 lump together a bunch of these cells, you can calculate a time constant for water moving through the cells. A) experimental data, B) a simulation with a permeability of 2.2 um/s</a:t>
            </a:r>
            <a:endParaRPr lang="en-US" dirty="0"/>
          </a:p>
        </p:txBody>
      </p:sp>
      <p:sp>
        <p:nvSpPr>
          <p:cNvPr id="4" name="Date Placeholder 3"/>
          <p:cNvSpPr>
            <a:spLocks noGrp="1"/>
          </p:cNvSpPr>
          <p:nvPr>
            <p:ph type="dt" idx="10"/>
          </p:nvPr>
        </p:nvSpPr>
        <p:spPr/>
        <p:txBody>
          <a:bodyPr/>
          <a:lstStyle/>
          <a:p>
            <a:fld id="{5269F966-2660-D448-914B-6219FFCC000D}"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45</a:t>
            </a:fld>
            <a:endParaRPr lang="en-US"/>
          </a:p>
        </p:txBody>
      </p:sp>
    </p:spTree>
    <p:extLst>
      <p:ext uri="{BB962C8B-B14F-4D97-AF65-F5344CB8AC3E}">
        <p14:creationId xmlns:p14="http://schemas.microsoft.com/office/powerpoint/2010/main" val="3642284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F9E41F3-9600-F649-8084-2EEBE97D16E6}"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46</a:t>
            </a:fld>
            <a:endParaRPr lang="en-US"/>
          </a:p>
        </p:txBody>
      </p:sp>
    </p:spTree>
    <p:extLst>
      <p:ext uri="{BB962C8B-B14F-4D97-AF65-F5344CB8AC3E}">
        <p14:creationId xmlns:p14="http://schemas.microsoft.com/office/powerpoint/2010/main" val="1025246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D692C261-D95B-7646-926A-329C1D6B24BA}"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47</a:t>
            </a:fld>
            <a:endParaRPr lang="en-US"/>
          </a:p>
        </p:txBody>
      </p:sp>
    </p:spTree>
    <p:extLst>
      <p:ext uri="{BB962C8B-B14F-4D97-AF65-F5344CB8AC3E}">
        <p14:creationId xmlns:p14="http://schemas.microsoft.com/office/powerpoint/2010/main" val="12199339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4D5B4B63-D17E-4140-A31B-3C662D5B48CD}"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48</a:t>
            </a:fld>
            <a:endParaRPr lang="en-US"/>
          </a:p>
        </p:txBody>
      </p:sp>
    </p:spTree>
    <p:extLst>
      <p:ext uri="{BB962C8B-B14F-4D97-AF65-F5344CB8AC3E}">
        <p14:creationId xmlns:p14="http://schemas.microsoft.com/office/powerpoint/2010/main" val="1451867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018B6B18-F25A-5740-8A8C-AB21938B9C38}"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49</a:t>
            </a:fld>
            <a:endParaRPr lang="en-US"/>
          </a:p>
        </p:txBody>
      </p:sp>
    </p:spTree>
    <p:extLst>
      <p:ext uri="{BB962C8B-B14F-4D97-AF65-F5344CB8AC3E}">
        <p14:creationId xmlns:p14="http://schemas.microsoft.com/office/powerpoint/2010/main" val="2409591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D205326C-3C3C-0B4F-B93C-D0A4F12FC86C}"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50</a:t>
            </a:fld>
            <a:endParaRPr lang="en-US"/>
          </a:p>
        </p:txBody>
      </p:sp>
    </p:spTree>
    <p:extLst>
      <p:ext uri="{BB962C8B-B14F-4D97-AF65-F5344CB8AC3E}">
        <p14:creationId xmlns:p14="http://schemas.microsoft.com/office/powerpoint/2010/main" val="1907712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use </a:t>
            </a:r>
            <a:r>
              <a:rPr lang="en-US" dirty="0" err="1" smtClean="0"/>
              <a:t>nanomembranes</a:t>
            </a:r>
            <a:r>
              <a:rPr lang="en-US" baseline="0" dirty="0" smtClean="0"/>
              <a:t> for a variety of operations. Pumping via </a:t>
            </a:r>
            <a:r>
              <a:rPr lang="en-US" baseline="0" dirty="0" err="1" smtClean="0"/>
              <a:t>electroosmosis</a:t>
            </a:r>
            <a:r>
              <a:rPr lang="en-US" baseline="0" dirty="0" smtClean="0"/>
              <a:t>, pure physical separation, electrostatic gating, and as a scaffold to promote cell growth in a permeable way.</a:t>
            </a:r>
            <a:endParaRPr lang="en-US" dirty="0"/>
          </a:p>
        </p:txBody>
      </p:sp>
      <p:sp>
        <p:nvSpPr>
          <p:cNvPr id="4" name="Date Placeholder 3"/>
          <p:cNvSpPr>
            <a:spLocks noGrp="1"/>
          </p:cNvSpPr>
          <p:nvPr>
            <p:ph type="dt" idx="10"/>
          </p:nvPr>
        </p:nvSpPr>
        <p:spPr/>
        <p:txBody>
          <a:bodyPr/>
          <a:lstStyle/>
          <a:p>
            <a:fld id="{AC788848-C793-EB45-B85F-16236B6564AE}"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6</a:t>
            </a:fld>
            <a:endParaRPr lang="en-US"/>
          </a:p>
        </p:txBody>
      </p:sp>
    </p:spTree>
    <p:extLst>
      <p:ext uri="{BB962C8B-B14F-4D97-AF65-F5344CB8AC3E}">
        <p14:creationId xmlns:p14="http://schemas.microsoft.com/office/powerpoint/2010/main" val="3784095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ADB8A3B2-51CA-EA41-B2CA-FF02FDA1D2A1}"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51</a:t>
            </a:fld>
            <a:endParaRPr lang="en-US"/>
          </a:p>
        </p:txBody>
      </p:sp>
    </p:spTree>
    <p:extLst>
      <p:ext uri="{BB962C8B-B14F-4D97-AF65-F5344CB8AC3E}">
        <p14:creationId xmlns:p14="http://schemas.microsoft.com/office/powerpoint/2010/main" val="14350011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FEAFB342-EA7B-004E-B2F1-48575AFE53A8}"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52</a:t>
            </a:fld>
            <a:endParaRPr lang="en-US"/>
          </a:p>
        </p:txBody>
      </p:sp>
    </p:spTree>
    <p:extLst>
      <p:ext uri="{BB962C8B-B14F-4D97-AF65-F5344CB8AC3E}">
        <p14:creationId xmlns:p14="http://schemas.microsoft.com/office/powerpoint/2010/main" val="7631485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45739F3C-5ED7-FB4A-9740-78648B1B14DD}"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53</a:t>
            </a:fld>
            <a:endParaRPr lang="en-US"/>
          </a:p>
        </p:txBody>
      </p:sp>
    </p:spTree>
    <p:extLst>
      <p:ext uri="{BB962C8B-B14F-4D97-AF65-F5344CB8AC3E}">
        <p14:creationId xmlns:p14="http://schemas.microsoft.com/office/powerpoint/2010/main" val="17182648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9C74701E-CE0E-3E47-91EE-BAA4BE5F49F5}"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54</a:t>
            </a:fld>
            <a:endParaRPr lang="en-US"/>
          </a:p>
        </p:txBody>
      </p:sp>
    </p:spTree>
    <p:extLst>
      <p:ext uri="{BB962C8B-B14F-4D97-AF65-F5344CB8AC3E}">
        <p14:creationId xmlns:p14="http://schemas.microsoft.com/office/powerpoint/2010/main" val="15380266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2ED15962-5712-8B40-9D40-2AB439F8D0AE}"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55</a:t>
            </a:fld>
            <a:endParaRPr lang="en-US"/>
          </a:p>
        </p:txBody>
      </p:sp>
    </p:spTree>
    <p:extLst>
      <p:ext uri="{BB962C8B-B14F-4D97-AF65-F5344CB8AC3E}">
        <p14:creationId xmlns:p14="http://schemas.microsoft.com/office/powerpoint/2010/main" val="17318126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905EE938-7242-2045-83FA-40D40B75515D}"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56</a:t>
            </a:fld>
            <a:endParaRPr lang="en-US"/>
          </a:p>
        </p:txBody>
      </p:sp>
    </p:spTree>
    <p:extLst>
      <p:ext uri="{BB962C8B-B14F-4D97-AF65-F5344CB8AC3E}">
        <p14:creationId xmlns:p14="http://schemas.microsoft.com/office/powerpoint/2010/main" val="15901053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E02C14AA-1E44-154F-97E0-FA79E6E5152F}"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57</a:t>
            </a:fld>
            <a:endParaRPr lang="en-US"/>
          </a:p>
        </p:txBody>
      </p:sp>
    </p:spTree>
    <p:extLst>
      <p:ext uri="{BB962C8B-B14F-4D97-AF65-F5344CB8AC3E}">
        <p14:creationId xmlns:p14="http://schemas.microsoft.com/office/powerpoint/2010/main" val="8052517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0E687A26-0DE1-8449-A898-744BA916A548}"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58</a:t>
            </a:fld>
            <a:endParaRPr lang="en-US"/>
          </a:p>
        </p:txBody>
      </p:sp>
    </p:spTree>
    <p:extLst>
      <p:ext uri="{BB962C8B-B14F-4D97-AF65-F5344CB8AC3E}">
        <p14:creationId xmlns:p14="http://schemas.microsoft.com/office/powerpoint/2010/main" val="1745153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Rice-Whitehead theory</a:t>
            </a:r>
            <a:endParaRPr lang="en-US" dirty="0"/>
          </a:p>
        </p:txBody>
      </p:sp>
      <p:sp>
        <p:nvSpPr>
          <p:cNvPr id="4" name="Date Placeholder 3"/>
          <p:cNvSpPr>
            <a:spLocks noGrp="1"/>
          </p:cNvSpPr>
          <p:nvPr>
            <p:ph type="dt" idx="10"/>
          </p:nvPr>
        </p:nvSpPr>
        <p:spPr/>
        <p:txBody>
          <a:bodyPr/>
          <a:lstStyle/>
          <a:p>
            <a:fld id="{EBEAE59C-86B9-9D4D-A22F-55BAF67039EE}"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59</a:t>
            </a:fld>
            <a:endParaRPr lang="en-US"/>
          </a:p>
        </p:txBody>
      </p:sp>
    </p:spTree>
    <p:extLst>
      <p:ext uri="{BB962C8B-B14F-4D97-AF65-F5344CB8AC3E}">
        <p14:creationId xmlns:p14="http://schemas.microsoft.com/office/powerpoint/2010/main" val="3946330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63973E71-3C1A-EC4D-A2AA-7D27661B6FBD}"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61</a:t>
            </a:fld>
            <a:endParaRPr lang="en-US"/>
          </a:p>
        </p:txBody>
      </p:sp>
    </p:spTree>
    <p:extLst>
      <p:ext uri="{BB962C8B-B14F-4D97-AF65-F5344CB8AC3E}">
        <p14:creationId xmlns:p14="http://schemas.microsoft.com/office/powerpoint/2010/main" val="839425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Dr.</a:t>
            </a:r>
            <a:r>
              <a:rPr lang="en-US" baseline="0" dirty="0" smtClean="0"/>
              <a:t> Henry Chung published in Lab on a Chip where he used the properties of </a:t>
            </a:r>
            <a:r>
              <a:rPr lang="en-US" baseline="0" dirty="0" err="1" smtClean="0"/>
              <a:t>nanomembranes</a:t>
            </a:r>
            <a:r>
              <a:rPr lang="en-US" baseline="0" dirty="0" smtClean="0"/>
              <a:t> to effectively shield cells from fluid shear stress. This kind of protective effect would be really useful for other kinds of devices that are sensitive to flow or get gummed up by nonspecific binding. In other words the membrane could act as an upstream filter and still shield any device place underneath it. </a:t>
            </a:r>
            <a:endParaRPr lang="en-US" dirty="0"/>
          </a:p>
        </p:txBody>
      </p:sp>
      <p:sp>
        <p:nvSpPr>
          <p:cNvPr id="4" name="Date Placeholder 3"/>
          <p:cNvSpPr>
            <a:spLocks noGrp="1"/>
          </p:cNvSpPr>
          <p:nvPr>
            <p:ph type="dt" idx="10"/>
          </p:nvPr>
        </p:nvSpPr>
        <p:spPr/>
        <p:txBody>
          <a:bodyPr/>
          <a:lstStyle/>
          <a:p>
            <a:fld id="{C795D931-7214-0F4F-9C9B-7EC48F4B6977}"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7</a:t>
            </a:fld>
            <a:endParaRPr lang="en-US"/>
          </a:p>
        </p:txBody>
      </p:sp>
    </p:spTree>
    <p:extLst>
      <p:ext uri="{BB962C8B-B14F-4D97-AF65-F5344CB8AC3E}">
        <p14:creationId xmlns:p14="http://schemas.microsoft.com/office/powerpoint/2010/main" val="13093833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284B596B-22F6-4B4F-8706-B233C2C89681}"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62</a:t>
            </a:fld>
            <a:endParaRPr lang="en-US"/>
          </a:p>
        </p:txBody>
      </p:sp>
    </p:spTree>
    <p:extLst>
      <p:ext uri="{BB962C8B-B14F-4D97-AF65-F5344CB8AC3E}">
        <p14:creationId xmlns:p14="http://schemas.microsoft.com/office/powerpoint/2010/main" val="6275106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244107E9-3FE4-014D-AC33-CCF1C65E851E}"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63</a:t>
            </a:fld>
            <a:endParaRPr lang="en-US"/>
          </a:p>
        </p:txBody>
      </p:sp>
    </p:spTree>
    <p:extLst>
      <p:ext uri="{BB962C8B-B14F-4D97-AF65-F5344CB8AC3E}">
        <p14:creationId xmlns:p14="http://schemas.microsoft.com/office/powerpoint/2010/main" val="3964737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8CB01101-65A9-9C4A-B9E8-49E1F221645C}"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64</a:t>
            </a:fld>
            <a:endParaRPr lang="en-US"/>
          </a:p>
        </p:txBody>
      </p:sp>
    </p:spTree>
    <p:extLst>
      <p:ext uri="{BB962C8B-B14F-4D97-AF65-F5344CB8AC3E}">
        <p14:creationId xmlns:p14="http://schemas.microsoft.com/office/powerpoint/2010/main" val="8459541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4FDF1741-4635-184A-887B-03A21696CCB0}"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65</a:t>
            </a:fld>
            <a:endParaRPr lang="en-US"/>
          </a:p>
        </p:txBody>
      </p:sp>
    </p:spTree>
    <p:extLst>
      <p:ext uri="{BB962C8B-B14F-4D97-AF65-F5344CB8AC3E}">
        <p14:creationId xmlns:p14="http://schemas.microsoft.com/office/powerpoint/2010/main" val="7035502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ADACB3B6-4BA7-E14E-AC05-1153BC895EC0}"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66</a:t>
            </a:fld>
            <a:endParaRPr lang="en-US"/>
          </a:p>
        </p:txBody>
      </p:sp>
    </p:spTree>
    <p:extLst>
      <p:ext uri="{BB962C8B-B14F-4D97-AF65-F5344CB8AC3E}">
        <p14:creationId xmlns:p14="http://schemas.microsoft.com/office/powerpoint/2010/main" val="1246663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C27636AE-ABAB-1345-8F15-AE2A334DB88C}"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67</a:t>
            </a:fld>
            <a:endParaRPr lang="en-US"/>
          </a:p>
        </p:txBody>
      </p:sp>
    </p:spTree>
    <p:extLst>
      <p:ext uri="{BB962C8B-B14F-4D97-AF65-F5344CB8AC3E}">
        <p14:creationId xmlns:p14="http://schemas.microsoft.com/office/powerpoint/2010/main" val="3438866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Upon</a:t>
            </a:r>
            <a:r>
              <a:rPr lang="en-US" baseline="0" dirty="0" smtClean="0"/>
              <a:t> the successful completion of these aims we will have achieved….</a:t>
            </a:r>
            <a:endParaRPr lang="en-US" dirty="0"/>
          </a:p>
        </p:txBody>
      </p:sp>
      <p:sp>
        <p:nvSpPr>
          <p:cNvPr id="4" name="Date Placeholder 3"/>
          <p:cNvSpPr>
            <a:spLocks noGrp="1"/>
          </p:cNvSpPr>
          <p:nvPr>
            <p:ph type="dt" idx="10"/>
          </p:nvPr>
        </p:nvSpPr>
        <p:spPr/>
        <p:txBody>
          <a:bodyPr/>
          <a:lstStyle/>
          <a:p>
            <a:fld id="{94FEC24F-9C69-B243-96CB-8C7344978983}"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68</a:t>
            </a:fld>
            <a:endParaRPr lang="en-US"/>
          </a:p>
        </p:txBody>
      </p:sp>
    </p:spTree>
    <p:extLst>
      <p:ext uri="{BB962C8B-B14F-4D97-AF65-F5344CB8AC3E}">
        <p14:creationId xmlns:p14="http://schemas.microsoft.com/office/powerpoint/2010/main" val="7670662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C30DBE1-96CA-AE42-9759-8C7A0BB95B2D}"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69</a:t>
            </a:fld>
            <a:endParaRPr lang="en-US"/>
          </a:p>
        </p:txBody>
      </p:sp>
    </p:spTree>
    <p:extLst>
      <p:ext uri="{BB962C8B-B14F-4D97-AF65-F5344CB8AC3E}">
        <p14:creationId xmlns:p14="http://schemas.microsoft.com/office/powerpoint/2010/main" val="11860904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F3935CA9-C0EC-5344-947A-5A1A34134F33}"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70</a:t>
            </a:fld>
            <a:endParaRPr lang="en-US"/>
          </a:p>
        </p:txBody>
      </p:sp>
    </p:spTree>
    <p:extLst>
      <p:ext uri="{BB962C8B-B14F-4D97-AF65-F5344CB8AC3E}">
        <p14:creationId xmlns:p14="http://schemas.microsoft.com/office/powerpoint/2010/main" val="14731445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08E24238-06E7-D242-B9A5-519B4B7D380F}"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71</a:t>
            </a:fld>
            <a:endParaRPr lang="en-US"/>
          </a:p>
        </p:txBody>
      </p:sp>
    </p:spTree>
    <p:extLst>
      <p:ext uri="{BB962C8B-B14F-4D97-AF65-F5344CB8AC3E}">
        <p14:creationId xmlns:p14="http://schemas.microsoft.com/office/powerpoint/2010/main" val="1498617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Microsystem combines many different elements to perform different processes that gain us better information</a:t>
            </a:r>
            <a:r>
              <a:rPr lang="en-US" baseline="0" dirty="0" smtClean="0"/>
              <a:t> or build us on a small scale. Because the activities are miniaturized, they are generally efficient compared to their counterparts, and they can be designed for repeatability and parallelization to take advantage of the minimal resources they consume individually.</a:t>
            </a:r>
            <a:endParaRPr lang="en-US" dirty="0"/>
          </a:p>
        </p:txBody>
      </p:sp>
      <p:sp>
        <p:nvSpPr>
          <p:cNvPr id="4" name="Date Placeholder 3"/>
          <p:cNvSpPr>
            <a:spLocks noGrp="1"/>
          </p:cNvSpPr>
          <p:nvPr>
            <p:ph type="dt" idx="10"/>
          </p:nvPr>
        </p:nvSpPr>
        <p:spPr/>
        <p:txBody>
          <a:bodyPr/>
          <a:lstStyle/>
          <a:p>
            <a:fld id="{A32344D4-DCAA-0545-84B6-4318A2F7A876}"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8</a:t>
            </a:fld>
            <a:endParaRPr lang="en-US"/>
          </a:p>
        </p:txBody>
      </p:sp>
    </p:spTree>
    <p:extLst>
      <p:ext uri="{BB962C8B-B14F-4D97-AF65-F5344CB8AC3E}">
        <p14:creationId xmlns:p14="http://schemas.microsoft.com/office/powerpoint/2010/main" val="1391927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a:t>
            </a:r>
            <a:r>
              <a:rPr lang="en-US" baseline="0" dirty="0" smtClean="0"/>
              <a:t> of these functions lead to my vision of a system where you can control these different functions and integrate them onto a single chip. </a:t>
            </a:r>
            <a:r>
              <a:rPr lang="en-US" baseline="0" dirty="0" err="1" smtClean="0"/>
              <a:t>Micrototal</a:t>
            </a:r>
            <a:r>
              <a:rPr lang="en-US" baseline="0" dirty="0" smtClean="0"/>
              <a:t> analysis systems, or ‘Lab on a chip’  type systems </a:t>
            </a:r>
            <a:r>
              <a:rPr lang="en-US" baseline="0" dirty="0" err="1" smtClean="0"/>
              <a:t>minaturize</a:t>
            </a:r>
            <a:r>
              <a:rPr lang="en-US" baseline="0" dirty="0" smtClean="0"/>
              <a:t> and combine all of these applications. Explain image</a:t>
            </a:r>
            <a:endParaRPr lang="en-US" dirty="0"/>
          </a:p>
        </p:txBody>
      </p:sp>
      <p:sp>
        <p:nvSpPr>
          <p:cNvPr id="4" name="Date Placeholder 3"/>
          <p:cNvSpPr>
            <a:spLocks noGrp="1"/>
          </p:cNvSpPr>
          <p:nvPr>
            <p:ph type="dt" idx="10"/>
          </p:nvPr>
        </p:nvSpPr>
        <p:spPr/>
        <p:txBody>
          <a:bodyPr/>
          <a:lstStyle/>
          <a:p>
            <a:fld id="{BFE4D865-F501-8A42-AC8B-007FF65490E4}"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9</a:t>
            </a:fld>
            <a:endParaRPr lang="en-US"/>
          </a:p>
        </p:txBody>
      </p:sp>
    </p:spTree>
    <p:extLst>
      <p:ext uri="{BB962C8B-B14F-4D97-AF65-F5344CB8AC3E}">
        <p14:creationId xmlns:p14="http://schemas.microsoft.com/office/powerpoint/2010/main" val="1411328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Integrating</a:t>
            </a:r>
            <a:r>
              <a:rPr lang="en-US" baseline="0" dirty="0" smtClean="0"/>
              <a:t> all of these functions together to tackle a biomedical problem puts us squarely in the realm of Lab on a chip systems. Here’s an picture of a simple silicon nanomembrane that’s been combined with silicone microfluidic channels that can fit onto a microscope slide. Putting many different operations into a small space can be complicated</a:t>
            </a:r>
            <a:endParaRPr lang="en-US" dirty="0"/>
          </a:p>
        </p:txBody>
      </p:sp>
      <p:sp>
        <p:nvSpPr>
          <p:cNvPr id="4" name="Date Placeholder 3"/>
          <p:cNvSpPr>
            <a:spLocks noGrp="1"/>
          </p:cNvSpPr>
          <p:nvPr>
            <p:ph type="dt" idx="10"/>
          </p:nvPr>
        </p:nvSpPr>
        <p:spPr/>
        <p:txBody>
          <a:bodyPr/>
          <a:lstStyle/>
          <a:p>
            <a:fld id="{7C7DE33E-5ED9-4945-8D41-1498862B8F3A}" type="datetime1">
              <a:rPr lang="en-US" smtClean="0"/>
              <a:t>12/19/17</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10</a:t>
            </a:fld>
            <a:endParaRPr lang="en-US"/>
          </a:p>
        </p:txBody>
      </p:sp>
    </p:spTree>
    <p:extLst>
      <p:ext uri="{BB962C8B-B14F-4D97-AF65-F5344CB8AC3E}">
        <p14:creationId xmlns:p14="http://schemas.microsoft.com/office/powerpoint/2010/main" val="653448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057400"/>
            <a:ext cx="7772400" cy="1143000"/>
          </a:xfrm>
        </p:spPr>
        <p:txBody>
          <a:bodyPr/>
          <a:lstStyle>
            <a:lvl1pPr>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685800" y="3505200"/>
            <a:ext cx="7772400" cy="1752600"/>
          </a:xfrm>
        </p:spPr>
        <p:txBody>
          <a:bodyPr/>
          <a:lstStyle>
            <a:lvl1pPr marL="0" indent="0" algn="ctr">
              <a:buFont typeface="Wingdings" charset="0"/>
              <a:buNone/>
              <a:defRPr/>
            </a:lvl1pPr>
          </a:lstStyle>
          <a:p>
            <a:pPr lvl="0"/>
            <a:r>
              <a:rPr lang="en-US" noProof="0" smtClean="0"/>
              <a:t>Click to edit Master subtitle style</a:t>
            </a:r>
          </a:p>
        </p:txBody>
      </p:sp>
      <p:pic>
        <p:nvPicPr>
          <p:cNvPr id="3079" name="Picture 7" descr="footerdark"/>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6276975"/>
            <a:ext cx="9144000" cy="5810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172755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3110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39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solidFill>
                  <a:srgbClr val="000000"/>
                </a:solidFill>
              </a:defRPr>
            </a:pPr>
            <a:r>
              <a:rPr sz="5400">
                <a:solidFill>
                  <a:srgbClr val="5C89A5"/>
                </a:solidFill>
              </a:rPr>
              <a:t>Title Text</a:t>
            </a:r>
          </a:p>
        </p:txBody>
      </p:sp>
      <p:sp>
        <p:nvSpPr>
          <p:cNvPr id="17" name="Shape 17"/>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2520">
                <a:solidFill>
                  <a:srgbClr val="777775"/>
                </a:solidFill>
              </a:rPr>
              <a:t>Body Level One</a:t>
            </a:r>
          </a:p>
          <a:p>
            <a:pPr lvl="1">
              <a:defRPr sz="1800">
                <a:solidFill>
                  <a:srgbClr val="000000"/>
                </a:solidFill>
              </a:defRPr>
            </a:pPr>
            <a:r>
              <a:rPr sz="2520">
                <a:solidFill>
                  <a:srgbClr val="777775"/>
                </a:solidFill>
              </a:rPr>
              <a:t>Body Level Two</a:t>
            </a:r>
          </a:p>
          <a:p>
            <a:pPr lvl="2">
              <a:defRPr sz="1800">
                <a:solidFill>
                  <a:srgbClr val="000000"/>
                </a:solidFill>
              </a:defRPr>
            </a:pPr>
            <a:r>
              <a:rPr sz="2520">
                <a:solidFill>
                  <a:srgbClr val="777775"/>
                </a:solidFill>
              </a:rPr>
              <a:t>Body Level Three</a:t>
            </a:r>
          </a:p>
          <a:p>
            <a:pPr lvl="3">
              <a:defRPr sz="1800">
                <a:solidFill>
                  <a:srgbClr val="000000"/>
                </a:solidFill>
              </a:defRPr>
            </a:pPr>
            <a:r>
              <a:rPr sz="2520">
                <a:solidFill>
                  <a:srgbClr val="777775"/>
                </a:solidFill>
              </a:rPr>
              <a:t>Body Level Four</a:t>
            </a:r>
          </a:p>
          <a:p>
            <a:pPr lvl="4">
              <a:defRPr sz="1800">
                <a:solidFill>
                  <a:srgbClr val="000000"/>
                </a:solidFill>
              </a:defRPr>
            </a:pPr>
            <a:r>
              <a:rPr sz="2520">
                <a:solidFill>
                  <a:srgbClr val="777775"/>
                </a:solidFill>
              </a:rPr>
              <a:t>Body Level Five</a:t>
            </a:r>
          </a:p>
        </p:txBody>
      </p:sp>
      <p:sp>
        <p:nvSpPr>
          <p:cNvPr id="18" name="Shape 18"/>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189630664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80418"/>
            <a:ext cx="7772400" cy="1143000"/>
          </a:xfrm>
        </p:spPr>
        <p:txBody>
          <a:bodyPr/>
          <a:lstStyle>
            <a:lvl1pPr>
              <a:defRPr>
                <a:latin typeface="Arial" charset="0"/>
                <a:ea typeface="Arial" charset="0"/>
                <a:cs typeface="Arial"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4" name="Straight Connector 3"/>
          <p:cNvCxnSpPr/>
          <p:nvPr userDrawn="1"/>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5" name="Footer Placeholder 4"/>
          <p:cNvSpPr>
            <a:spLocks noGrp="1"/>
          </p:cNvSpPr>
          <p:nvPr>
            <p:ph type="ftr" sz="quarter" idx="10"/>
          </p:nvPr>
        </p:nvSpPr>
        <p:spPr/>
        <p:txBody>
          <a:bodyPr/>
          <a:lstStyle/>
          <a:p>
            <a:endParaRPr lang="en-US"/>
          </a:p>
        </p:txBody>
      </p:sp>
      <p:sp>
        <p:nvSpPr>
          <p:cNvPr id="6" name="Slide Number Placeholder 5"/>
          <p:cNvSpPr>
            <a:spLocks noGrp="1"/>
          </p:cNvSpPr>
          <p:nvPr>
            <p:ph type="sldNum" sz="quarter" idx="11"/>
          </p:nvPr>
        </p:nvSpPr>
        <p:spPr>
          <a:xfrm>
            <a:off x="4991768" y="6485187"/>
            <a:ext cx="446506" cy="365126"/>
          </a:xfrm>
        </p:spPr>
        <p:txBody>
          <a:bodyPr/>
          <a:lstStyle>
            <a:lvl1pPr>
              <a:defRPr b="1"/>
            </a:lvl1pPr>
          </a:lstStyle>
          <a:p>
            <a:fld id="{2C50C6C8-AA94-9B41-804B-ADFF335A0C34}" type="slidenum">
              <a:rPr lang="en-US" smtClean="0"/>
              <a:pPr/>
              <a:t>‹#›</a:t>
            </a:fld>
            <a:endParaRPr lang="en-US" dirty="0"/>
          </a:p>
        </p:txBody>
      </p:sp>
    </p:spTree>
    <p:extLst>
      <p:ext uri="{BB962C8B-B14F-4D97-AF65-F5344CB8AC3E}">
        <p14:creationId xmlns:p14="http://schemas.microsoft.com/office/powerpoint/2010/main" val="1544617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3268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2502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2469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27907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8338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22308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203884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36" name="Picture 12" descr="footerdark"/>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0" y="6276975"/>
            <a:ext cx="9144000" cy="581025"/>
          </a:xfrm>
          <a:prstGeom prst="rect">
            <a:avLst/>
          </a:prstGeom>
          <a:noFill/>
          <a:extLst>
            <a:ext uri="{909E8E84-426E-40dd-AFC4-6F175D3DCCD1}">
              <a14:hiddenFill xmlns=""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685800" y="176213"/>
            <a:ext cx="7772400" cy="1143000"/>
          </a:xfrm>
          <a:prstGeom prst="rect">
            <a:avLst/>
          </a:prstGeom>
          <a:noFill/>
          <a:ln>
            <a:noFill/>
          </a:ln>
          <a:effectLst>
            <a:outerShdw blurRad="50800" dist="12700" dir="8100000" algn="ctr" rotWithShape="0">
              <a:srgbClr val="FFFFFF">
                <a:alpha val="75000"/>
              </a:srgbClr>
            </a:outerShdw>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1027" name="Rectangle 3"/>
          <p:cNvSpPr>
            <a:spLocks noGrp="1" noChangeArrowheads="1"/>
          </p:cNvSpPr>
          <p:nvPr>
            <p:ph type="body" idx="1"/>
          </p:nvPr>
        </p:nvSpPr>
        <p:spPr bwMode="auto">
          <a:xfrm>
            <a:off x="685800" y="1481295"/>
            <a:ext cx="7772400" cy="4114800"/>
          </a:xfrm>
          <a:prstGeom prst="rect">
            <a:avLst/>
          </a:prstGeom>
          <a:noFill/>
          <a:ln>
            <a:noFill/>
          </a:ln>
          <a:effectLst>
            <a:outerShdw blurRad="50800" dist="12700" dir="8100000" algn="ctr" rotWithShape="0">
              <a:srgbClr val="FFFFFF">
                <a:alpha val="75000"/>
              </a:srgbClr>
            </a:outerShdw>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3"/>
          </p:nvPr>
        </p:nvSpPr>
        <p:spPr>
          <a:xfrm>
            <a:off x="0" y="59118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8" name="Picture 7" descr="NRG Logo.png"/>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cxnSp>
        <p:nvCxnSpPr>
          <p:cNvPr id="9" name="Straight Connector 8"/>
          <p:cNvCxnSpPr/>
          <p:nvPr userDrawn="1"/>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 name="Slide Number Placeholder 2"/>
          <p:cNvSpPr>
            <a:spLocks noGrp="1"/>
          </p:cNvSpPr>
          <p:nvPr>
            <p:ph type="sldNum" sz="quarter" idx="4"/>
          </p:nvPr>
        </p:nvSpPr>
        <p:spPr>
          <a:xfrm>
            <a:off x="4935707" y="6510239"/>
            <a:ext cx="560554" cy="315755"/>
          </a:xfrm>
          <a:prstGeom prst="rect">
            <a:avLst/>
          </a:prstGeom>
        </p:spPr>
        <p:txBody>
          <a:bodyPr vert="horz" lIns="91440" tIns="45720" rIns="91440" bIns="45720" rtlCol="0" anchor="ctr"/>
          <a:lstStyle>
            <a:lvl1pPr algn="ctr">
              <a:defRPr sz="1200" b="1">
                <a:solidFill>
                  <a:schemeClr val="tx1"/>
                </a:solidFill>
              </a:defRPr>
            </a:lvl1pPr>
          </a:lstStyle>
          <a:p>
            <a:fld id="{2C50C6C8-AA94-9B41-804B-ADFF335A0C34}" type="slidenum">
              <a:rPr lang="en-US" smtClean="0"/>
              <a:pPr/>
              <a:t>‹#›</a:t>
            </a:fld>
            <a:endParaRPr lang="en-US" dirty="0"/>
          </a:p>
        </p:txBody>
      </p:sp>
    </p:spTree>
    <p:extLst>
      <p:ext uri="{BB962C8B-B14F-4D97-AF65-F5344CB8AC3E}">
        <p14:creationId xmlns:p14="http://schemas.microsoft.com/office/powerpoint/2010/main" val="6013856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rtl="0" eaLnBrk="1" fontAlgn="base" hangingPunct="1">
        <a:spcBef>
          <a:spcPct val="0"/>
        </a:spcBef>
        <a:spcAft>
          <a:spcPct val="0"/>
        </a:spcAft>
        <a:defRPr sz="4400">
          <a:solidFill>
            <a:schemeClr val="tx2"/>
          </a:solidFill>
          <a:latin typeface="Arial" charset="0"/>
          <a:ea typeface="Arial" charset="0"/>
          <a:cs typeface="Arial" charset="0"/>
        </a:defRPr>
      </a:lvl1pPr>
      <a:lvl2pPr algn="ctr" rtl="0" eaLnBrk="1" fontAlgn="base" hangingPunct="1">
        <a:spcBef>
          <a:spcPct val="0"/>
        </a:spcBef>
        <a:spcAft>
          <a:spcPct val="0"/>
        </a:spcAft>
        <a:defRPr sz="4400">
          <a:solidFill>
            <a:schemeClr val="tx2"/>
          </a:solidFill>
          <a:latin typeface="Times New Roman" charset="0"/>
          <a:ea typeface="MS Pゴシック" charset="0"/>
          <a:cs typeface="MS Pゴシック" charset="0"/>
        </a:defRPr>
      </a:lvl2pPr>
      <a:lvl3pPr algn="ctr" rtl="0" eaLnBrk="1" fontAlgn="base" hangingPunct="1">
        <a:spcBef>
          <a:spcPct val="0"/>
        </a:spcBef>
        <a:spcAft>
          <a:spcPct val="0"/>
        </a:spcAft>
        <a:defRPr sz="4400">
          <a:solidFill>
            <a:schemeClr val="tx2"/>
          </a:solidFill>
          <a:latin typeface="Times New Roman" charset="0"/>
          <a:ea typeface="MS Pゴシック" charset="0"/>
          <a:cs typeface="MS Pゴシック" charset="0"/>
        </a:defRPr>
      </a:lvl3pPr>
      <a:lvl4pPr algn="ctr" rtl="0" eaLnBrk="1" fontAlgn="base" hangingPunct="1">
        <a:spcBef>
          <a:spcPct val="0"/>
        </a:spcBef>
        <a:spcAft>
          <a:spcPct val="0"/>
        </a:spcAft>
        <a:defRPr sz="4400">
          <a:solidFill>
            <a:schemeClr val="tx2"/>
          </a:solidFill>
          <a:latin typeface="Times New Roman" charset="0"/>
          <a:ea typeface="MS Pゴシック" charset="0"/>
          <a:cs typeface="MS Pゴシック" charset="0"/>
        </a:defRPr>
      </a:lvl4pPr>
      <a:lvl5pPr algn="ctr" rtl="0" eaLnBrk="1" fontAlgn="base" hangingPunct="1">
        <a:spcBef>
          <a:spcPct val="0"/>
        </a:spcBef>
        <a:spcAft>
          <a:spcPct val="0"/>
        </a:spcAft>
        <a:defRPr sz="4400">
          <a:solidFill>
            <a:schemeClr val="tx2"/>
          </a:solidFill>
          <a:latin typeface="Times New Roman" charset="0"/>
          <a:ea typeface="MS Pゴシック" charset="0"/>
          <a:cs typeface="MS Pゴシック" charset="0"/>
        </a:defRPr>
      </a:lvl5pPr>
      <a:lvl6pPr marL="457200" algn="ctr" rtl="0" eaLnBrk="1" fontAlgn="base" hangingPunct="1">
        <a:spcBef>
          <a:spcPct val="0"/>
        </a:spcBef>
        <a:spcAft>
          <a:spcPct val="0"/>
        </a:spcAft>
        <a:defRPr sz="4400">
          <a:solidFill>
            <a:schemeClr val="tx2"/>
          </a:solidFill>
          <a:latin typeface="Times New Roman" charset="0"/>
          <a:ea typeface="MS Pゴシック" charset="0"/>
          <a:cs typeface="MS Pゴシック" charset="0"/>
        </a:defRPr>
      </a:lvl6pPr>
      <a:lvl7pPr marL="914400" algn="ctr" rtl="0" eaLnBrk="1" fontAlgn="base" hangingPunct="1">
        <a:spcBef>
          <a:spcPct val="0"/>
        </a:spcBef>
        <a:spcAft>
          <a:spcPct val="0"/>
        </a:spcAft>
        <a:defRPr sz="4400">
          <a:solidFill>
            <a:schemeClr val="tx2"/>
          </a:solidFill>
          <a:latin typeface="Times New Roman" charset="0"/>
          <a:ea typeface="MS Pゴシック" charset="0"/>
          <a:cs typeface="MS Pゴシック" charset="0"/>
        </a:defRPr>
      </a:lvl7pPr>
      <a:lvl8pPr marL="1371600" algn="ctr" rtl="0" eaLnBrk="1" fontAlgn="base" hangingPunct="1">
        <a:spcBef>
          <a:spcPct val="0"/>
        </a:spcBef>
        <a:spcAft>
          <a:spcPct val="0"/>
        </a:spcAft>
        <a:defRPr sz="4400">
          <a:solidFill>
            <a:schemeClr val="tx2"/>
          </a:solidFill>
          <a:latin typeface="Times New Roman" charset="0"/>
          <a:ea typeface="MS Pゴシック" charset="0"/>
          <a:cs typeface="MS Pゴシック" charset="0"/>
        </a:defRPr>
      </a:lvl8pPr>
      <a:lvl9pPr marL="1828800" algn="ctr" rtl="0" eaLnBrk="1" fontAlgn="base" hangingPunct="1">
        <a:spcBef>
          <a:spcPct val="0"/>
        </a:spcBef>
        <a:spcAft>
          <a:spcPct val="0"/>
        </a:spcAft>
        <a:defRPr sz="4400">
          <a:solidFill>
            <a:schemeClr val="tx2"/>
          </a:solidFill>
          <a:latin typeface="Times New Roman" charset="0"/>
          <a:ea typeface="MS Pゴシック" charset="0"/>
          <a:cs typeface="MS Pゴシック" charset="0"/>
        </a:defRPr>
      </a:lvl9pPr>
    </p:titleStyle>
    <p:bodyStyle>
      <a:lvl1pPr marL="342900" indent="-342900" algn="l" rtl="0" eaLnBrk="1" fontAlgn="base" hangingPunct="1">
        <a:spcBef>
          <a:spcPct val="20000"/>
        </a:spcBef>
        <a:spcAft>
          <a:spcPct val="0"/>
        </a:spcAft>
        <a:buFont typeface="Wingdings" charset="0"/>
        <a:buChar char="§"/>
        <a:defRPr sz="3200">
          <a:solidFill>
            <a:schemeClr val="tx1"/>
          </a:solidFill>
          <a:latin typeface="Arial" charset="0"/>
          <a:ea typeface="Arial" charset="0"/>
          <a:cs typeface="Arial" charset="0"/>
        </a:defRPr>
      </a:lvl1pPr>
      <a:lvl2pPr marL="742950" indent="-285750" algn="l" rtl="0" eaLnBrk="1" fontAlgn="base" hangingPunct="1">
        <a:spcBef>
          <a:spcPct val="20000"/>
        </a:spcBef>
        <a:spcAft>
          <a:spcPct val="0"/>
        </a:spcAft>
        <a:buFont typeface="Wingdings" charset="0"/>
        <a:buChar char="§"/>
        <a:defRPr sz="2800">
          <a:solidFill>
            <a:schemeClr val="tx1"/>
          </a:solidFill>
          <a:latin typeface="Arial" charset="0"/>
          <a:ea typeface="Arial" charset="0"/>
          <a:cs typeface="Arial" charset="0"/>
        </a:defRPr>
      </a:lvl2pPr>
      <a:lvl3pPr marL="1143000" indent="-228600" algn="l" rtl="0" eaLnBrk="1" fontAlgn="base" hangingPunct="1">
        <a:spcBef>
          <a:spcPct val="20000"/>
        </a:spcBef>
        <a:spcAft>
          <a:spcPct val="0"/>
        </a:spcAft>
        <a:buFont typeface="Wingdings" charset="0"/>
        <a:buChar char="§"/>
        <a:defRPr sz="2400">
          <a:solidFill>
            <a:schemeClr val="tx1"/>
          </a:solidFill>
          <a:latin typeface="Arial" charset="0"/>
          <a:ea typeface="Arial" charset="0"/>
          <a:cs typeface="Arial" charset="0"/>
        </a:defRPr>
      </a:lvl3pPr>
      <a:lvl4pPr marL="1600200" indent="-228600" algn="l" rtl="0" eaLnBrk="1" fontAlgn="base" hangingPunct="1">
        <a:spcBef>
          <a:spcPct val="20000"/>
        </a:spcBef>
        <a:spcAft>
          <a:spcPct val="0"/>
        </a:spcAft>
        <a:buFont typeface="Wingdings" charset="0"/>
        <a:buChar char="§"/>
        <a:defRPr sz="2000">
          <a:solidFill>
            <a:schemeClr val="tx1"/>
          </a:solidFill>
          <a:latin typeface="Arial" charset="0"/>
          <a:ea typeface="Arial" charset="0"/>
          <a:cs typeface="Arial" charset="0"/>
        </a:defRPr>
      </a:lvl4pPr>
      <a:lvl5pPr marL="2057400" indent="-228600" algn="l" rtl="0" eaLnBrk="1" fontAlgn="base" hangingPunct="1">
        <a:spcBef>
          <a:spcPct val="20000"/>
        </a:spcBef>
        <a:spcAft>
          <a:spcPct val="0"/>
        </a:spcAft>
        <a:buFont typeface="Wingdings" charset="0"/>
        <a:buChar char="§"/>
        <a:defRPr sz="2000">
          <a:solidFill>
            <a:schemeClr val="tx1"/>
          </a:solidFill>
          <a:latin typeface="Arial" charset="0"/>
          <a:ea typeface="Arial" charset="0"/>
          <a:cs typeface="Arial" charset="0"/>
        </a:defRPr>
      </a:lvl5pPr>
      <a:lvl6pPr marL="2514600" indent="-228600" algn="l" rtl="0" eaLnBrk="1" fontAlgn="base" hangingPunct="1">
        <a:spcBef>
          <a:spcPct val="20000"/>
        </a:spcBef>
        <a:spcAft>
          <a:spcPct val="0"/>
        </a:spcAft>
        <a:buFont typeface="Wingdings" charset="0"/>
        <a:buChar char="§"/>
        <a:defRPr sz="2000">
          <a:solidFill>
            <a:schemeClr val="tx1"/>
          </a:solidFill>
          <a:latin typeface="+mn-lt"/>
          <a:ea typeface="+mn-ea"/>
          <a:cs typeface="+mn-cs"/>
        </a:defRPr>
      </a:lvl6pPr>
      <a:lvl7pPr marL="2971800" indent="-228600" algn="l" rtl="0" eaLnBrk="1" fontAlgn="base" hangingPunct="1">
        <a:spcBef>
          <a:spcPct val="20000"/>
        </a:spcBef>
        <a:spcAft>
          <a:spcPct val="0"/>
        </a:spcAft>
        <a:buFont typeface="Wingdings" charset="0"/>
        <a:buChar char="§"/>
        <a:defRPr sz="2000">
          <a:solidFill>
            <a:schemeClr val="tx1"/>
          </a:solidFill>
          <a:latin typeface="+mn-lt"/>
          <a:ea typeface="+mn-ea"/>
          <a:cs typeface="+mn-cs"/>
        </a:defRPr>
      </a:lvl7pPr>
      <a:lvl8pPr marL="3429000" indent="-228600" algn="l" rtl="0" eaLnBrk="1" fontAlgn="base" hangingPunct="1">
        <a:spcBef>
          <a:spcPct val="20000"/>
        </a:spcBef>
        <a:spcAft>
          <a:spcPct val="0"/>
        </a:spcAft>
        <a:buFont typeface="Wingdings" charset="0"/>
        <a:buChar char="§"/>
        <a:defRPr sz="2000">
          <a:solidFill>
            <a:schemeClr val="tx1"/>
          </a:solidFill>
          <a:latin typeface="+mn-lt"/>
          <a:ea typeface="+mn-ea"/>
          <a:cs typeface="+mn-cs"/>
        </a:defRPr>
      </a:lvl8pPr>
      <a:lvl9pPr marL="3886200" indent="-228600" algn="l" rtl="0" eaLnBrk="1" fontAlgn="base" hangingPunct="1">
        <a:spcBef>
          <a:spcPct val="20000"/>
        </a:spcBef>
        <a:spcAft>
          <a:spcPct val="0"/>
        </a:spcAft>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5.tif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2.xml"/><Relationship Id="rId5" Type="http://schemas.openxmlformats.org/officeDocument/2006/relationships/image" Target="../media/image2.png"/><Relationship Id="rId6" Type="http://schemas.openxmlformats.org/officeDocument/2006/relationships/image" Target="../media/image33.png"/><Relationship Id="rId1" Type="http://schemas.microsoft.com/office/2007/relationships/media" Target="../media/media1.m4v"/><Relationship Id="rId2" Type="http://schemas.openxmlformats.org/officeDocument/2006/relationships/video" Target="../media/media1.m4v"/></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3.xml"/><Relationship Id="rId5" Type="http://schemas.openxmlformats.org/officeDocument/2006/relationships/image" Target="../media/image2.png"/><Relationship Id="rId6" Type="http://schemas.openxmlformats.org/officeDocument/2006/relationships/image" Target="../media/image34.png"/><Relationship Id="rId1" Type="http://schemas.microsoft.com/office/2007/relationships/media" Target="../media/media2.mp4"/><Relationship Id="rId2" Type="http://schemas.openxmlformats.org/officeDocument/2006/relationships/video" Target="../media/media2.mp4"/></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5.jpeg"/><Relationship Id="rId5" Type="http://schemas.microsoft.com/office/2007/relationships/hdphoto" Target="../media/hdphoto1.wdp"/><Relationship Id="rId6" Type="http://schemas.openxmlformats.org/officeDocument/2006/relationships/image" Target="../media/image36.tiff"/><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5.xml"/><Relationship Id="rId5" Type="http://schemas.openxmlformats.org/officeDocument/2006/relationships/image" Target="../media/image2.png"/><Relationship Id="rId6" Type="http://schemas.openxmlformats.org/officeDocument/2006/relationships/image" Target="../media/image37.png"/><Relationship Id="rId1" Type="http://schemas.microsoft.com/office/2007/relationships/media" Target="../media/media3.m4v"/><Relationship Id="rId2" Type="http://schemas.openxmlformats.org/officeDocument/2006/relationships/video" Target="../media/media3.m4v"/></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7.xml"/><Relationship Id="rId5" Type="http://schemas.openxmlformats.org/officeDocument/2006/relationships/image" Target="../media/image34.png"/><Relationship Id="rId6" Type="http://schemas.openxmlformats.org/officeDocument/2006/relationships/image" Target="../media/image2.png"/><Relationship Id="rId7" Type="http://schemas.openxmlformats.org/officeDocument/2006/relationships/image" Target="../media/image39.gif"/><Relationship Id="rId1" Type="http://schemas.microsoft.com/office/2007/relationships/media" Target="../media/media4.mp4"/><Relationship Id="rId2" Type="http://schemas.openxmlformats.org/officeDocument/2006/relationships/video" Target="../media/media4.mp4"/></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8.xml"/><Relationship Id="rId5" Type="http://schemas.openxmlformats.org/officeDocument/2006/relationships/image" Target="../media/image40.png"/><Relationship Id="rId6" Type="http://schemas.openxmlformats.org/officeDocument/2006/relationships/image" Target="../media/image2.png"/><Relationship Id="rId7" Type="http://schemas.openxmlformats.org/officeDocument/2006/relationships/image" Target="../media/image41.jpeg"/><Relationship Id="rId1" Type="http://schemas.microsoft.com/office/2007/relationships/media" Target="../media/media5.m4v"/><Relationship Id="rId2" Type="http://schemas.openxmlformats.org/officeDocument/2006/relationships/video" Target="../media/media5.m4v"/></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9.xml"/><Relationship Id="rId5" Type="http://schemas.openxmlformats.org/officeDocument/2006/relationships/image" Target="../media/image42.png"/><Relationship Id="rId1" Type="http://schemas.microsoft.com/office/2007/relationships/media" Target="../media/media6.mov"/><Relationship Id="rId2" Type="http://schemas.openxmlformats.org/officeDocument/2006/relationships/video" Target="../media/media6.mov"/></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3.tiff"/><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5.jpeg"/><Relationship Id="rId5"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8.jpe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11" Type="http://schemas.openxmlformats.org/officeDocument/2006/relationships/image" Target="../media/image62.png"/><Relationship Id="rId12" Type="http://schemas.openxmlformats.org/officeDocument/2006/relationships/image" Target="../media/image63.png"/><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2.png"/><Relationship Id="rId4" Type="http://schemas.openxmlformats.org/officeDocument/2006/relationships/image" Target="../media/image57.jpeg"/><Relationship Id="rId5" Type="http://schemas.microsoft.com/office/2007/relationships/hdphoto" Target="../media/hdphoto3.wdp"/><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jpeg"/><Relationship Id="rId9" Type="http://schemas.microsoft.com/office/2007/relationships/hdphoto" Target="../media/hdphoto4.wdp"/><Relationship Id="rId10" Type="http://schemas.openxmlformats.org/officeDocument/2006/relationships/image" Target="../media/image61.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4" Type="http://schemas.openxmlformats.org/officeDocument/2006/relationships/image" Target="../media/image2.png"/><Relationship Id="rId5" Type="http://schemas.openxmlformats.org/officeDocument/2006/relationships/oleObject" Target="Macintosh%20HD:Users:GregMadejski:U%20of%20R%20Work:Labwork:Papers%20and%20Presentations:Madejski%20BMES%202014%20Abstract%20V6.doc!OLE_LINK1" TargetMode="External"/><Relationship Id="rId6" Type="http://schemas.openxmlformats.org/officeDocument/2006/relationships/image" Target="../media/image65.png"/><Relationship Id="rId7" Type="http://schemas.openxmlformats.org/officeDocument/2006/relationships/image" Target="../media/image66.jpeg"/><Relationship Id="rId8" Type="http://schemas.microsoft.com/office/2007/relationships/hdphoto" Target="../media/hdphoto5.wdp"/><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7.jp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0.tiff"/><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1.gif"/><Relationship Id="rId5"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4.png"/><Relationship Id="rId5"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4.png"/><Relationship Id="rId5" Type="http://schemas.openxmlformats.org/officeDocument/2006/relationships/image" Target="../media/image75.jpe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3" Type="http://schemas.microsoft.com/office/2007/relationships/media" Target="../media/media8.mov"/><Relationship Id="rId4" Type="http://schemas.openxmlformats.org/officeDocument/2006/relationships/video" Target="../media/media8.mov"/><Relationship Id="rId5" Type="http://schemas.openxmlformats.org/officeDocument/2006/relationships/slideLayout" Target="../slideLayouts/slideLayout2.xml"/><Relationship Id="rId6" Type="http://schemas.openxmlformats.org/officeDocument/2006/relationships/notesSlide" Target="../notesSlides/notesSlide58.xml"/><Relationship Id="rId7" Type="http://schemas.openxmlformats.org/officeDocument/2006/relationships/image" Target="../media/image2.png"/><Relationship Id="rId8" Type="http://schemas.openxmlformats.org/officeDocument/2006/relationships/image" Target="../media/image76.png"/><Relationship Id="rId9" Type="http://schemas.openxmlformats.org/officeDocument/2006/relationships/image" Target="../media/image77.png"/><Relationship Id="rId10" Type="http://schemas.openxmlformats.org/officeDocument/2006/relationships/image" Target="../media/image78.png"/><Relationship Id="rId1" Type="http://schemas.microsoft.com/office/2007/relationships/media" Target="../media/media7.mp4"/><Relationship Id="rId2" Type="http://schemas.openxmlformats.org/officeDocument/2006/relationships/video" Target="../media/media7.mp4"/></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9.png"/><Relationship Id="rId3"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7.png"/><Relationship Id="rId5" Type="http://schemas.openxmlformats.org/officeDocument/2006/relationships/image" Target="../media/image81.png"/><Relationship Id="rId6"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3.png"/><Relationship Id="rId5"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1.xml"/><Relationship Id="rId5" Type="http://schemas.openxmlformats.org/officeDocument/2006/relationships/image" Target="../media/image2.png"/><Relationship Id="rId6" Type="http://schemas.openxmlformats.org/officeDocument/2006/relationships/image" Target="../media/image85.png"/><Relationship Id="rId1" Type="http://schemas.microsoft.com/office/2007/relationships/media" Target="../media/media9.mp4"/><Relationship Id="rId2" Type="http://schemas.openxmlformats.org/officeDocument/2006/relationships/video" Target="../media/media9.mp4"/></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tiff"/><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9.jpeg"/><Relationship Id="rId5" Type="http://schemas.openxmlformats.org/officeDocument/2006/relationships/image" Target="../media/image90.jpeg"/><Relationship Id="rId6" Type="http://schemas.openxmlformats.org/officeDocument/2006/relationships/image" Target="../media/image91.jpeg"/><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2.jpeg"/><Relationship Id="rId5" Type="http://schemas.openxmlformats.org/officeDocument/2006/relationships/image" Target="../media/image93.tiff"/><Relationship Id="rId6" Type="http://schemas.openxmlformats.org/officeDocument/2006/relationships/image" Target="../media/image90.jpeg"/><Relationship Id="rId7" Type="http://schemas.openxmlformats.org/officeDocument/2006/relationships/image" Target="../media/image94.jpeg"/><Relationship Id="rId8" Type="http://schemas.openxmlformats.org/officeDocument/2006/relationships/image" Target="../media/image95.tiff"/><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0.jpeg"/><Relationship Id="rId5" Type="http://schemas.openxmlformats.org/officeDocument/2006/relationships/image" Target="../media/image94.jpeg"/><Relationship Id="rId6" Type="http://schemas.openxmlformats.org/officeDocument/2006/relationships/image" Target="../media/image95.tiff"/><Relationship Id="rId7"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7.gif"/><Relationship Id="rId5" Type="http://schemas.openxmlformats.org/officeDocument/2006/relationships/image" Target="../media/image98.jpeg"/><Relationship Id="rId6" Type="http://schemas.openxmlformats.org/officeDocument/2006/relationships/image" Target="../media/image99.jpeg"/><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4.tiff"/><Relationship Id="rId5" Type="http://schemas.openxmlformats.org/officeDocument/2006/relationships/image" Target="../media/image15.tiff"/><Relationship Id="rId6"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Arial" charset="0"/>
                <a:ea typeface="Arial" charset="0"/>
                <a:cs typeface="Arial" charset="0"/>
              </a:rPr>
              <a:t>Silicon Nanomembranes as an Enabling Platform for Multifunctional Microsystems</a:t>
            </a:r>
            <a:endParaRPr lang="en-US" dirty="0">
              <a:latin typeface="Arial" charset="0"/>
              <a:ea typeface="Arial" charset="0"/>
              <a:cs typeface="Arial" charset="0"/>
            </a:endParaRPr>
          </a:p>
        </p:txBody>
      </p:sp>
      <p:sp>
        <p:nvSpPr>
          <p:cNvPr id="3" name="Subtitle 2"/>
          <p:cNvSpPr>
            <a:spLocks noGrp="1"/>
          </p:cNvSpPr>
          <p:nvPr>
            <p:ph type="subTitle" idx="1"/>
          </p:nvPr>
        </p:nvSpPr>
        <p:spPr>
          <a:xfrm>
            <a:off x="685800" y="4064000"/>
            <a:ext cx="7772400" cy="1752600"/>
          </a:xfrm>
        </p:spPr>
        <p:txBody>
          <a:bodyPr/>
          <a:lstStyle/>
          <a:p>
            <a:r>
              <a:rPr lang="en-US" sz="2000" dirty="0" smtClean="0">
                <a:latin typeface="Arial" charset="0"/>
                <a:ea typeface="Arial" charset="0"/>
                <a:cs typeface="Arial" charset="0"/>
              </a:rPr>
              <a:t>Greg Madejski, University of Rochester, Biomedical Engineering</a:t>
            </a:r>
            <a:endParaRPr lang="en-US" sz="2000" dirty="0">
              <a:latin typeface="Arial" charset="0"/>
              <a:ea typeface="Arial" charset="0"/>
              <a:cs typeface="Arial" charset="0"/>
            </a:endParaRPr>
          </a:p>
        </p:txBody>
      </p:sp>
    </p:spTree>
    <p:extLst>
      <p:ext uri="{BB962C8B-B14F-4D97-AF65-F5344CB8AC3E}">
        <p14:creationId xmlns:p14="http://schemas.microsoft.com/office/powerpoint/2010/main" val="13651805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Lab-on-a-Chip (LOC)</a:t>
            </a:r>
            <a:endParaRPr lang="en-US" dirty="0">
              <a:latin typeface="Arial"/>
              <a:cs typeface="Arial"/>
            </a:endParaRPr>
          </a:p>
        </p:txBody>
      </p:sp>
      <p:pic>
        <p:nvPicPr>
          <p:cNvPr id="4" name="Content Placeholder 3" descr="Screen Shot 2015-06-01 at 4.47.00 PM.png"/>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685800" y="1477963"/>
            <a:ext cx="7772400" cy="4618037"/>
          </a:xfrm>
        </p:spPr>
      </p:pic>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sp>
        <p:nvSpPr>
          <p:cNvPr id="7" name="Rectangle 6"/>
          <p:cNvSpPr/>
          <p:nvPr/>
        </p:nvSpPr>
        <p:spPr>
          <a:xfrm>
            <a:off x="5419142" y="6276320"/>
            <a:ext cx="3723170" cy="646331"/>
          </a:xfrm>
          <a:prstGeom prst="rect">
            <a:avLst/>
          </a:prstGeom>
        </p:spPr>
        <p:txBody>
          <a:bodyPr wrap="square">
            <a:spAutoFit/>
          </a:bodyPr>
          <a:lstStyle/>
          <a:p>
            <a:pPr algn="r"/>
            <a:r>
              <a:rPr lang="en-US" sz="1200" dirty="0" smtClean="0">
                <a:solidFill>
                  <a:srgbClr val="E8EAE9"/>
                </a:solidFill>
                <a:latin typeface="Helvetica Neue"/>
                <a:cs typeface="Helvetica Neue"/>
              </a:rPr>
              <a:t>“Membrane may shrink Lab-on-a-chip power source”, University of Rochester Currents, 11/23/13, Vol. 41, No. 3 </a:t>
            </a:r>
          </a:p>
        </p:txBody>
      </p:sp>
      <p:sp>
        <p:nvSpPr>
          <p:cNvPr id="3" name="Slide Number Placeholder 2"/>
          <p:cNvSpPr>
            <a:spLocks noGrp="1"/>
          </p:cNvSpPr>
          <p:nvPr>
            <p:ph type="sldNum" sz="quarter" idx="11"/>
          </p:nvPr>
        </p:nvSpPr>
        <p:spPr/>
        <p:txBody>
          <a:bodyPr/>
          <a:lstStyle/>
          <a:p>
            <a:fld id="{2C50C6C8-AA94-9B41-804B-ADFF335A0C34}" type="slidenum">
              <a:rPr lang="en-US" smtClean="0"/>
              <a:pPr/>
              <a:t>10</a:t>
            </a:fld>
            <a:endParaRPr lang="en-US" dirty="0"/>
          </a:p>
        </p:txBody>
      </p:sp>
    </p:spTree>
    <p:extLst>
      <p:ext uri="{BB962C8B-B14F-4D97-AF65-F5344CB8AC3E}">
        <p14:creationId xmlns:p14="http://schemas.microsoft.com/office/powerpoint/2010/main" val="7772104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Lab-off-a-Chip</a:t>
            </a:r>
            <a:endParaRPr lang="en-US" dirty="0"/>
          </a:p>
        </p:txBody>
      </p:sp>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rot="5400000">
            <a:off x="2110410" y="1713368"/>
            <a:ext cx="4983337" cy="4054642"/>
          </a:xfrm>
        </p:spPr>
      </p:pic>
      <p:sp>
        <p:nvSpPr>
          <p:cNvPr id="5" name="TextBox 4"/>
          <p:cNvSpPr txBox="1"/>
          <p:nvPr/>
        </p:nvSpPr>
        <p:spPr>
          <a:xfrm>
            <a:off x="1227221" y="1636295"/>
            <a:ext cx="989373" cy="461665"/>
          </a:xfrm>
          <a:prstGeom prst="rect">
            <a:avLst/>
          </a:prstGeom>
          <a:noFill/>
        </p:spPr>
        <p:txBody>
          <a:bodyPr wrap="none" rtlCol="0">
            <a:spAutoFit/>
          </a:bodyPr>
          <a:lstStyle/>
          <a:p>
            <a:r>
              <a:rPr lang="en-US" dirty="0" smtClean="0"/>
              <a:t>Pump</a:t>
            </a:r>
            <a:endParaRPr lang="en-US" dirty="0"/>
          </a:p>
        </p:txBody>
      </p:sp>
      <p:sp>
        <p:nvSpPr>
          <p:cNvPr id="6" name="TextBox 5"/>
          <p:cNvSpPr txBox="1"/>
          <p:nvPr/>
        </p:nvSpPr>
        <p:spPr>
          <a:xfrm>
            <a:off x="7146758" y="2671011"/>
            <a:ext cx="869149" cy="461665"/>
          </a:xfrm>
          <a:prstGeom prst="rect">
            <a:avLst/>
          </a:prstGeom>
          <a:noFill/>
        </p:spPr>
        <p:txBody>
          <a:bodyPr wrap="none" rtlCol="0">
            <a:spAutoFit/>
          </a:bodyPr>
          <a:lstStyle/>
          <a:p>
            <a:r>
              <a:rPr lang="en-US" dirty="0" smtClean="0"/>
              <a:t>Filter</a:t>
            </a:r>
            <a:endParaRPr lang="en-US" dirty="0"/>
          </a:p>
        </p:txBody>
      </p:sp>
      <p:sp>
        <p:nvSpPr>
          <p:cNvPr id="7" name="TextBox 6"/>
          <p:cNvSpPr txBox="1"/>
          <p:nvPr/>
        </p:nvSpPr>
        <p:spPr>
          <a:xfrm>
            <a:off x="7098632" y="4620126"/>
            <a:ext cx="1795684" cy="461665"/>
          </a:xfrm>
          <a:prstGeom prst="rect">
            <a:avLst/>
          </a:prstGeom>
          <a:noFill/>
        </p:spPr>
        <p:txBody>
          <a:bodyPr wrap="none" rtlCol="0">
            <a:spAutoFit/>
          </a:bodyPr>
          <a:lstStyle/>
          <a:p>
            <a:r>
              <a:rPr lang="en-US" dirty="0" smtClean="0"/>
              <a:t>Cell Culture</a:t>
            </a:r>
            <a:endParaRPr lang="en-US" dirty="0"/>
          </a:p>
        </p:txBody>
      </p:sp>
      <p:sp>
        <p:nvSpPr>
          <p:cNvPr id="9" name="TextBox 8"/>
          <p:cNvSpPr txBox="1"/>
          <p:nvPr/>
        </p:nvSpPr>
        <p:spPr>
          <a:xfrm>
            <a:off x="477069" y="4435459"/>
            <a:ext cx="1811714" cy="830997"/>
          </a:xfrm>
          <a:prstGeom prst="rect">
            <a:avLst/>
          </a:prstGeom>
          <a:noFill/>
        </p:spPr>
        <p:txBody>
          <a:bodyPr wrap="none" rtlCol="0">
            <a:spAutoFit/>
          </a:bodyPr>
          <a:lstStyle/>
          <a:p>
            <a:r>
              <a:rPr lang="en-US" smtClean="0"/>
              <a:t>Microfluidic </a:t>
            </a:r>
          </a:p>
          <a:p>
            <a:r>
              <a:rPr lang="en-US" dirty="0" smtClean="0"/>
              <a:t>Tubing</a:t>
            </a:r>
            <a:endParaRPr lang="en-US" dirty="0"/>
          </a:p>
        </p:txBody>
      </p:sp>
      <p:cxnSp>
        <p:nvCxnSpPr>
          <p:cNvPr id="11" name="Straight Arrow Connector 10"/>
          <p:cNvCxnSpPr>
            <a:stCxn id="5" idx="3"/>
          </p:cNvCxnSpPr>
          <p:nvPr/>
        </p:nvCxnSpPr>
        <p:spPr bwMode="auto">
          <a:xfrm>
            <a:off x="2216594" y="1867128"/>
            <a:ext cx="1344753" cy="230832"/>
          </a:xfrm>
          <a:prstGeom prst="straightConnector1">
            <a:avLst/>
          </a:prstGeom>
          <a:ln>
            <a:solidFill>
              <a:srgbClr val="FF0000"/>
            </a:solidFill>
            <a:headEnd type="none" w="med" len="med"/>
            <a:tailEnd type="triangle"/>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accent6"/>
          </a:lnRef>
          <a:fillRef idx="0">
            <a:schemeClr val="accent6"/>
          </a:fillRef>
          <a:effectRef idx="2">
            <a:schemeClr val="accent6"/>
          </a:effectRef>
          <a:fontRef idx="minor">
            <a:schemeClr val="tx1"/>
          </a:fontRef>
        </p:style>
      </p:cxnSp>
      <p:cxnSp>
        <p:nvCxnSpPr>
          <p:cNvPr id="12" name="Straight Arrow Connector 11"/>
          <p:cNvCxnSpPr>
            <a:stCxn id="6" idx="1"/>
          </p:cNvCxnSpPr>
          <p:nvPr/>
        </p:nvCxnSpPr>
        <p:spPr bwMode="auto">
          <a:xfrm flipH="1">
            <a:off x="5823284" y="2901844"/>
            <a:ext cx="1323474" cy="33861"/>
          </a:xfrm>
          <a:prstGeom prst="straightConnector1">
            <a:avLst/>
          </a:prstGeom>
          <a:ln>
            <a:solidFill>
              <a:srgbClr val="FF0000"/>
            </a:solidFill>
            <a:headEnd type="none" w="med" len="med"/>
            <a:tailEnd type="triangle"/>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accent6"/>
          </a:lnRef>
          <a:fillRef idx="0">
            <a:schemeClr val="accent6"/>
          </a:fillRef>
          <a:effectRef idx="2">
            <a:schemeClr val="accent6"/>
          </a:effectRef>
          <a:fontRef idx="minor">
            <a:schemeClr val="tx1"/>
          </a:fontRef>
        </p:style>
      </p:cxnSp>
      <p:cxnSp>
        <p:nvCxnSpPr>
          <p:cNvPr id="15" name="Straight Arrow Connector 14"/>
          <p:cNvCxnSpPr>
            <a:stCxn id="9" idx="3"/>
          </p:cNvCxnSpPr>
          <p:nvPr/>
        </p:nvCxnSpPr>
        <p:spPr bwMode="auto">
          <a:xfrm flipV="1">
            <a:off x="2288783" y="4435459"/>
            <a:ext cx="863491" cy="415499"/>
          </a:xfrm>
          <a:prstGeom prst="straightConnector1">
            <a:avLst/>
          </a:prstGeom>
          <a:ln>
            <a:solidFill>
              <a:srgbClr val="FF0000"/>
            </a:solidFill>
            <a:headEnd type="none" w="med" len="med"/>
            <a:tailEnd type="triangle"/>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accent6"/>
          </a:lnRef>
          <a:fillRef idx="0">
            <a:schemeClr val="accent6"/>
          </a:fillRef>
          <a:effectRef idx="2">
            <a:schemeClr val="accent6"/>
          </a:effectRef>
          <a:fontRef idx="minor">
            <a:schemeClr val="tx1"/>
          </a:fontRef>
        </p:style>
      </p:cxnSp>
      <p:cxnSp>
        <p:nvCxnSpPr>
          <p:cNvPr id="18" name="Straight Arrow Connector 17"/>
          <p:cNvCxnSpPr/>
          <p:nvPr/>
        </p:nvCxnSpPr>
        <p:spPr bwMode="auto">
          <a:xfrm flipH="1">
            <a:off x="4812632" y="4850958"/>
            <a:ext cx="2286000" cy="1"/>
          </a:xfrm>
          <a:prstGeom prst="straightConnector1">
            <a:avLst/>
          </a:prstGeom>
          <a:ln>
            <a:solidFill>
              <a:srgbClr val="FF0000"/>
            </a:solidFill>
            <a:headEnd type="none" w="med" len="med"/>
            <a:tailEnd type="triangle"/>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accent6"/>
          </a:lnRef>
          <a:fillRef idx="0">
            <a:schemeClr val="accent6"/>
          </a:fillRef>
          <a:effectRef idx="2">
            <a:schemeClr val="accent6"/>
          </a:effectRef>
          <a:fontRef idx="minor">
            <a:schemeClr val="tx1"/>
          </a:fontRef>
        </p:style>
      </p:cxnSp>
      <p:pic>
        <p:nvPicPr>
          <p:cNvPr id="21" name="Content Placeholder 3" descr="Screen Shot 2015-06-01 at 4.47.00 PM.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54960" y="5081791"/>
            <a:ext cx="709863" cy="421771"/>
          </a:xfrm>
          <a:prstGeom prst="rect">
            <a:avLst/>
          </a:prstGeom>
          <a:noFill/>
          <a:ln>
            <a:noFill/>
          </a:ln>
          <a:effectLst>
            <a:outerShdw blurRad="50800" dist="12700" dir="8100000" algn="ctr" rotWithShape="0">
              <a:srgbClr val="FFFFFF">
                <a:alpha val="75000"/>
              </a:srgbClr>
            </a:outerShdw>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1"/>
          </p:nvPr>
        </p:nvSpPr>
        <p:spPr/>
        <p:txBody>
          <a:bodyPr/>
          <a:lstStyle/>
          <a:p>
            <a:fld id="{2C50C6C8-AA94-9B41-804B-ADFF335A0C34}" type="slidenum">
              <a:rPr lang="en-US" smtClean="0"/>
              <a:pPr/>
              <a:t>11</a:t>
            </a:fld>
            <a:endParaRPr lang="en-US" dirty="0"/>
          </a:p>
        </p:txBody>
      </p:sp>
    </p:spTree>
    <p:extLst>
      <p:ext uri="{BB962C8B-B14F-4D97-AF65-F5344CB8AC3E}">
        <p14:creationId xmlns:p14="http://schemas.microsoft.com/office/powerpoint/2010/main" val="10811742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Existing Pumping Technology</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sp>
        <p:nvSpPr>
          <p:cNvPr id="3" name="TextBox 2"/>
          <p:cNvSpPr txBox="1"/>
          <p:nvPr/>
        </p:nvSpPr>
        <p:spPr>
          <a:xfrm>
            <a:off x="1810263" y="5278986"/>
            <a:ext cx="2902444" cy="830997"/>
          </a:xfrm>
          <a:prstGeom prst="rect">
            <a:avLst/>
          </a:prstGeom>
          <a:noFill/>
        </p:spPr>
        <p:txBody>
          <a:bodyPr wrap="square" rtlCol="0">
            <a:spAutoFit/>
          </a:bodyPr>
          <a:lstStyle/>
          <a:p>
            <a:r>
              <a:rPr lang="en-US" dirty="0" smtClean="0"/>
              <a:t>Pneumatic PDMS</a:t>
            </a:r>
            <a:endParaRPr lang="en-US" sz="1200" dirty="0"/>
          </a:p>
          <a:p>
            <a:endParaRPr lang="en-US" dirty="0"/>
          </a:p>
        </p:txBody>
      </p:sp>
      <p:sp>
        <p:nvSpPr>
          <p:cNvPr id="8" name="TextBox 7"/>
          <p:cNvSpPr txBox="1"/>
          <p:nvPr/>
        </p:nvSpPr>
        <p:spPr>
          <a:xfrm>
            <a:off x="6241908" y="2149765"/>
            <a:ext cx="3186953" cy="2677656"/>
          </a:xfrm>
          <a:prstGeom prst="rect">
            <a:avLst/>
          </a:prstGeom>
          <a:noFill/>
        </p:spPr>
        <p:txBody>
          <a:bodyPr wrap="square" rtlCol="0">
            <a:spAutoFit/>
          </a:bodyPr>
          <a:lstStyle/>
          <a:p>
            <a:r>
              <a:rPr lang="en-US" dirty="0" smtClean="0"/>
              <a:t>75 </a:t>
            </a:r>
            <a:r>
              <a:rPr lang="en-US" dirty="0" err="1"/>
              <a:t>μ</a:t>
            </a:r>
            <a:r>
              <a:rPr lang="en-US" dirty="0" err="1" smtClean="0"/>
              <a:t>L</a:t>
            </a:r>
            <a:r>
              <a:rPr lang="en-US" dirty="0" smtClean="0"/>
              <a:t>/min</a:t>
            </a:r>
          </a:p>
          <a:p>
            <a:endParaRPr lang="en-US" dirty="0" smtClean="0"/>
          </a:p>
          <a:p>
            <a:r>
              <a:rPr lang="en-US" dirty="0" smtClean="0"/>
              <a:t>Bulky additional control hardware</a:t>
            </a:r>
          </a:p>
          <a:p>
            <a:endParaRPr lang="en-US" dirty="0"/>
          </a:p>
          <a:p>
            <a:r>
              <a:rPr lang="en-US" dirty="0" smtClean="0"/>
              <a:t>Backend integration complexity</a:t>
            </a:r>
            <a:endParaRPr lang="en-US" dirty="0"/>
          </a:p>
        </p:txBody>
      </p:sp>
      <p:sp>
        <p:nvSpPr>
          <p:cNvPr id="4" name="Slide Number Placeholder 3"/>
          <p:cNvSpPr>
            <a:spLocks noGrp="1"/>
          </p:cNvSpPr>
          <p:nvPr>
            <p:ph type="sldNum" sz="quarter" idx="11"/>
          </p:nvPr>
        </p:nvSpPr>
        <p:spPr/>
        <p:txBody>
          <a:bodyPr/>
          <a:lstStyle/>
          <a:p>
            <a:fld id="{2C50C6C8-AA94-9B41-804B-ADFF335A0C34}" type="slidenum">
              <a:rPr lang="en-US" smtClean="0"/>
              <a:pPr/>
              <a:t>12</a:t>
            </a:fld>
            <a:endParaRPr lang="en-US" dirty="0"/>
          </a:p>
        </p:txBody>
      </p:sp>
      <p:grpSp>
        <p:nvGrpSpPr>
          <p:cNvPr id="12" name="Group 11"/>
          <p:cNvGrpSpPr/>
          <p:nvPr/>
        </p:nvGrpSpPr>
        <p:grpSpPr>
          <a:xfrm>
            <a:off x="251742" y="1545760"/>
            <a:ext cx="5186532" cy="3549154"/>
            <a:chOff x="251742" y="1545760"/>
            <a:chExt cx="5186532" cy="3549154"/>
          </a:xfrm>
        </p:grpSpPr>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1742" y="1590460"/>
              <a:ext cx="3178605" cy="3489158"/>
            </a:xfrm>
            <a:prstGeom prst="rect">
              <a:avLst/>
            </a:prstGeom>
          </p:spPr>
        </p:pic>
        <p:pic>
          <p:nvPicPr>
            <p:cNvPr id="10" name="Picture 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349193" y="3287379"/>
              <a:ext cx="2069948" cy="1807535"/>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57985" y="1545760"/>
              <a:ext cx="2280289" cy="1706193"/>
            </a:xfrm>
            <a:prstGeom prst="rect">
              <a:avLst/>
            </a:prstGeom>
          </p:spPr>
        </p:pic>
      </p:grpSp>
      <p:sp>
        <p:nvSpPr>
          <p:cNvPr id="13" name="TextBox 12"/>
          <p:cNvSpPr txBox="1"/>
          <p:nvPr/>
        </p:nvSpPr>
        <p:spPr>
          <a:xfrm>
            <a:off x="6798774" y="6368810"/>
            <a:ext cx="2345226" cy="400110"/>
          </a:xfrm>
          <a:prstGeom prst="rect">
            <a:avLst/>
          </a:prstGeom>
          <a:noFill/>
        </p:spPr>
        <p:txBody>
          <a:bodyPr wrap="none" rtlCol="0">
            <a:spAutoFit/>
          </a:bodyPr>
          <a:lstStyle/>
          <a:p>
            <a:pPr algn="r"/>
            <a:r>
              <a:rPr lang="en-US" sz="1000" dirty="0">
                <a:solidFill>
                  <a:schemeClr val="bg1"/>
                </a:solidFill>
              </a:rPr>
              <a:t>Ni, J., et al. (2012). </a:t>
            </a:r>
          </a:p>
          <a:p>
            <a:pPr algn="r"/>
            <a:r>
              <a:rPr lang="en-US" sz="1000" u="sng" dirty="0">
                <a:solidFill>
                  <a:schemeClr val="bg1"/>
                </a:solidFill>
              </a:rPr>
              <a:t>Microelectronic Engineering </a:t>
            </a:r>
            <a:r>
              <a:rPr lang="en-US" sz="1000" b="1" u="sng" dirty="0">
                <a:solidFill>
                  <a:schemeClr val="bg1"/>
                </a:solidFill>
              </a:rPr>
              <a:t>99</a:t>
            </a:r>
            <a:r>
              <a:rPr lang="en-US" sz="1000" u="sng" dirty="0">
                <a:solidFill>
                  <a:schemeClr val="bg1"/>
                </a:solidFill>
              </a:rPr>
              <a:t>: 28-32</a:t>
            </a:r>
            <a:endParaRPr lang="en-US" sz="1000" dirty="0">
              <a:solidFill>
                <a:schemeClr val="bg1"/>
              </a:solidFill>
            </a:endParaRPr>
          </a:p>
        </p:txBody>
      </p:sp>
    </p:spTree>
    <p:extLst>
      <p:ext uri="{BB962C8B-B14F-4D97-AF65-F5344CB8AC3E}">
        <p14:creationId xmlns:p14="http://schemas.microsoft.com/office/powerpoint/2010/main" val="16169160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Existing Pumping Technology</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sp>
        <p:nvSpPr>
          <p:cNvPr id="9" name="TextBox 8"/>
          <p:cNvSpPr txBox="1"/>
          <p:nvPr/>
        </p:nvSpPr>
        <p:spPr>
          <a:xfrm>
            <a:off x="1542694" y="5257823"/>
            <a:ext cx="2254143" cy="830997"/>
          </a:xfrm>
          <a:prstGeom prst="rect">
            <a:avLst/>
          </a:prstGeom>
          <a:noFill/>
        </p:spPr>
        <p:txBody>
          <a:bodyPr wrap="none" rtlCol="0">
            <a:spAutoFit/>
          </a:bodyPr>
          <a:lstStyle/>
          <a:p>
            <a:r>
              <a:rPr lang="en-US" dirty="0" smtClean="0"/>
              <a:t>Photoresist EO</a:t>
            </a:r>
          </a:p>
          <a:p>
            <a:endParaRPr lang="en-US" dirty="0"/>
          </a:p>
        </p:txBody>
      </p:sp>
      <p:sp>
        <p:nvSpPr>
          <p:cNvPr id="10" name="TextBox 9"/>
          <p:cNvSpPr txBox="1"/>
          <p:nvPr/>
        </p:nvSpPr>
        <p:spPr>
          <a:xfrm>
            <a:off x="5551635" y="2586121"/>
            <a:ext cx="2906565" cy="1938992"/>
          </a:xfrm>
          <a:prstGeom prst="rect">
            <a:avLst/>
          </a:prstGeom>
          <a:noFill/>
        </p:spPr>
        <p:txBody>
          <a:bodyPr wrap="none" rtlCol="0">
            <a:spAutoFit/>
          </a:bodyPr>
          <a:lstStyle/>
          <a:p>
            <a:r>
              <a:rPr lang="en-US" dirty="0" smtClean="0"/>
              <a:t>~1 </a:t>
            </a:r>
            <a:r>
              <a:rPr lang="en-US" dirty="0" err="1" smtClean="0"/>
              <a:t>μL</a:t>
            </a:r>
            <a:r>
              <a:rPr lang="en-US" dirty="0" smtClean="0"/>
              <a:t>/min, 10 V</a:t>
            </a:r>
            <a:endParaRPr lang="en-US" dirty="0"/>
          </a:p>
          <a:p>
            <a:endParaRPr lang="en-US" dirty="0" smtClean="0"/>
          </a:p>
          <a:p>
            <a:r>
              <a:rPr lang="en-US" dirty="0" smtClean="0"/>
              <a:t>Inefficient Pumping</a:t>
            </a:r>
          </a:p>
          <a:p>
            <a:endParaRPr lang="en-US" dirty="0" smtClean="0"/>
          </a:p>
          <a:p>
            <a:r>
              <a:rPr lang="en-US" dirty="0" smtClean="0"/>
              <a:t>10 Pa stall pressure</a:t>
            </a:r>
          </a:p>
        </p:txBody>
      </p:sp>
      <p:pic>
        <p:nvPicPr>
          <p:cNvPr id="11" name="Picture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6544" y="1540042"/>
            <a:ext cx="4545817" cy="3713554"/>
          </a:xfrm>
          <a:prstGeom prst="rect">
            <a:avLst/>
          </a:prstGeom>
        </p:spPr>
      </p:pic>
      <p:sp>
        <p:nvSpPr>
          <p:cNvPr id="3" name="Slide Number Placeholder 2"/>
          <p:cNvSpPr>
            <a:spLocks noGrp="1"/>
          </p:cNvSpPr>
          <p:nvPr>
            <p:ph type="sldNum" sz="quarter" idx="11"/>
          </p:nvPr>
        </p:nvSpPr>
        <p:spPr/>
        <p:txBody>
          <a:bodyPr/>
          <a:lstStyle/>
          <a:p>
            <a:fld id="{2C50C6C8-AA94-9B41-804B-ADFF335A0C34}" type="slidenum">
              <a:rPr lang="en-US" smtClean="0"/>
              <a:pPr/>
              <a:t>13</a:t>
            </a:fld>
            <a:endParaRPr lang="en-US" dirty="0"/>
          </a:p>
        </p:txBody>
      </p:sp>
      <p:sp>
        <p:nvSpPr>
          <p:cNvPr id="4" name="TextBox 3"/>
          <p:cNvSpPr txBox="1"/>
          <p:nvPr/>
        </p:nvSpPr>
        <p:spPr>
          <a:xfrm>
            <a:off x="6370484" y="6324647"/>
            <a:ext cx="2773516" cy="553998"/>
          </a:xfrm>
          <a:prstGeom prst="rect">
            <a:avLst/>
          </a:prstGeom>
          <a:noFill/>
        </p:spPr>
        <p:txBody>
          <a:bodyPr wrap="none" rtlCol="0">
            <a:spAutoFit/>
          </a:bodyPr>
          <a:lstStyle/>
          <a:p>
            <a:pPr algn="r"/>
            <a:r>
              <a:rPr lang="en-US" sz="1000" dirty="0" err="1">
                <a:solidFill>
                  <a:schemeClr val="bg1"/>
                </a:solidFill>
              </a:rPr>
              <a:t>Jahanshahi</a:t>
            </a:r>
            <a:r>
              <a:rPr lang="en-US" sz="1000" dirty="0">
                <a:solidFill>
                  <a:schemeClr val="bg1"/>
                </a:solidFill>
              </a:rPr>
              <a:t>, A., et al. (2012).</a:t>
            </a:r>
          </a:p>
          <a:p>
            <a:pPr algn="r"/>
            <a:r>
              <a:rPr lang="en-US" sz="1000" u="sng" dirty="0">
                <a:solidFill>
                  <a:schemeClr val="bg1"/>
                </a:solidFill>
              </a:rPr>
              <a:t>Microfluidics and </a:t>
            </a:r>
            <a:r>
              <a:rPr lang="en-US" sz="1000" u="sng" dirty="0" err="1">
                <a:solidFill>
                  <a:schemeClr val="bg1"/>
                </a:solidFill>
              </a:rPr>
              <a:t>Nanofluidics</a:t>
            </a:r>
            <a:r>
              <a:rPr lang="en-US" sz="1000" u="sng" dirty="0">
                <a:solidFill>
                  <a:schemeClr val="bg1"/>
                </a:solidFill>
              </a:rPr>
              <a:t> </a:t>
            </a:r>
            <a:r>
              <a:rPr lang="en-US" sz="1000" b="1" u="sng" dirty="0">
                <a:solidFill>
                  <a:schemeClr val="bg1"/>
                </a:solidFill>
              </a:rPr>
              <a:t>12</a:t>
            </a:r>
            <a:r>
              <a:rPr lang="en-US" sz="1000" u="sng" dirty="0">
                <a:solidFill>
                  <a:schemeClr val="bg1"/>
                </a:solidFill>
              </a:rPr>
              <a:t>(5): 771-777.</a:t>
            </a:r>
          </a:p>
          <a:p>
            <a:pPr algn="r"/>
            <a:endParaRPr lang="en-US" sz="1000" dirty="0">
              <a:solidFill>
                <a:schemeClr val="bg1"/>
              </a:solidFill>
            </a:endParaRPr>
          </a:p>
        </p:txBody>
      </p:sp>
    </p:spTree>
    <p:extLst>
      <p:ext uri="{BB962C8B-B14F-4D97-AF65-F5344CB8AC3E}">
        <p14:creationId xmlns:p14="http://schemas.microsoft.com/office/powerpoint/2010/main" val="6497859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Existing Miniaturization</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1812" y="1259136"/>
            <a:ext cx="8301790" cy="3866317"/>
          </a:xfrm>
          <a:prstGeom prst="rect">
            <a:avLst/>
          </a:prstGeom>
        </p:spPr>
      </p:pic>
      <p:sp>
        <p:nvSpPr>
          <p:cNvPr id="8" name="TextBox 7"/>
          <p:cNvSpPr txBox="1"/>
          <p:nvPr/>
        </p:nvSpPr>
        <p:spPr>
          <a:xfrm rot="10800000" flipV="1">
            <a:off x="5419141" y="6231603"/>
            <a:ext cx="3724859" cy="707886"/>
          </a:xfrm>
          <a:prstGeom prst="rect">
            <a:avLst/>
          </a:prstGeom>
          <a:noFill/>
        </p:spPr>
        <p:txBody>
          <a:bodyPr wrap="square" rtlCol="0">
            <a:spAutoFit/>
          </a:bodyPr>
          <a:lstStyle/>
          <a:p>
            <a:r>
              <a:rPr lang="en-US" sz="1000" dirty="0">
                <a:solidFill>
                  <a:schemeClr val="bg1"/>
                </a:solidFill>
              </a:rPr>
              <a:t>Al-</a:t>
            </a:r>
            <a:r>
              <a:rPr lang="en-US" sz="1000" dirty="0" err="1">
                <a:solidFill>
                  <a:schemeClr val="bg1"/>
                </a:solidFill>
              </a:rPr>
              <a:t>Rjoub</a:t>
            </a:r>
            <a:r>
              <a:rPr lang="en-US" sz="1000" dirty="0">
                <a:solidFill>
                  <a:schemeClr val="bg1"/>
                </a:solidFill>
              </a:rPr>
              <a:t>, M. F., et al. (2015). "Improved Flow Rate in Electro-Osmotic </a:t>
            </a:r>
            <a:r>
              <a:rPr lang="en-US" sz="1000" dirty="0" err="1">
                <a:solidFill>
                  <a:schemeClr val="bg1"/>
                </a:solidFill>
              </a:rPr>
              <a:t>Micropumps</a:t>
            </a:r>
            <a:r>
              <a:rPr lang="en-US" sz="1000" dirty="0">
                <a:solidFill>
                  <a:schemeClr val="bg1"/>
                </a:solidFill>
              </a:rPr>
              <a:t> for Combinations of Substrates and Different Liquids With and Without Nanoparticles." </a:t>
            </a:r>
            <a:r>
              <a:rPr lang="en-US" sz="1000" u="sng" dirty="0">
                <a:solidFill>
                  <a:schemeClr val="bg1"/>
                </a:solidFill>
              </a:rPr>
              <a:t>Journal of Electronic Packaging </a:t>
            </a:r>
            <a:r>
              <a:rPr lang="en-US" sz="1000" b="1" u="sng" dirty="0">
                <a:solidFill>
                  <a:schemeClr val="bg1"/>
                </a:solidFill>
              </a:rPr>
              <a:t>137</a:t>
            </a:r>
            <a:r>
              <a:rPr lang="en-US" sz="1000" u="sng" dirty="0">
                <a:solidFill>
                  <a:schemeClr val="bg1"/>
                </a:solidFill>
              </a:rPr>
              <a:t>(2): 021001-021001.</a:t>
            </a:r>
            <a:endParaRPr lang="en-US" sz="1000" dirty="0">
              <a:solidFill>
                <a:schemeClr val="bg1"/>
              </a:solidFill>
            </a:endParaRPr>
          </a:p>
        </p:txBody>
      </p:sp>
      <p:sp>
        <p:nvSpPr>
          <p:cNvPr id="9" name="TextBox 8"/>
          <p:cNvSpPr txBox="1"/>
          <p:nvPr/>
        </p:nvSpPr>
        <p:spPr>
          <a:xfrm>
            <a:off x="1369777" y="5228597"/>
            <a:ext cx="1723549" cy="830997"/>
          </a:xfrm>
          <a:prstGeom prst="rect">
            <a:avLst/>
          </a:prstGeom>
          <a:noFill/>
        </p:spPr>
        <p:txBody>
          <a:bodyPr wrap="none" rtlCol="0">
            <a:spAutoFit/>
          </a:bodyPr>
          <a:lstStyle/>
          <a:p>
            <a:r>
              <a:rPr lang="en-US" dirty="0" smtClean="0"/>
              <a:t>500 V</a:t>
            </a:r>
          </a:p>
          <a:p>
            <a:r>
              <a:rPr lang="en-US" dirty="0" smtClean="0"/>
              <a:t>~75 </a:t>
            </a:r>
            <a:r>
              <a:rPr lang="en-US" dirty="0" err="1" smtClean="0"/>
              <a:t>μL</a:t>
            </a:r>
            <a:r>
              <a:rPr lang="en-US" dirty="0" smtClean="0"/>
              <a:t>/min</a:t>
            </a:r>
            <a:endParaRPr lang="en-US" dirty="0"/>
          </a:p>
        </p:txBody>
      </p:sp>
      <p:sp>
        <p:nvSpPr>
          <p:cNvPr id="10" name="TextBox 9"/>
          <p:cNvSpPr txBox="1"/>
          <p:nvPr/>
        </p:nvSpPr>
        <p:spPr>
          <a:xfrm>
            <a:off x="5863640" y="5116867"/>
            <a:ext cx="2835859" cy="1200328"/>
          </a:xfrm>
          <a:prstGeom prst="rect">
            <a:avLst/>
          </a:prstGeom>
          <a:noFill/>
        </p:spPr>
        <p:txBody>
          <a:bodyPr wrap="square" rtlCol="0">
            <a:spAutoFit/>
          </a:bodyPr>
          <a:lstStyle/>
          <a:p>
            <a:r>
              <a:rPr lang="en-US" dirty="0" smtClean="0"/>
              <a:t>Flow meter is bigger than the device!</a:t>
            </a:r>
            <a:endParaRPr lang="en-US" dirty="0"/>
          </a:p>
        </p:txBody>
      </p:sp>
      <p:sp>
        <p:nvSpPr>
          <p:cNvPr id="3" name="Slide Number Placeholder 2"/>
          <p:cNvSpPr>
            <a:spLocks noGrp="1"/>
          </p:cNvSpPr>
          <p:nvPr>
            <p:ph type="sldNum" sz="quarter" idx="11"/>
          </p:nvPr>
        </p:nvSpPr>
        <p:spPr/>
        <p:txBody>
          <a:bodyPr/>
          <a:lstStyle/>
          <a:p>
            <a:fld id="{2C50C6C8-AA94-9B41-804B-ADFF335A0C34}" type="slidenum">
              <a:rPr lang="en-US" smtClean="0"/>
              <a:pPr/>
              <a:t>14</a:t>
            </a:fld>
            <a:endParaRPr lang="en-US" dirty="0"/>
          </a:p>
        </p:txBody>
      </p:sp>
    </p:spTree>
    <p:extLst>
      <p:ext uri="{BB962C8B-B14F-4D97-AF65-F5344CB8AC3E}">
        <p14:creationId xmlns:p14="http://schemas.microsoft.com/office/powerpoint/2010/main" val="13361944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What can be done better?</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sp>
        <p:nvSpPr>
          <p:cNvPr id="9" name="TextBox 8"/>
          <p:cNvSpPr txBox="1"/>
          <p:nvPr/>
        </p:nvSpPr>
        <p:spPr>
          <a:xfrm>
            <a:off x="685801" y="1562100"/>
            <a:ext cx="7569200" cy="3785652"/>
          </a:xfrm>
          <a:prstGeom prst="rect">
            <a:avLst/>
          </a:prstGeom>
          <a:noFill/>
        </p:spPr>
        <p:txBody>
          <a:bodyPr wrap="square" rtlCol="0">
            <a:spAutoFit/>
          </a:bodyPr>
          <a:lstStyle/>
          <a:p>
            <a:r>
              <a:rPr lang="en-US" dirty="0" smtClean="0"/>
              <a:t>Create a generalizable Microsystems Platform</a:t>
            </a:r>
          </a:p>
          <a:p>
            <a:endParaRPr lang="en-US" dirty="0"/>
          </a:p>
          <a:p>
            <a:r>
              <a:rPr lang="en-US" dirty="0" smtClean="0"/>
              <a:t>Simple miniaturization – small components, not a lot of supporting equipment, low dead volume</a:t>
            </a:r>
          </a:p>
          <a:p>
            <a:endParaRPr lang="en-US" dirty="0"/>
          </a:p>
          <a:p>
            <a:r>
              <a:rPr lang="en-US" dirty="0" smtClean="0"/>
              <a:t>Design cues – connect pump regions, filter regions, sensor regions together</a:t>
            </a:r>
          </a:p>
          <a:p>
            <a:endParaRPr lang="en-US" dirty="0"/>
          </a:p>
          <a:p>
            <a:r>
              <a:rPr lang="en-US" dirty="0" smtClean="0"/>
              <a:t>Compatible with existing </a:t>
            </a:r>
          </a:p>
          <a:p>
            <a:r>
              <a:rPr lang="en-US" dirty="0" smtClean="0"/>
              <a:t>technology, materials, procedures</a:t>
            </a:r>
            <a:endParaRPr lang="en-US" dirty="0"/>
          </a:p>
        </p:txBody>
      </p:sp>
      <p:grpSp>
        <p:nvGrpSpPr>
          <p:cNvPr id="3" name="Group 2"/>
          <p:cNvGrpSpPr/>
          <p:nvPr/>
        </p:nvGrpSpPr>
        <p:grpSpPr>
          <a:xfrm>
            <a:off x="5592417" y="3900613"/>
            <a:ext cx="3441628" cy="2255354"/>
            <a:chOff x="100704" y="1536700"/>
            <a:chExt cx="6482687" cy="4248207"/>
          </a:xfrm>
        </p:grpSpPr>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0704" y="1867998"/>
              <a:ext cx="6482687" cy="3916909"/>
            </a:xfrm>
            <a:prstGeom prst="rect">
              <a:avLst/>
            </a:prstGeom>
          </p:spPr>
        </p:pic>
        <p:sp>
          <p:nvSpPr>
            <p:cNvPr id="10" name="TextBox 9"/>
            <p:cNvSpPr txBox="1"/>
            <p:nvPr/>
          </p:nvSpPr>
          <p:spPr>
            <a:xfrm>
              <a:off x="1820322" y="2681557"/>
              <a:ext cx="1719618" cy="425377"/>
            </a:xfrm>
            <a:prstGeom prst="rect">
              <a:avLst/>
            </a:prstGeom>
            <a:noFill/>
          </p:spPr>
          <p:txBody>
            <a:bodyPr wrap="square" rtlCol="0">
              <a:spAutoFit/>
            </a:bodyPr>
            <a:lstStyle/>
            <a:p>
              <a:endParaRPr lang="en-US" sz="1000" dirty="0" smtClean="0"/>
            </a:p>
            <a:p>
              <a:r>
                <a:rPr lang="en-US" sz="1000" dirty="0" smtClean="0"/>
                <a:t>EO Pump</a:t>
              </a:r>
              <a:endParaRPr lang="en-US" sz="1000" dirty="0"/>
            </a:p>
          </p:txBody>
        </p:sp>
        <p:sp>
          <p:nvSpPr>
            <p:cNvPr id="11" name="TextBox 10"/>
            <p:cNvSpPr txBox="1"/>
            <p:nvPr/>
          </p:nvSpPr>
          <p:spPr>
            <a:xfrm rot="5092539">
              <a:off x="3583157" y="3613763"/>
              <a:ext cx="2727277" cy="425377"/>
            </a:xfrm>
            <a:prstGeom prst="rect">
              <a:avLst/>
            </a:prstGeom>
            <a:noFill/>
          </p:spPr>
          <p:txBody>
            <a:bodyPr wrap="square" rtlCol="0">
              <a:spAutoFit/>
            </a:bodyPr>
            <a:lstStyle/>
            <a:p>
              <a:endParaRPr lang="en-US" sz="1000" dirty="0" smtClean="0"/>
            </a:p>
            <a:p>
              <a:r>
                <a:rPr lang="en-US" sz="1000" dirty="0" smtClean="0"/>
                <a:t>Cell Substrate</a:t>
              </a:r>
              <a:endParaRPr lang="en-US" sz="1000" dirty="0"/>
            </a:p>
          </p:txBody>
        </p:sp>
        <p:sp>
          <p:nvSpPr>
            <p:cNvPr id="12" name="TextBox 11"/>
            <p:cNvSpPr txBox="1"/>
            <p:nvPr/>
          </p:nvSpPr>
          <p:spPr>
            <a:xfrm>
              <a:off x="455546" y="4959258"/>
              <a:ext cx="2088108" cy="261770"/>
            </a:xfrm>
            <a:prstGeom prst="rect">
              <a:avLst/>
            </a:prstGeom>
            <a:noFill/>
          </p:spPr>
          <p:txBody>
            <a:bodyPr wrap="square" rtlCol="0">
              <a:spAutoFit/>
            </a:bodyPr>
            <a:lstStyle/>
            <a:p>
              <a:r>
                <a:rPr lang="en-US" sz="1000" smtClean="0"/>
                <a:t>Filter A</a:t>
              </a:r>
              <a:endParaRPr lang="en-US" sz="1000"/>
            </a:p>
          </p:txBody>
        </p:sp>
        <p:sp>
          <p:nvSpPr>
            <p:cNvPr id="13" name="TextBox 12"/>
            <p:cNvSpPr txBox="1"/>
            <p:nvPr/>
          </p:nvSpPr>
          <p:spPr>
            <a:xfrm>
              <a:off x="1947511" y="4959258"/>
              <a:ext cx="2088108" cy="261770"/>
            </a:xfrm>
            <a:prstGeom prst="rect">
              <a:avLst/>
            </a:prstGeom>
            <a:noFill/>
          </p:spPr>
          <p:txBody>
            <a:bodyPr wrap="square" rtlCol="0">
              <a:spAutoFit/>
            </a:bodyPr>
            <a:lstStyle/>
            <a:p>
              <a:r>
                <a:rPr lang="en-US" sz="1000" dirty="0" smtClean="0"/>
                <a:t>Filter B</a:t>
              </a:r>
              <a:endParaRPr lang="en-US" sz="1000" dirty="0"/>
            </a:p>
          </p:txBody>
        </p:sp>
        <p:sp>
          <p:nvSpPr>
            <p:cNvPr id="14" name="TextBox 13"/>
            <p:cNvSpPr txBox="1"/>
            <p:nvPr/>
          </p:nvSpPr>
          <p:spPr>
            <a:xfrm>
              <a:off x="3441748" y="4959256"/>
              <a:ext cx="2088108" cy="261770"/>
            </a:xfrm>
            <a:prstGeom prst="rect">
              <a:avLst/>
            </a:prstGeom>
            <a:noFill/>
          </p:spPr>
          <p:txBody>
            <a:bodyPr wrap="square" rtlCol="0">
              <a:spAutoFit/>
            </a:bodyPr>
            <a:lstStyle/>
            <a:p>
              <a:r>
                <a:rPr lang="en-US" sz="1000" dirty="0" smtClean="0"/>
                <a:t>Filter C</a:t>
              </a:r>
              <a:endParaRPr lang="en-US" sz="1000" dirty="0"/>
            </a:p>
          </p:txBody>
        </p:sp>
        <p:sp>
          <p:nvSpPr>
            <p:cNvPr id="15" name="TextBox 14"/>
            <p:cNvSpPr txBox="1"/>
            <p:nvPr/>
          </p:nvSpPr>
          <p:spPr>
            <a:xfrm>
              <a:off x="2125169" y="1536700"/>
              <a:ext cx="2122559" cy="425377"/>
            </a:xfrm>
            <a:prstGeom prst="rect">
              <a:avLst/>
            </a:prstGeom>
            <a:noFill/>
          </p:spPr>
          <p:txBody>
            <a:bodyPr wrap="square" rtlCol="0">
              <a:spAutoFit/>
            </a:bodyPr>
            <a:lstStyle/>
            <a:p>
              <a:endParaRPr lang="en-US" sz="1000" dirty="0" smtClean="0"/>
            </a:p>
            <a:p>
              <a:r>
                <a:rPr lang="en-US" sz="1000" dirty="0" smtClean="0"/>
                <a:t>Flow Sensor</a:t>
              </a:r>
              <a:endParaRPr lang="en-US" sz="1000" dirty="0"/>
            </a:p>
          </p:txBody>
        </p:sp>
        <p:cxnSp>
          <p:nvCxnSpPr>
            <p:cNvPr id="16" name="Straight Connector 15"/>
            <p:cNvCxnSpPr/>
            <p:nvPr/>
          </p:nvCxnSpPr>
          <p:spPr bwMode="auto">
            <a:xfrm>
              <a:off x="739969" y="2905229"/>
              <a:ext cx="3225231" cy="0"/>
            </a:xfrm>
            <a:prstGeom prst="line">
              <a:avLst/>
            </a:prstGeom>
            <a:solidFill>
              <a:schemeClr val="accent1"/>
            </a:solidFill>
            <a:ln w="9525" cap="flat" cmpd="sng" algn="ctr">
              <a:solidFill>
                <a:schemeClr val="tx1"/>
              </a:solidFill>
              <a:prstDash val="sys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Connector 16"/>
            <p:cNvCxnSpPr/>
            <p:nvPr/>
          </p:nvCxnSpPr>
          <p:spPr bwMode="auto">
            <a:xfrm>
              <a:off x="3965200" y="2918877"/>
              <a:ext cx="0" cy="1368207"/>
            </a:xfrm>
            <a:prstGeom prst="line">
              <a:avLst/>
            </a:prstGeom>
            <a:solidFill>
              <a:schemeClr val="accent1"/>
            </a:solidFill>
            <a:ln w="9525" cap="flat" cmpd="sng" algn="ctr">
              <a:solidFill>
                <a:schemeClr val="tx1"/>
              </a:solidFill>
              <a:prstDash val="sys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8" name="Straight Connector 17"/>
            <p:cNvCxnSpPr/>
            <p:nvPr/>
          </p:nvCxnSpPr>
          <p:spPr bwMode="auto">
            <a:xfrm flipH="1">
              <a:off x="578376" y="4287084"/>
              <a:ext cx="3386826" cy="0"/>
            </a:xfrm>
            <a:prstGeom prst="line">
              <a:avLst/>
            </a:prstGeom>
            <a:solidFill>
              <a:schemeClr val="accent1"/>
            </a:solidFill>
            <a:ln w="9525" cap="flat" cmpd="sng" algn="ctr">
              <a:solidFill>
                <a:schemeClr val="tx1"/>
              </a:solidFill>
              <a:prstDash val="sys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Connector 18"/>
            <p:cNvCxnSpPr/>
            <p:nvPr/>
          </p:nvCxnSpPr>
          <p:spPr bwMode="auto">
            <a:xfrm flipV="1">
              <a:off x="3965200" y="2031772"/>
              <a:ext cx="1165081" cy="887105"/>
            </a:xfrm>
            <a:prstGeom prst="line">
              <a:avLst/>
            </a:prstGeom>
            <a:solidFill>
              <a:schemeClr val="accent1"/>
            </a:solidFill>
            <a:ln w="9525" cap="flat" cmpd="sng" algn="ctr">
              <a:solidFill>
                <a:schemeClr val="tx1"/>
              </a:solidFill>
              <a:prstDash val="sys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0" name="Straight Connector 19"/>
            <p:cNvCxnSpPr/>
            <p:nvPr/>
          </p:nvCxnSpPr>
          <p:spPr bwMode="auto">
            <a:xfrm>
              <a:off x="3965200" y="4287084"/>
              <a:ext cx="1517231" cy="1133837"/>
            </a:xfrm>
            <a:prstGeom prst="line">
              <a:avLst/>
            </a:prstGeom>
            <a:solidFill>
              <a:schemeClr val="accent1"/>
            </a:solidFill>
            <a:ln w="9525" cap="flat" cmpd="sng" algn="ctr">
              <a:solidFill>
                <a:schemeClr val="tx1"/>
              </a:solidFill>
              <a:prstDash val="sys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4" name="Slide Number Placeholder 3"/>
          <p:cNvSpPr>
            <a:spLocks noGrp="1"/>
          </p:cNvSpPr>
          <p:nvPr>
            <p:ph type="sldNum" sz="quarter" idx="11"/>
          </p:nvPr>
        </p:nvSpPr>
        <p:spPr>
          <a:xfrm>
            <a:off x="4972635" y="6492900"/>
            <a:ext cx="446506" cy="365126"/>
          </a:xfrm>
        </p:spPr>
        <p:txBody>
          <a:bodyPr/>
          <a:lstStyle/>
          <a:p>
            <a:fld id="{2C50C6C8-AA94-9B41-804B-ADFF335A0C34}" type="slidenum">
              <a:rPr lang="en-US" smtClean="0"/>
              <a:pPr/>
              <a:t>15</a:t>
            </a:fld>
            <a:endParaRPr lang="en-US" dirty="0"/>
          </a:p>
        </p:txBody>
      </p:sp>
    </p:spTree>
    <p:extLst>
      <p:ext uri="{BB962C8B-B14F-4D97-AF65-F5344CB8AC3E}">
        <p14:creationId xmlns:p14="http://schemas.microsoft.com/office/powerpoint/2010/main" val="13082029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sz="3400" dirty="0" smtClean="0">
                <a:latin typeface="Arial"/>
                <a:cs typeface="Arial"/>
              </a:rPr>
              <a:t>What applications could be improved?</a:t>
            </a:r>
            <a:endParaRPr lang="en-US" sz="3400"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grpSp>
        <p:nvGrpSpPr>
          <p:cNvPr id="3" name="Group 2"/>
          <p:cNvGrpSpPr/>
          <p:nvPr/>
        </p:nvGrpSpPr>
        <p:grpSpPr>
          <a:xfrm>
            <a:off x="685800" y="1885071"/>
            <a:ext cx="2381139" cy="2951842"/>
            <a:chOff x="757288" y="1721758"/>
            <a:chExt cx="3248986" cy="4027691"/>
          </a:xfrm>
        </p:grpSpPr>
        <p:pic>
          <p:nvPicPr>
            <p:cNvPr id="40" name="Picture 39" descr="Tent Down copy.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7288" y="3718833"/>
              <a:ext cx="3248986" cy="2030616"/>
            </a:xfrm>
            <a:prstGeom prst="rect">
              <a:avLst/>
            </a:prstGeom>
          </p:spPr>
        </p:pic>
        <p:pic>
          <p:nvPicPr>
            <p:cNvPr id="41" name="Picture 40" descr="Tent up.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7288" y="1721758"/>
              <a:ext cx="3195320" cy="1997075"/>
            </a:xfrm>
            <a:prstGeom prst="rect">
              <a:avLst/>
            </a:prstGeom>
          </p:spPr>
        </p:pic>
        <p:sp>
          <p:nvSpPr>
            <p:cNvPr id="43" name="Down Arrow 42"/>
            <p:cNvSpPr/>
            <p:nvPr/>
          </p:nvSpPr>
          <p:spPr bwMode="auto">
            <a:xfrm>
              <a:off x="1193800" y="3228070"/>
              <a:ext cx="393700" cy="8382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grpSp>
      <p:sp>
        <p:nvSpPr>
          <p:cNvPr id="7" name="TextBox 6"/>
          <p:cNvSpPr txBox="1"/>
          <p:nvPr/>
        </p:nvSpPr>
        <p:spPr>
          <a:xfrm>
            <a:off x="3386853" y="1525841"/>
            <a:ext cx="5757147" cy="4154984"/>
          </a:xfrm>
          <a:prstGeom prst="rect">
            <a:avLst/>
          </a:prstGeom>
          <a:noFill/>
        </p:spPr>
        <p:txBody>
          <a:bodyPr wrap="square" rtlCol="0">
            <a:spAutoFit/>
          </a:bodyPr>
          <a:lstStyle/>
          <a:p>
            <a:r>
              <a:rPr lang="en-US" i="1" dirty="0" smtClean="0"/>
              <a:t>Add protection layers to sensors</a:t>
            </a:r>
          </a:p>
          <a:p>
            <a:pPr marL="800100" lvl="1" indent="-342900">
              <a:buFont typeface="Arial" charset="0"/>
              <a:buChar char="•"/>
            </a:pPr>
            <a:r>
              <a:rPr lang="en-US" dirty="0" smtClean="0"/>
              <a:t>DNA Sequencing</a:t>
            </a:r>
          </a:p>
          <a:p>
            <a:pPr marL="800100" lvl="1" indent="-342900">
              <a:buFont typeface="Arial" charset="0"/>
              <a:buChar char="•"/>
            </a:pPr>
            <a:r>
              <a:rPr lang="en-US" dirty="0" smtClean="0"/>
              <a:t>Photonics</a:t>
            </a:r>
          </a:p>
          <a:p>
            <a:endParaRPr lang="en-US" dirty="0"/>
          </a:p>
          <a:p>
            <a:r>
              <a:rPr lang="en-US" i="1" dirty="0" smtClean="0"/>
              <a:t>Multimodal sensing in a confined space</a:t>
            </a:r>
          </a:p>
          <a:p>
            <a:pPr marL="800100" lvl="1" indent="-342900">
              <a:buFont typeface="Arial" charset="0"/>
              <a:buChar char="•"/>
            </a:pPr>
            <a:r>
              <a:rPr lang="en-US" dirty="0" smtClean="0"/>
              <a:t>Tissue on a chip</a:t>
            </a:r>
          </a:p>
          <a:p>
            <a:pPr marL="800100" lvl="1" indent="-342900">
              <a:buFont typeface="Arial" charset="0"/>
              <a:buChar char="•"/>
            </a:pPr>
            <a:r>
              <a:rPr lang="en-US" dirty="0" smtClean="0"/>
              <a:t>Concurrent optical, electrical, physical sensing under a microscope</a:t>
            </a:r>
          </a:p>
          <a:p>
            <a:endParaRPr lang="en-US" i="1" dirty="0"/>
          </a:p>
          <a:p>
            <a:r>
              <a:rPr lang="en-US" i="1" dirty="0" smtClean="0"/>
              <a:t>Individualized miniature pumps/sensors</a:t>
            </a:r>
            <a:endParaRPr lang="en-US" i="1" dirty="0"/>
          </a:p>
        </p:txBody>
      </p:sp>
      <p:sp>
        <p:nvSpPr>
          <p:cNvPr id="4" name="Slide Number Placeholder 3"/>
          <p:cNvSpPr>
            <a:spLocks noGrp="1"/>
          </p:cNvSpPr>
          <p:nvPr>
            <p:ph type="sldNum" sz="quarter" idx="11"/>
          </p:nvPr>
        </p:nvSpPr>
        <p:spPr/>
        <p:txBody>
          <a:bodyPr/>
          <a:lstStyle/>
          <a:p>
            <a:fld id="{2C50C6C8-AA94-9B41-804B-ADFF335A0C34}" type="slidenum">
              <a:rPr lang="en-US" smtClean="0"/>
              <a:pPr/>
              <a:t>16</a:t>
            </a:fld>
            <a:endParaRPr lang="en-US" dirty="0"/>
          </a:p>
        </p:txBody>
      </p:sp>
    </p:spTree>
    <p:extLst>
      <p:ext uri="{BB962C8B-B14F-4D97-AF65-F5344CB8AC3E}">
        <p14:creationId xmlns:p14="http://schemas.microsoft.com/office/powerpoint/2010/main" val="17560984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Aims</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sp>
        <p:nvSpPr>
          <p:cNvPr id="3" name="Rectangle 2"/>
          <p:cNvSpPr/>
          <p:nvPr/>
        </p:nvSpPr>
        <p:spPr>
          <a:xfrm>
            <a:off x="685800" y="1549600"/>
            <a:ext cx="7875104" cy="769441"/>
          </a:xfrm>
          <a:prstGeom prst="rect">
            <a:avLst/>
          </a:prstGeom>
        </p:spPr>
        <p:txBody>
          <a:bodyPr wrap="square">
            <a:spAutoFit/>
          </a:bodyPr>
          <a:lstStyle/>
          <a:p>
            <a:r>
              <a:rPr lang="en-US" b="1" dirty="0">
                <a:latin typeface="Helvetica" charset="0"/>
              </a:rPr>
              <a:t>Aim 1 – </a:t>
            </a:r>
            <a:r>
              <a:rPr lang="en-US" sz="2000" dirty="0">
                <a:latin typeface="Helvetica" charset="0"/>
              </a:rPr>
              <a:t>Fabrication of Nanomembrane Tented Structures to Extend the Lifetime of Delicate Sensing Devices </a:t>
            </a:r>
            <a:endParaRPr lang="en-US" sz="2000" dirty="0"/>
          </a:p>
        </p:txBody>
      </p:sp>
      <p:sp>
        <p:nvSpPr>
          <p:cNvPr id="4" name="Rectangle 3"/>
          <p:cNvSpPr/>
          <p:nvPr/>
        </p:nvSpPr>
        <p:spPr>
          <a:xfrm>
            <a:off x="685800" y="2749929"/>
            <a:ext cx="7772400" cy="1077218"/>
          </a:xfrm>
          <a:prstGeom prst="rect">
            <a:avLst/>
          </a:prstGeom>
        </p:spPr>
        <p:txBody>
          <a:bodyPr wrap="square">
            <a:spAutoFit/>
          </a:bodyPr>
          <a:lstStyle/>
          <a:p>
            <a:r>
              <a:rPr lang="en-US" b="1" dirty="0">
                <a:latin typeface="Helvetica" charset="0"/>
              </a:rPr>
              <a:t>Aim 2 – </a:t>
            </a:r>
            <a:r>
              <a:rPr lang="en-US" sz="2000" dirty="0">
                <a:latin typeface="Helvetica" charset="0"/>
              </a:rPr>
              <a:t>Fabrication of Raman-Silent Nanomembranes to Enable the Chemical Fingerprinting of Cellular Components by Raman Spectroscopy </a:t>
            </a:r>
            <a:endParaRPr lang="en-US" sz="2000" dirty="0"/>
          </a:p>
        </p:txBody>
      </p:sp>
      <p:sp>
        <p:nvSpPr>
          <p:cNvPr id="7" name="Rectangle 6"/>
          <p:cNvSpPr/>
          <p:nvPr/>
        </p:nvSpPr>
        <p:spPr>
          <a:xfrm>
            <a:off x="685800" y="4319589"/>
            <a:ext cx="7875104" cy="1077218"/>
          </a:xfrm>
          <a:prstGeom prst="rect">
            <a:avLst/>
          </a:prstGeom>
        </p:spPr>
        <p:txBody>
          <a:bodyPr wrap="square">
            <a:spAutoFit/>
          </a:bodyPr>
          <a:lstStyle/>
          <a:p>
            <a:r>
              <a:rPr lang="en-US" b="1" dirty="0">
                <a:latin typeface="Helvetica" charset="0"/>
              </a:rPr>
              <a:t>Aim 3 – </a:t>
            </a:r>
            <a:r>
              <a:rPr lang="en-US" sz="2000" dirty="0">
                <a:latin typeface="Helvetica" charset="0"/>
              </a:rPr>
              <a:t>Integration of Nanomembrane Operations to Create a </a:t>
            </a:r>
            <a:r>
              <a:rPr lang="en-US" sz="2000" dirty="0" smtClean="0">
                <a:latin typeface="Helvetica" charset="0"/>
              </a:rPr>
              <a:t>Multimodal </a:t>
            </a:r>
            <a:r>
              <a:rPr lang="en-US" sz="2000" dirty="0">
                <a:latin typeface="Helvetica" charset="0"/>
              </a:rPr>
              <a:t>Measurement System for the Study of Water Transport through Retinal Epithelial Monolayers </a:t>
            </a:r>
            <a:endParaRPr lang="en-US" sz="2000" dirty="0"/>
          </a:p>
        </p:txBody>
      </p:sp>
      <p:sp>
        <p:nvSpPr>
          <p:cNvPr id="8" name="Slide Number Placeholder 7"/>
          <p:cNvSpPr>
            <a:spLocks noGrp="1"/>
          </p:cNvSpPr>
          <p:nvPr>
            <p:ph type="sldNum" sz="quarter" idx="11"/>
          </p:nvPr>
        </p:nvSpPr>
        <p:spPr/>
        <p:txBody>
          <a:bodyPr/>
          <a:lstStyle/>
          <a:p>
            <a:fld id="{2C50C6C8-AA94-9B41-804B-ADFF335A0C34}" type="slidenum">
              <a:rPr lang="en-US" smtClean="0"/>
              <a:pPr/>
              <a:t>17</a:t>
            </a:fld>
            <a:endParaRPr lang="en-US" dirty="0"/>
          </a:p>
        </p:txBody>
      </p:sp>
    </p:spTree>
    <p:extLst>
      <p:ext uri="{BB962C8B-B14F-4D97-AF65-F5344CB8AC3E}">
        <p14:creationId xmlns:p14="http://schemas.microsoft.com/office/powerpoint/2010/main" val="21431240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Aims</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sp>
        <p:nvSpPr>
          <p:cNvPr id="3" name="Rectangle 2"/>
          <p:cNvSpPr/>
          <p:nvPr/>
        </p:nvSpPr>
        <p:spPr>
          <a:xfrm>
            <a:off x="685800" y="1549600"/>
            <a:ext cx="7875104" cy="461665"/>
          </a:xfrm>
          <a:prstGeom prst="rect">
            <a:avLst/>
          </a:prstGeom>
        </p:spPr>
        <p:txBody>
          <a:bodyPr wrap="square">
            <a:spAutoFit/>
          </a:bodyPr>
          <a:lstStyle/>
          <a:p>
            <a:r>
              <a:rPr lang="en-US" b="1" dirty="0" smtClean="0">
                <a:latin typeface="Helvetica" charset="0"/>
              </a:rPr>
              <a:t>Aim 1 – Addition of a </a:t>
            </a:r>
            <a:r>
              <a:rPr lang="en-US" b="1" dirty="0" err="1" smtClean="0">
                <a:latin typeface="Helvetica" charset="0"/>
              </a:rPr>
              <a:t>nanofilter</a:t>
            </a:r>
            <a:r>
              <a:rPr lang="en-US" b="1" dirty="0" smtClean="0">
                <a:latin typeface="Helvetica" charset="0"/>
              </a:rPr>
              <a:t> into existing process</a:t>
            </a:r>
            <a:endParaRPr lang="en-US" sz="2000" dirty="0"/>
          </a:p>
        </p:txBody>
      </p:sp>
      <p:sp>
        <p:nvSpPr>
          <p:cNvPr id="4" name="Rectangle 3"/>
          <p:cNvSpPr/>
          <p:nvPr/>
        </p:nvSpPr>
        <p:spPr>
          <a:xfrm>
            <a:off x="685800" y="2749929"/>
            <a:ext cx="7772400" cy="830997"/>
          </a:xfrm>
          <a:prstGeom prst="rect">
            <a:avLst/>
          </a:prstGeom>
        </p:spPr>
        <p:txBody>
          <a:bodyPr wrap="square">
            <a:spAutoFit/>
          </a:bodyPr>
          <a:lstStyle/>
          <a:p>
            <a:r>
              <a:rPr lang="en-US" b="1" dirty="0">
                <a:latin typeface="Helvetica" charset="0"/>
              </a:rPr>
              <a:t>Aim 2 </a:t>
            </a:r>
            <a:r>
              <a:rPr lang="en-US" b="1" dirty="0" smtClean="0">
                <a:latin typeface="Helvetica" charset="0"/>
              </a:rPr>
              <a:t>– Bottom </a:t>
            </a:r>
            <a:r>
              <a:rPr lang="en-US" b="1" dirty="0">
                <a:latin typeface="Helvetica" charset="0"/>
              </a:rPr>
              <a:t>u</a:t>
            </a:r>
            <a:r>
              <a:rPr lang="en-US" b="1" dirty="0" smtClean="0">
                <a:latin typeface="Helvetica" charset="0"/>
              </a:rPr>
              <a:t>p fabrication of </a:t>
            </a:r>
            <a:r>
              <a:rPr lang="en-US" b="1" dirty="0">
                <a:latin typeface="Helvetica" charset="0"/>
              </a:rPr>
              <a:t>n</a:t>
            </a:r>
            <a:r>
              <a:rPr lang="en-US" b="1" dirty="0" smtClean="0">
                <a:latin typeface="Helvetica" charset="0"/>
              </a:rPr>
              <a:t>ew </a:t>
            </a:r>
            <a:r>
              <a:rPr lang="en-US" b="1" dirty="0">
                <a:latin typeface="Helvetica" charset="0"/>
              </a:rPr>
              <a:t>n</a:t>
            </a:r>
            <a:r>
              <a:rPr lang="en-US" b="1" dirty="0" smtClean="0">
                <a:latin typeface="Helvetica" charset="0"/>
              </a:rPr>
              <a:t>anomembrane </a:t>
            </a:r>
            <a:r>
              <a:rPr lang="en-US" b="1" dirty="0">
                <a:latin typeface="Helvetica" charset="0"/>
              </a:rPr>
              <a:t>m</a:t>
            </a:r>
            <a:r>
              <a:rPr lang="en-US" b="1" dirty="0" smtClean="0">
                <a:latin typeface="Helvetica" charset="0"/>
              </a:rPr>
              <a:t>aterials</a:t>
            </a:r>
            <a:endParaRPr lang="en-US" sz="2000" dirty="0"/>
          </a:p>
        </p:txBody>
      </p:sp>
      <p:sp>
        <p:nvSpPr>
          <p:cNvPr id="7" name="Rectangle 6"/>
          <p:cNvSpPr/>
          <p:nvPr/>
        </p:nvSpPr>
        <p:spPr>
          <a:xfrm>
            <a:off x="685800" y="4319589"/>
            <a:ext cx="7875104" cy="830997"/>
          </a:xfrm>
          <a:prstGeom prst="rect">
            <a:avLst/>
          </a:prstGeom>
        </p:spPr>
        <p:txBody>
          <a:bodyPr wrap="square">
            <a:spAutoFit/>
          </a:bodyPr>
          <a:lstStyle/>
          <a:p>
            <a:r>
              <a:rPr lang="en-US" b="1" dirty="0">
                <a:latin typeface="Helvetica" charset="0"/>
              </a:rPr>
              <a:t>Aim </a:t>
            </a:r>
            <a:r>
              <a:rPr lang="en-US" b="1" dirty="0" smtClean="0">
                <a:latin typeface="Helvetica" charset="0"/>
              </a:rPr>
              <a:t>3 – Combine nanomembrane functions to build a miniaturized fluid transport model</a:t>
            </a:r>
            <a:endParaRPr lang="en-US" sz="2000" dirty="0"/>
          </a:p>
        </p:txBody>
      </p:sp>
      <p:sp>
        <p:nvSpPr>
          <p:cNvPr id="8" name="Slide Number Placeholder 7"/>
          <p:cNvSpPr>
            <a:spLocks noGrp="1"/>
          </p:cNvSpPr>
          <p:nvPr>
            <p:ph type="sldNum" sz="quarter" idx="11"/>
          </p:nvPr>
        </p:nvSpPr>
        <p:spPr/>
        <p:txBody>
          <a:bodyPr/>
          <a:lstStyle/>
          <a:p>
            <a:fld id="{2C50C6C8-AA94-9B41-804B-ADFF335A0C34}" type="slidenum">
              <a:rPr lang="en-US" smtClean="0"/>
              <a:pPr/>
              <a:t>18</a:t>
            </a:fld>
            <a:endParaRPr lang="en-US" dirty="0"/>
          </a:p>
        </p:txBody>
      </p:sp>
    </p:spTree>
    <p:extLst>
      <p:ext uri="{BB962C8B-B14F-4D97-AF65-F5344CB8AC3E}">
        <p14:creationId xmlns:p14="http://schemas.microsoft.com/office/powerpoint/2010/main" val="9780534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sz="3200" b="1" dirty="0" smtClean="0">
                <a:latin typeface="Arial"/>
                <a:cs typeface="Arial"/>
              </a:rPr>
              <a:t>Tents</a:t>
            </a:r>
            <a:r>
              <a:rPr lang="en-US" sz="3200" dirty="0" smtClean="0">
                <a:latin typeface="Arial"/>
                <a:cs typeface="Arial"/>
              </a:rPr>
              <a:t>, New Materials, Epithelial LOC</a:t>
            </a:r>
            <a:endParaRPr lang="en-US" sz="3200"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grpSp>
        <p:nvGrpSpPr>
          <p:cNvPr id="4" name="Group 3"/>
          <p:cNvGrpSpPr/>
          <p:nvPr/>
        </p:nvGrpSpPr>
        <p:grpSpPr>
          <a:xfrm>
            <a:off x="3083166" y="1751430"/>
            <a:ext cx="2786624" cy="3723928"/>
            <a:chOff x="5204436" y="1151828"/>
            <a:chExt cx="3729211" cy="4983562"/>
          </a:xfrm>
        </p:grpSpPr>
        <p:grpSp>
          <p:nvGrpSpPr>
            <p:cNvPr id="20" name="Group 19"/>
            <p:cNvGrpSpPr/>
            <p:nvPr/>
          </p:nvGrpSpPr>
          <p:grpSpPr>
            <a:xfrm>
              <a:off x="5204436" y="3718833"/>
              <a:ext cx="3729211" cy="1756295"/>
              <a:chOff x="333208" y="4225658"/>
              <a:chExt cx="3729211" cy="1756295"/>
            </a:xfrm>
          </p:grpSpPr>
          <p:grpSp>
            <p:nvGrpSpPr>
              <p:cNvPr id="21" name="Group 20"/>
              <p:cNvGrpSpPr/>
              <p:nvPr/>
            </p:nvGrpSpPr>
            <p:grpSpPr>
              <a:xfrm>
                <a:off x="3071166" y="4698506"/>
                <a:ext cx="991253" cy="1283447"/>
                <a:chOff x="4026469" y="2985704"/>
                <a:chExt cx="1661766" cy="1283447"/>
              </a:xfrm>
              <a:solidFill>
                <a:schemeClr val="tx1">
                  <a:lumMod val="50000"/>
                  <a:lumOff val="50000"/>
                </a:schemeClr>
              </a:solidFill>
            </p:grpSpPr>
            <p:sp>
              <p:nvSpPr>
                <p:cNvPr id="26" name="Rectangle 25"/>
                <p:cNvSpPr/>
                <p:nvPr/>
              </p:nvSpPr>
              <p:spPr bwMode="auto">
                <a:xfrm>
                  <a:off x="4404790" y="2985704"/>
                  <a:ext cx="1283445" cy="1283447"/>
                </a:xfrm>
                <a:prstGeom prst="rect">
                  <a:avLst/>
                </a:prstGeom>
                <a:grpFill/>
                <a:ln w="9525" cap="flat" cmpd="sng" algn="ctr">
                  <a:solidFill>
                    <a:srgbClr val="7F7F7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w="3175" cmpd="sng">
                        <a:noFill/>
                      </a:ln>
                      <a:effectLst/>
                      <a:latin typeface="Arial" charset="0"/>
                      <a:ea typeface="MS Pゴシック" charset="0"/>
                      <a:cs typeface="MS Pゴシック" charset="0"/>
                    </a:rPr>
                    <a:t>Si</a:t>
                  </a:r>
                  <a:endParaRPr kumimoji="0" lang="en-US" sz="1800" b="0" i="0" u="none" strike="noStrike" cap="none" normalizeH="0" baseline="0" dirty="0">
                    <a:ln w="3175" cmpd="sng">
                      <a:noFill/>
                    </a:ln>
                    <a:effectLst/>
                    <a:latin typeface="Arial" charset="0"/>
                    <a:ea typeface="MS Pゴシック" charset="0"/>
                    <a:cs typeface="MS Pゴシック" charset="0"/>
                  </a:endParaRPr>
                </a:p>
              </p:txBody>
            </p:sp>
            <p:sp>
              <p:nvSpPr>
                <p:cNvPr id="27" name="Right Triangle 26"/>
                <p:cNvSpPr/>
                <p:nvPr/>
              </p:nvSpPr>
              <p:spPr bwMode="auto">
                <a:xfrm flipH="1" flipV="1">
                  <a:off x="4026469" y="2985704"/>
                  <a:ext cx="378324" cy="1283447"/>
                </a:xfrm>
                <a:prstGeom prst="rtTriangle">
                  <a:avLst/>
                </a:prstGeom>
                <a:grpFill/>
                <a:ln w="9525" cap="flat" cmpd="sng" algn="ctr">
                  <a:solidFill>
                    <a:srgbClr val="7F7F7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3175" cmpd="sng">
                      <a:noFill/>
                    </a:ln>
                    <a:effectLst/>
                    <a:latin typeface="Arial" charset="0"/>
                    <a:ea typeface="MS Pゴシック" charset="0"/>
                    <a:cs typeface="MS Pゴシック" charset="0"/>
                  </a:endParaRPr>
                </a:p>
              </p:txBody>
            </p:sp>
          </p:grpSp>
          <p:grpSp>
            <p:nvGrpSpPr>
              <p:cNvPr id="22" name="Group 21"/>
              <p:cNvGrpSpPr/>
              <p:nvPr/>
            </p:nvGrpSpPr>
            <p:grpSpPr>
              <a:xfrm flipH="1">
                <a:off x="333208" y="4698506"/>
                <a:ext cx="991253" cy="1283447"/>
                <a:chOff x="4026469" y="2985704"/>
                <a:chExt cx="1661766" cy="1283447"/>
              </a:xfrm>
              <a:solidFill>
                <a:schemeClr val="tx1">
                  <a:lumMod val="50000"/>
                  <a:lumOff val="50000"/>
                </a:schemeClr>
              </a:solidFill>
            </p:grpSpPr>
            <p:sp>
              <p:nvSpPr>
                <p:cNvPr id="24" name="Rectangle 23"/>
                <p:cNvSpPr/>
                <p:nvPr/>
              </p:nvSpPr>
              <p:spPr bwMode="auto">
                <a:xfrm>
                  <a:off x="4404790" y="2985704"/>
                  <a:ext cx="1283445" cy="1283447"/>
                </a:xfrm>
                <a:prstGeom prst="rect">
                  <a:avLst/>
                </a:prstGeom>
                <a:grpFill/>
                <a:ln w="9525" cap="flat" cmpd="sng" algn="ctr">
                  <a:solidFill>
                    <a:schemeClr val="tx1">
                      <a:lumMod val="50000"/>
                      <a:lumOff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w="3175" cmpd="sng">
                        <a:noFill/>
                      </a:ln>
                      <a:effectLst/>
                      <a:latin typeface="Arial" charset="0"/>
                      <a:ea typeface="MS Pゴシック" charset="0"/>
                      <a:cs typeface="MS Pゴシック" charset="0"/>
                    </a:rPr>
                    <a:t>Si</a:t>
                  </a:r>
                  <a:endParaRPr kumimoji="0" lang="en-US" sz="1800" b="0" i="0" u="none" strike="noStrike" cap="none" normalizeH="0" baseline="0" dirty="0">
                    <a:ln w="3175" cmpd="sng">
                      <a:noFill/>
                    </a:ln>
                    <a:effectLst/>
                    <a:latin typeface="Arial" charset="0"/>
                    <a:ea typeface="MS Pゴシック" charset="0"/>
                    <a:cs typeface="MS Pゴシック" charset="0"/>
                  </a:endParaRPr>
                </a:p>
              </p:txBody>
            </p:sp>
            <p:sp>
              <p:nvSpPr>
                <p:cNvPr id="25" name="Right Triangle 24"/>
                <p:cNvSpPr/>
                <p:nvPr/>
              </p:nvSpPr>
              <p:spPr bwMode="auto">
                <a:xfrm flipH="1" flipV="1">
                  <a:off x="4026469" y="2985704"/>
                  <a:ext cx="378324" cy="1283447"/>
                </a:xfrm>
                <a:prstGeom prst="rtTriangle">
                  <a:avLst/>
                </a:prstGeom>
                <a:grpFill/>
                <a:ln w="9525"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3175" cmpd="sng">
                      <a:noFill/>
                    </a:ln>
                    <a:effectLst/>
                    <a:latin typeface="Arial" charset="0"/>
                    <a:ea typeface="MS Pゴシック" charset="0"/>
                    <a:cs typeface="MS Pゴシック" charset="0"/>
                  </a:endParaRPr>
                </a:p>
              </p:txBody>
            </p:sp>
          </p:grpSp>
          <p:sp>
            <p:nvSpPr>
              <p:cNvPr id="23" name="Rectangle 22"/>
              <p:cNvSpPr/>
              <p:nvPr/>
            </p:nvSpPr>
            <p:spPr bwMode="auto">
              <a:xfrm>
                <a:off x="333208" y="4225658"/>
                <a:ext cx="3729211" cy="472848"/>
              </a:xfrm>
              <a:prstGeom prst="rect">
                <a:avLst/>
              </a:prstGeom>
              <a:solidFill>
                <a:srgbClr val="FFBB17"/>
              </a:solidFill>
              <a:ln w="2857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w="3175" cmpd="sng">
                      <a:noFill/>
                    </a:ln>
                    <a:effectLst/>
                    <a:latin typeface="Arial" charset="0"/>
                    <a:ea typeface="MS Pゴシック" charset="0"/>
                    <a:cs typeface="MS Pゴシック" charset="0"/>
                  </a:rPr>
                  <a:t>50 nm NPN</a:t>
                </a:r>
                <a:endParaRPr kumimoji="0" lang="en-US" sz="1800" b="0" i="0" u="none" strike="noStrike" cap="none" normalizeH="0" baseline="0" dirty="0">
                  <a:ln w="3175" cmpd="sng">
                    <a:noFill/>
                  </a:ln>
                  <a:effectLst/>
                  <a:latin typeface="Arial" charset="0"/>
                  <a:ea typeface="MS Pゴシック" charset="0"/>
                  <a:cs typeface="MS Pゴシック" charset="0"/>
                </a:endParaRPr>
              </a:p>
            </p:txBody>
          </p:sp>
        </p:grpSp>
        <p:grpSp>
          <p:nvGrpSpPr>
            <p:cNvPr id="28" name="Group 27"/>
            <p:cNvGrpSpPr/>
            <p:nvPr/>
          </p:nvGrpSpPr>
          <p:grpSpPr>
            <a:xfrm>
              <a:off x="5204436" y="1151828"/>
              <a:ext cx="3729211" cy="2567005"/>
              <a:chOff x="2516850" y="1012539"/>
              <a:chExt cx="3729211" cy="2567005"/>
            </a:xfrm>
          </p:grpSpPr>
          <p:sp>
            <p:nvSpPr>
              <p:cNvPr id="29" name="Rectangle 28"/>
              <p:cNvSpPr/>
              <p:nvPr/>
            </p:nvSpPr>
            <p:spPr bwMode="auto">
              <a:xfrm>
                <a:off x="2516850" y="3106696"/>
                <a:ext cx="3729211" cy="472848"/>
              </a:xfrm>
              <a:prstGeom prst="rect">
                <a:avLst/>
              </a:prstGeom>
              <a:solidFill>
                <a:schemeClr val="accent1"/>
              </a:solidFill>
              <a:ln w="2857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MS Pゴシック" charset="0"/>
                    <a:cs typeface="MS Pゴシック" charset="0"/>
                  </a:rPr>
                  <a:t>50 nm MgF</a:t>
                </a:r>
                <a:r>
                  <a:rPr kumimoji="0" lang="en-US" sz="1800" b="0" i="0" u="none" strike="noStrike" cap="none" normalizeH="0" baseline="-25000" dirty="0" smtClean="0">
                    <a:ln>
                      <a:noFill/>
                    </a:ln>
                    <a:solidFill>
                      <a:srgbClr val="000000"/>
                    </a:solidFill>
                    <a:effectLst/>
                    <a:latin typeface="Arial" charset="0"/>
                    <a:ea typeface="MS Pゴシック" charset="0"/>
                    <a:cs typeface="MS Pゴシック" charset="0"/>
                  </a:rPr>
                  <a:t>2</a:t>
                </a:r>
                <a:endParaRPr kumimoji="0" lang="en-US" sz="1800" b="0" i="0" u="none" strike="noStrike" cap="none" normalizeH="0" baseline="0" dirty="0">
                  <a:ln>
                    <a:noFill/>
                  </a:ln>
                  <a:solidFill>
                    <a:srgbClr val="000000"/>
                  </a:solidFill>
                  <a:effectLst/>
                  <a:latin typeface="Arial" charset="0"/>
                  <a:ea typeface="MS Pゴシック" charset="0"/>
                  <a:cs typeface="MS Pゴシック" charset="0"/>
                </a:endParaRPr>
              </a:p>
            </p:txBody>
          </p:sp>
          <p:grpSp>
            <p:nvGrpSpPr>
              <p:cNvPr id="30" name="Group 29"/>
              <p:cNvGrpSpPr/>
              <p:nvPr/>
            </p:nvGrpSpPr>
            <p:grpSpPr>
              <a:xfrm>
                <a:off x="3471642" y="1012539"/>
                <a:ext cx="1972377" cy="1791484"/>
                <a:chOff x="5683918" y="616170"/>
                <a:chExt cx="1972377" cy="1791484"/>
              </a:xfrm>
            </p:grpSpPr>
            <p:sp>
              <p:nvSpPr>
                <p:cNvPr id="31" name="Down Arrow 30"/>
                <p:cNvSpPr/>
                <p:nvPr/>
              </p:nvSpPr>
              <p:spPr bwMode="auto">
                <a:xfrm>
                  <a:off x="6367752" y="1306591"/>
                  <a:ext cx="581001" cy="1101063"/>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a:ea typeface="MS Pゴシック" charset="0"/>
                    <a:cs typeface="Arial"/>
                  </a:endParaRPr>
                </a:p>
              </p:txBody>
            </p:sp>
            <p:sp>
              <p:nvSpPr>
                <p:cNvPr id="32" name="TextBox 31"/>
                <p:cNvSpPr txBox="1"/>
                <p:nvPr/>
              </p:nvSpPr>
              <p:spPr>
                <a:xfrm>
                  <a:off x="5683918" y="616170"/>
                  <a:ext cx="1972377" cy="494260"/>
                </a:xfrm>
                <a:prstGeom prst="rect">
                  <a:avLst/>
                </a:prstGeom>
                <a:noFill/>
              </p:spPr>
              <p:txBody>
                <a:bodyPr wrap="square" rtlCol="0">
                  <a:spAutoFit/>
                </a:bodyPr>
                <a:lstStyle/>
                <a:p>
                  <a:pPr algn="ctr"/>
                  <a:r>
                    <a:rPr lang="en-US" sz="1800" dirty="0" smtClean="0">
                      <a:latin typeface="Arial"/>
                      <a:cs typeface="Arial"/>
                    </a:rPr>
                    <a:t>Evaporation</a:t>
                  </a:r>
                  <a:endParaRPr lang="en-US" sz="1800" dirty="0">
                    <a:latin typeface="Arial"/>
                    <a:cs typeface="Arial"/>
                  </a:endParaRPr>
                </a:p>
              </p:txBody>
            </p:sp>
          </p:grpSp>
        </p:grpSp>
        <p:grpSp>
          <p:nvGrpSpPr>
            <p:cNvPr id="33" name="Group 32"/>
            <p:cNvGrpSpPr/>
            <p:nvPr/>
          </p:nvGrpSpPr>
          <p:grpSpPr>
            <a:xfrm>
              <a:off x="6159228" y="3718833"/>
              <a:ext cx="1972377" cy="2416557"/>
              <a:chOff x="3471642" y="3579544"/>
              <a:chExt cx="1972377" cy="2416557"/>
            </a:xfrm>
          </p:grpSpPr>
          <p:grpSp>
            <p:nvGrpSpPr>
              <p:cNvPr id="34" name="Group 33"/>
              <p:cNvGrpSpPr/>
              <p:nvPr/>
            </p:nvGrpSpPr>
            <p:grpSpPr>
              <a:xfrm>
                <a:off x="3471642" y="4323642"/>
                <a:ext cx="1972377" cy="1672459"/>
                <a:chOff x="3471642" y="4323642"/>
                <a:chExt cx="1972377" cy="1672459"/>
              </a:xfrm>
            </p:grpSpPr>
            <p:sp>
              <p:nvSpPr>
                <p:cNvPr id="36" name="Down Arrow 35"/>
                <p:cNvSpPr/>
                <p:nvPr/>
              </p:nvSpPr>
              <p:spPr bwMode="auto">
                <a:xfrm flipV="1">
                  <a:off x="4155476" y="4323642"/>
                  <a:ext cx="581001" cy="1101063"/>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a:ea typeface="MS Pゴシック" charset="0"/>
                    <a:cs typeface="Arial"/>
                  </a:endParaRPr>
                </a:p>
              </p:txBody>
            </p:sp>
            <p:sp>
              <p:nvSpPr>
                <p:cNvPr id="37" name="TextBox 36"/>
                <p:cNvSpPr txBox="1"/>
                <p:nvPr/>
              </p:nvSpPr>
              <p:spPr>
                <a:xfrm>
                  <a:off x="3471642" y="5501841"/>
                  <a:ext cx="1972377" cy="494260"/>
                </a:xfrm>
                <a:prstGeom prst="rect">
                  <a:avLst/>
                </a:prstGeom>
                <a:noFill/>
              </p:spPr>
              <p:txBody>
                <a:bodyPr wrap="square" rtlCol="0">
                  <a:spAutoFit/>
                </a:bodyPr>
                <a:lstStyle/>
                <a:p>
                  <a:pPr algn="ctr"/>
                  <a:r>
                    <a:rPr lang="en-US" sz="1800" dirty="0" smtClean="0">
                      <a:latin typeface="Arial"/>
                      <a:cs typeface="Arial"/>
                    </a:rPr>
                    <a:t>RIE</a:t>
                  </a:r>
                  <a:endParaRPr lang="en-US" sz="1800" dirty="0">
                    <a:latin typeface="Arial"/>
                    <a:cs typeface="Arial"/>
                  </a:endParaRPr>
                </a:p>
              </p:txBody>
            </p:sp>
          </p:grpSp>
          <p:sp>
            <p:nvSpPr>
              <p:cNvPr id="35" name="Rectangle 34"/>
              <p:cNvSpPr/>
              <p:nvPr/>
            </p:nvSpPr>
            <p:spPr>
              <a:xfrm>
                <a:off x="3508103" y="3579544"/>
                <a:ext cx="1744979" cy="57563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3" name="Group 2"/>
          <p:cNvGrpSpPr/>
          <p:nvPr/>
        </p:nvGrpSpPr>
        <p:grpSpPr>
          <a:xfrm>
            <a:off x="382113" y="2149765"/>
            <a:ext cx="2381139" cy="2951842"/>
            <a:chOff x="757288" y="1721758"/>
            <a:chExt cx="3248986" cy="4027691"/>
          </a:xfrm>
        </p:grpSpPr>
        <p:pic>
          <p:nvPicPr>
            <p:cNvPr id="40" name="Picture 39" descr="Tent Down copy.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7288" y="3718833"/>
              <a:ext cx="3248986" cy="2030616"/>
            </a:xfrm>
            <a:prstGeom prst="rect">
              <a:avLst/>
            </a:prstGeom>
          </p:spPr>
        </p:pic>
        <p:pic>
          <p:nvPicPr>
            <p:cNvPr id="41" name="Picture 40" descr="Tent up.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7288" y="1721758"/>
              <a:ext cx="3195320" cy="1997075"/>
            </a:xfrm>
            <a:prstGeom prst="rect">
              <a:avLst/>
            </a:prstGeom>
          </p:spPr>
        </p:pic>
        <p:sp>
          <p:nvSpPr>
            <p:cNvPr id="43" name="Down Arrow 42"/>
            <p:cNvSpPr/>
            <p:nvPr/>
          </p:nvSpPr>
          <p:spPr bwMode="auto">
            <a:xfrm>
              <a:off x="1193800" y="3228070"/>
              <a:ext cx="393700" cy="8382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grpSp>
      <p:pic>
        <p:nvPicPr>
          <p:cNvPr id="38" name="Picture 3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126231" y="2819961"/>
            <a:ext cx="2712299" cy="1713939"/>
          </a:xfrm>
          <a:prstGeom prst="rect">
            <a:avLst/>
          </a:prstGeom>
        </p:spPr>
      </p:pic>
      <p:sp>
        <p:nvSpPr>
          <p:cNvPr id="7" name="TextBox 6"/>
          <p:cNvSpPr txBox="1"/>
          <p:nvPr/>
        </p:nvSpPr>
        <p:spPr>
          <a:xfrm>
            <a:off x="1067146" y="5475358"/>
            <a:ext cx="971741" cy="461665"/>
          </a:xfrm>
          <a:prstGeom prst="rect">
            <a:avLst/>
          </a:prstGeom>
          <a:noFill/>
        </p:spPr>
        <p:txBody>
          <a:bodyPr wrap="none" rtlCol="0">
            <a:spAutoFit/>
          </a:bodyPr>
          <a:lstStyle/>
          <a:p>
            <a:r>
              <a:rPr lang="en-US" smtClean="0"/>
              <a:t>Aim 1</a:t>
            </a:r>
            <a:endParaRPr lang="en-US"/>
          </a:p>
        </p:txBody>
      </p:sp>
      <p:sp>
        <p:nvSpPr>
          <p:cNvPr id="39" name="TextBox 38"/>
          <p:cNvSpPr txBox="1"/>
          <p:nvPr/>
        </p:nvSpPr>
        <p:spPr>
          <a:xfrm>
            <a:off x="3989962" y="5475357"/>
            <a:ext cx="971741" cy="461665"/>
          </a:xfrm>
          <a:prstGeom prst="rect">
            <a:avLst/>
          </a:prstGeom>
          <a:noFill/>
        </p:spPr>
        <p:txBody>
          <a:bodyPr wrap="none" rtlCol="0">
            <a:spAutoFit/>
          </a:bodyPr>
          <a:lstStyle/>
          <a:p>
            <a:r>
              <a:rPr lang="en-US" dirty="0" smtClean="0"/>
              <a:t>Aim 2</a:t>
            </a:r>
            <a:endParaRPr lang="en-US" dirty="0"/>
          </a:p>
        </p:txBody>
      </p:sp>
      <p:sp>
        <p:nvSpPr>
          <p:cNvPr id="42" name="TextBox 41"/>
          <p:cNvSpPr txBox="1"/>
          <p:nvPr/>
        </p:nvSpPr>
        <p:spPr>
          <a:xfrm>
            <a:off x="7028210" y="5475356"/>
            <a:ext cx="971741" cy="461665"/>
          </a:xfrm>
          <a:prstGeom prst="rect">
            <a:avLst/>
          </a:prstGeom>
          <a:noFill/>
        </p:spPr>
        <p:txBody>
          <a:bodyPr wrap="none" rtlCol="0">
            <a:spAutoFit/>
          </a:bodyPr>
          <a:lstStyle/>
          <a:p>
            <a:r>
              <a:rPr lang="en-US" dirty="0" smtClean="0"/>
              <a:t>Aim 3</a:t>
            </a:r>
            <a:endParaRPr lang="en-US" dirty="0"/>
          </a:p>
        </p:txBody>
      </p:sp>
      <p:sp>
        <p:nvSpPr>
          <p:cNvPr id="8" name="Rectangle 7"/>
          <p:cNvSpPr/>
          <p:nvPr/>
        </p:nvSpPr>
        <p:spPr bwMode="auto">
          <a:xfrm>
            <a:off x="2921000" y="1325419"/>
            <a:ext cx="6070600" cy="4808682"/>
          </a:xfrm>
          <a:prstGeom prst="rect">
            <a:avLst/>
          </a:prstGeom>
          <a:solidFill>
            <a:srgbClr val="FFFFFF">
              <a:alpha val="75000"/>
            </a:srgbClr>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9" name="Slide Number Placeholder 8"/>
          <p:cNvSpPr>
            <a:spLocks noGrp="1"/>
          </p:cNvSpPr>
          <p:nvPr>
            <p:ph type="sldNum" sz="quarter" idx="11"/>
          </p:nvPr>
        </p:nvSpPr>
        <p:spPr/>
        <p:txBody>
          <a:bodyPr/>
          <a:lstStyle/>
          <a:p>
            <a:fld id="{2C50C6C8-AA94-9B41-804B-ADFF335A0C34}" type="slidenum">
              <a:rPr lang="en-US" smtClean="0"/>
              <a:pPr/>
              <a:t>19</a:t>
            </a:fld>
            <a:endParaRPr lang="en-US" dirty="0"/>
          </a:p>
        </p:txBody>
      </p:sp>
    </p:spTree>
    <p:extLst>
      <p:ext uri="{BB962C8B-B14F-4D97-AF65-F5344CB8AC3E}">
        <p14:creationId xmlns:p14="http://schemas.microsoft.com/office/powerpoint/2010/main" val="2178711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489" y="240878"/>
            <a:ext cx="7772400" cy="1143000"/>
          </a:xfrm>
        </p:spPr>
        <p:txBody>
          <a:bodyPr/>
          <a:lstStyle/>
          <a:p>
            <a:r>
              <a:rPr lang="en-US" sz="4000" dirty="0" smtClean="0">
                <a:latin typeface="Arial"/>
                <a:cs typeface="Arial"/>
              </a:rPr>
              <a:t>Si Nanomembrane Technology</a:t>
            </a:r>
            <a:endParaRPr lang="en-US" sz="4000" dirty="0">
              <a:latin typeface="Arial"/>
              <a:cs typeface="Arial"/>
            </a:endParaRPr>
          </a:p>
        </p:txBody>
      </p:sp>
      <p:sp>
        <p:nvSpPr>
          <p:cNvPr id="7" name="Rectangle 2"/>
          <p:cNvSpPr txBox="1">
            <a:spLocks noChangeArrowheads="1"/>
          </p:cNvSpPr>
          <p:nvPr/>
        </p:nvSpPr>
        <p:spPr bwMode="auto">
          <a:xfrm>
            <a:off x="166789" y="1430060"/>
            <a:ext cx="8826500" cy="4381500"/>
          </a:xfrm>
          <a:prstGeom prst="rect">
            <a:avLst/>
          </a:prstGeom>
          <a:noFill/>
          <a:ln>
            <a:noFill/>
          </a:ln>
          <a:effectLst>
            <a:outerShdw blurRad="50800" dist="12700" dir="8100000" algn="ctr" rotWithShape="0">
              <a:srgbClr val="FFFFFF">
                <a:alpha val="75000"/>
              </a:srgbClr>
            </a:outerShdw>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1" fontAlgn="base" hangingPunct="1">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1" fontAlgn="base" hangingPunct="1">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1" fontAlgn="base" hangingPunct="1">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eaLnBrk="1" fontAlgn="base" hangingPunct="1">
              <a:spcBef>
                <a:spcPct val="20000"/>
              </a:spcBef>
              <a:spcAft>
                <a:spcPct val="0"/>
              </a:spcAft>
              <a:buFont typeface="Wingdings" charset="0"/>
              <a:buChar char="§"/>
              <a:defRPr sz="2000">
                <a:solidFill>
                  <a:schemeClr val="tx1"/>
                </a:solidFill>
                <a:latin typeface="+mn-lt"/>
                <a:ea typeface="+mn-ea"/>
                <a:cs typeface="+mn-cs"/>
              </a:defRPr>
            </a:lvl6pPr>
            <a:lvl7pPr marL="2971800" indent="-228600" algn="l" rtl="0" eaLnBrk="1" fontAlgn="base" hangingPunct="1">
              <a:spcBef>
                <a:spcPct val="20000"/>
              </a:spcBef>
              <a:spcAft>
                <a:spcPct val="0"/>
              </a:spcAft>
              <a:buFont typeface="Wingdings" charset="0"/>
              <a:buChar char="§"/>
              <a:defRPr sz="2000">
                <a:solidFill>
                  <a:schemeClr val="tx1"/>
                </a:solidFill>
                <a:latin typeface="+mn-lt"/>
                <a:ea typeface="+mn-ea"/>
                <a:cs typeface="+mn-cs"/>
              </a:defRPr>
            </a:lvl7pPr>
            <a:lvl8pPr marL="3429000" indent="-228600" algn="l" rtl="0" eaLnBrk="1" fontAlgn="base" hangingPunct="1">
              <a:spcBef>
                <a:spcPct val="20000"/>
              </a:spcBef>
              <a:spcAft>
                <a:spcPct val="0"/>
              </a:spcAft>
              <a:buFont typeface="Wingdings" charset="0"/>
              <a:buChar char="§"/>
              <a:defRPr sz="2000">
                <a:solidFill>
                  <a:schemeClr val="tx1"/>
                </a:solidFill>
                <a:latin typeface="+mn-lt"/>
                <a:ea typeface="+mn-ea"/>
                <a:cs typeface="+mn-cs"/>
              </a:defRPr>
            </a:lvl8pPr>
            <a:lvl9pPr marL="3886200" indent="-228600" algn="l" rtl="0" eaLnBrk="1" fontAlgn="base" hangingPunct="1">
              <a:spcBef>
                <a:spcPct val="20000"/>
              </a:spcBef>
              <a:spcAft>
                <a:spcPct val="0"/>
              </a:spcAft>
              <a:buFont typeface="Wingdings" charset="0"/>
              <a:buChar char="§"/>
              <a:defRPr sz="2000">
                <a:solidFill>
                  <a:schemeClr val="tx1"/>
                </a:solidFill>
                <a:latin typeface="+mn-lt"/>
                <a:ea typeface="+mn-ea"/>
                <a:cs typeface="+mn-cs"/>
              </a:defRPr>
            </a:lvl9pPr>
          </a:lstStyle>
          <a:p>
            <a:pPr marL="355600" indent="-355600">
              <a:spcBef>
                <a:spcPts val="2500"/>
              </a:spcBef>
              <a:buSzPct val="77000"/>
              <a:buFontTx/>
              <a:buChar char="•"/>
            </a:pPr>
            <a:r>
              <a:rPr lang="en-US" sz="2400" dirty="0" smtClean="0">
                <a:latin typeface="Arial"/>
                <a:cs typeface="Arial"/>
                <a:sym typeface="Helvetica Neue" charset="0"/>
              </a:rPr>
              <a:t>Silicon filter material</a:t>
            </a:r>
          </a:p>
          <a:p>
            <a:pPr marL="971550" lvl="5" indent="-514350">
              <a:spcBef>
                <a:spcPts val="2500"/>
              </a:spcBef>
              <a:buSzPct val="77000"/>
            </a:pPr>
            <a:r>
              <a:rPr lang="en-US" sz="2400" dirty="0">
                <a:latin typeface="Arial"/>
                <a:cs typeface="Arial"/>
                <a:sym typeface="Helvetica Neue" charset="0"/>
              </a:rPr>
              <a:t>t</a:t>
            </a:r>
            <a:r>
              <a:rPr lang="en-US" sz="2400" dirty="0" smtClean="0">
                <a:latin typeface="Arial"/>
                <a:cs typeface="Arial"/>
                <a:sym typeface="Helvetica Neue" charset="0"/>
              </a:rPr>
              <a:t>hin (50 nm)</a:t>
            </a:r>
          </a:p>
          <a:p>
            <a:pPr marL="971550" lvl="5" indent="-514350">
              <a:spcBef>
                <a:spcPts val="2500"/>
              </a:spcBef>
              <a:buSzPct val="77000"/>
            </a:pPr>
            <a:r>
              <a:rPr lang="en-US" sz="2400" dirty="0" smtClean="0">
                <a:latin typeface="Arial"/>
                <a:cs typeface="Arial"/>
                <a:sym typeface="Helvetica Neue" charset="0"/>
              </a:rPr>
              <a:t>highly porous</a:t>
            </a:r>
          </a:p>
          <a:p>
            <a:pPr marL="971550" lvl="5" indent="-514350">
              <a:spcBef>
                <a:spcPts val="2500"/>
              </a:spcBef>
              <a:buSzPct val="77000"/>
            </a:pPr>
            <a:r>
              <a:rPr lang="en-US" sz="2400" dirty="0" smtClean="0">
                <a:latin typeface="Arial"/>
                <a:cs typeface="Arial"/>
                <a:sym typeface="Helvetica Neue" charset="0"/>
              </a:rPr>
              <a:t>chemically stable</a:t>
            </a:r>
          </a:p>
          <a:p>
            <a:pPr marL="971550" lvl="5" indent="-514350">
              <a:spcBef>
                <a:spcPts val="2500"/>
              </a:spcBef>
              <a:buSzPct val="77000"/>
            </a:pPr>
            <a:r>
              <a:rPr lang="en-US" sz="2400" dirty="0" smtClean="0">
                <a:latin typeface="Arial"/>
                <a:cs typeface="Arial"/>
                <a:sym typeface="Helvetica Neue" charset="0"/>
              </a:rPr>
              <a:t>mechanically robust</a:t>
            </a:r>
          </a:p>
          <a:p>
            <a:pPr marL="971550" lvl="5" indent="-514350">
              <a:spcBef>
                <a:spcPts val="2500"/>
              </a:spcBef>
              <a:buSzPct val="77000"/>
            </a:pPr>
            <a:r>
              <a:rPr lang="en-US" sz="2400" dirty="0" smtClean="0">
                <a:latin typeface="Arial"/>
                <a:cs typeface="Arial"/>
                <a:sym typeface="Helvetica Neue" charset="0"/>
              </a:rPr>
              <a:t>scalable manufacturing</a:t>
            </a:r>
          </a:p>
          <a:p>
            <a:pPr marL="355600" indent="-355600">
              <a:spcBef>
                <a:spcPts val="2500"/>
              </a:spcBef>
              <a:buSzPct val="77000"/>
              <a:buFontTx/>
              <a:buChar char="•"/>
            </a:pPr>
            <a:endParaRPr lang="en-US" sz="2400" dirty="0">
              <a:latin typeface="Arial"/>
              <a:cs typeface="Arial"/>
              <a:sym typeface="Helvetica Neue" charset="0"/>
            </a:endParaRPr>
          </a:p>
        </p:txBody>
      </p:sp>
      <p:pic>
        <p:nvPicPr>
          <p:cNvPr id="8" name="Picture 7"/>
          <p:cNvPicPr>
            <a:picLocks noChangeAspect="1"/>
          </p:cNvPicPr>
          <p:nvPr/>
        </p:nvPicPr>
        <p:blipFill>
          <a:blip r:embed="rId3"/>
          <a:stretch>
            <a:fillRect/>
          </a:stretch>
        </p:blipFill>
        <p:spPr>
          <a:xfrm>
            <a:off x="4007963" y="1642056"/>
            <a:ext cx="5136037" cy="2683604"/>
          </a:xfrm>
          <a:prstGeom prst="rect">
            <a:avLst/>
          </a:prstGeom>
        </p:spPr>
      </p:pic>
      <p:sp>
        <p:nvSpPr>
          <p:cNvPr id="9" name="Rectangle 8"/>
          <p:cNvSpPr/>
          <p:nvPr/>
        </p:nvSpPr>
        <p:spPr>
          <a:xfrm>
            <a:off x="5703989" y="6334780"/>
            <a:ext cx="3440011" cy="523220"/>
          </a:xfrm>
          <a:prstGeom prst="rect">
            <a:avLst/>
          </a:prstGeom>
        </p:spPr>
        <p:txBody>
          <a:bodyPr wrap="square">
            <a:spAutoFit/>
          </a:bodyPr>
          <a:lstStyle/>
          <a:p>
            <a:r>
              <a:rPr lang="en-US" sz="1400" dirty="0" smtClean="0">
                <a:solidFill>
                  <a:srgbClr val="E8EAE9"/>
                </a:solidFill>
                <a:latin typeface="Helvetica Neue"/>
                <a:cs typeface="Helvetica Neue"/>
              </a:rPr>
              <a:t>a) van </a:t>
            </a:r>
            <a:r>
              <a:rPr lang="en-US" sz="1400" dirty="0">
                <a:solidFill>
                  <a:srgbClr val="E8EAE9"/>
                </a:solidFill>
                <a:latin typeface="Helvetica Neue"/>
                <a:cs typeface="Helvetica Neue"/>
              </a:rPr>
              <a:t>den Berg and M. </a:t>
            </a:r>
            <a:r>
              <a:rPr lang="en-US" sz="1400" dirty="0" err="1">
                <a:solidFill>
                  <a:srgbClr val="E8EAE9"/>
                </a:solidFill>
                <a:latin typeface="Helvetica Neue"/>
                <a:cs typeface="Helvetica Neue"/>
              </a:rPr>
              <a:t>Wessling</a:t>
            </a:r>
            <a:r>
              <a:rPr lang="en-US" sz="1400" dirty="0">
                <a:solidFill>
                  <a:srgbClr val="E8EAE9"/>
                </a:solidFill>
                <a:latin typeface="Helvetica Neue"/>
                <a:cs typeface="Helvetica Neue"/>
              </a:rPr>
              <a:t>, Nature </a:t>
            </a:r>
            <a:r>
              <a:rPr lang="en-US" sz="1400" dirty="0" smtClean="0">
                <a:solidFill>
                  <a:srgbClr val="E8EAE9"/>
                </a:solidFill>
                <a:latin typeface="Helvetica Neue"/>
                <a:cs typeface="Helvetica Neue"/>
              </a:rPr>
              <a:t>2007, b) </a:t>
            </a:r>
            <a:r>
              <a:rPr lang="en-US" sz="1400" dirty="0" err="1" smtClean="0">
                <a:solidFill>
                  <a:srgbClr val="E8EAE9"/>
                </a:solidFill>
                <a:latin typeface="Helvetica Neue"/>
                <a:cs typeface="Helvetica Neue"/>
              </a:rPr>
              <a:t>Streimer</a:t>
            </a:r>
            <a:r>
              <a:rPr lang="en-US" sz="1400" dirty="0">
                <a:solidFill>
                  <a:srgbClr val="E8EAE9"/>
                </a:solidFill>
                <a:latin typeface="Helvetica Neue"/>
                <a:cs typeface="Helvetica Neue"/>
              </a:rPr>
              <a:t>, Nature 2007</a:t>
            </a:r>
          </a:p>
        </p:txBody>
      </p:sp>
      <p:sp>
        <p:nvSpPr>
          <p:cNvPr id="3" name="Slide Number Placeholder 2"/>
          <p:cNvSpPr>
            <a:spLocks noGrp="1"/>
          </p:cNvSpPr>
          <p:nvPr>
            <p:ph type="sldNum" sz="quarter" idx="11"/>
          </p:nvPr>
        </p:nvSpPr>
        <p:spPr/>
        <p:txBody>
          <a:bodyPr/>
          <a:lstStyle/>
          <a:p>
            <a:fld id="{2C50C6C8-AA94-9B41-804B-ADFF335A0C34}" type="slidenum">
              <a:rPr lang="en-US" smtClean="0"/>
              <a:pPr/>
              <a:t>2</a:t>
            </a:fld>
            <a:endParaRPr lang="en-US" dirty="0"/>
          </a:p>
        </p:txBody>
      </p:sp>
    </p:spTree>
    <p:extLst>
      <p:ext uri="{BB962C8B-B14F-4D97-AF65-F5344CB8AC3E}">
        <p14:creationId xmlns:p14="http://schemas.microsoft.com/office/powerpoint/2010/main" val="12662351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DNA </a:t>
            </a:r>
            <a:r>
              <a:rPr lang="en-US" dirty="0" err="1" smtClean="0">
                <a:latin typeface="Arial"/>
                <a:cs typeface="Arial"/>
              </a:rPr>
              <a:t>Nanopore</a:t>
            </a:r>
            <a:r>
              <a:rPr lang="en-US" dirty="0" smtClean="0">
                <a:latin typeface="Arial"/>
                <a:cs typeface="Arial"/>
              </a:rPr>
              <a:t> Sequencers</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sp>
        <p:nvSpPr>
          <p:cNvPr id="10" name="TextBox 9"/>
          <p:cNvSpPr txBox="1"/>
          <p:nvPr/>
        </p:nvSpPr>
        <p:spPr>
          <a:xfrm>
            <a:off x="1016000" y="3073400"/>
            <a:ext cx="2497800" cy="461665"/>
          </a:xfrm>
          <a:prstGeom prst="rect">
            <a:avLst/>
          </a:prstGeom>
          <a:noFill/>
        </p:spPr>
        <p:txBody>
          <a:bodyPr wrap="none" rtlCol="0">
            <a:spAutoFit/>
          </a:bodyPr>
          <a:lstStyle/>
          <a:p>
            <a:r>
              <a:rPr lang="en-US" dirty="0" smtClean="0"/>
              <a:t>Alpha </a:t>
            </a:r>
            <a:r>
              <a:rPr lang="en-US" dirty="0" err="1" smtClean="0"/>
              <a:t>Hemolysin</a:t>
            </a:r>
            <a:endParaRPr lang="en-US" dirty="0"/>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 y="1498600"/>
            <a:ext cx="8826500" cy="3860800"/>
          </a:xfrm>
          <a:prstGeom prst="rect">
            <a:avLst/>
          </a:prstGeom>
        </p:spPr>
      </p:pic>
      <p:sp>
        <p:nvSpPr>
          <p:cNvPr id="4" name="Rectangle 3"/>
          <p:cNvSpPr/>
          <p:nvPr/>
        </p:nvSpPr>
        <p:spPr>
          <a:xfrm>
            <a:off x="5513294" y="6324647"/>
            <a:ext cx="3465606" cy="400110"/>
          </a:xfrm>
          <a:prstGeom prst="rect">
            <a:avLst/>
          </a:prstGeom>
        </p:spPr>
        <p:txBody>
          <a:bodyPr wrap="square">
            <a:spAutoFit/>
          </a:bodyPr>
          <a:lstStyle/>
          <a:p>
            <a:r>
              <a:rPr lang="en-US" sz="1000" dirty="0" err="1">
                <a:solidFill>
                  <a:schemeClr val="accent3"/>
                </a:solidFill>
                <a:ea typeface="Arial" charset="0"/>
                <a:cs typeface="Arial" charset="0"/>
              </a:rPr>
              <a:t>Branton</a:t>
            </a:r>
            <a:r>
              <a:rPr lang="en-US" sz="1000" dirty="0">
                <a:solidFill>
                  <a:schemeClr val="accent3"/>
                </a:solidFill>
                <a:ea typeface="Arial" charset="0"/>
                <a:cs typeface="Arial" charset="0"/>
              </a:rPr>
              <a:t>, D., et al. (2008). "The potential and challenges of </a:t>
            </a:r>
            <a:r>
              <a:rPr lang="en-US" sz="1000" dirty="0" err="1">
                <a:solidFill>
                  <a:schemeClr val="accent3"/>
                </a:solidFill>
                <a:ea typeface="Arial" charset="0"/>
                <a:cs typeface="Arial" charset="0"/>
              </a:rPr>
              <a:t>nanopore</a:t>
            </a:r>
            <a:r>
              <a:rPr lang="en-US" sz="1000" dirty="0">
                <a:solidFill>
                  <a:schemeClr val="accent3"/>
                </a:solidFill>
                <a:ea typeface="Arial" charset="0"/>
                <a:cs typeface="Arial" charset="0"/>
              </a:rPr>
              <a:t> sequencing." </a:t>
            </a:r>
            <a:r>
              <a:rPr lang="en-US" sz="1000" u="sng" dirty="0">
                <a:solidFill>
                  <a:schemeClr val="accent3"/>
                </a:solidFill>
                <a:ea typeface="Arial" charset="0"/>
                <a:cs typeface="Arial" charset="0"/>
              </a:rPr>
              <a:t>Nat Biotech </a:t>
            </a:r>
            <a:r>
              <a:rPr lang="en-US" sz="1000" b="1" u="sng" dirty="0">
                <a:solidFill>
                  <a:schemeClr val="accent3"/>
                </a:solidFill>
                <a:ea typeface="Arial" charset="0"/>
                <a:cs typeface="Arial" charset="0"/>
              </a:rPr>
              <a:t>26</a:t>
            </a:r>
            <a:r>
              <a:rPr lang="en-US" sz="1000" u="sng" dirty="0">
                <a:solidFill>
                  <a:schemeClr val="accent3"/>
                </a:solidFill>
                <a:ea typeface="Arial" charset="0"/>
                <a:cs typeface="Arial" charset="0"/>
              </a:rPr>
              <a:t>(10): 1146-1153.</a:t>
            </a:r>
            <a:endParaRPr lang="en-US" sz="1000" dirty="0">
              <a:solidFill>
                <a:schemeClr val="accent3"/>
              </a:solidFill>
              <a:ea typeface="Arial" charset="0"/>
              <a:cs typeface="Arial" charset="0"/>
            </a:endParaRPr>
          </a:p>
        </p:txBody>
      </p:sp>
      <p:sp>
        <p:nvSpPr>
          <p:cNvPr id="7" name="TextBox 6"/>
          <p:cNvSpPr txBox="1"/>
          <p:nvPr/>
        </p:nvSpPr>
        <p:spPr>
          <a:xfrm>
            <a:off x="1016000" y="5611191"/>
            <a:ext cx="7883890" cy="461665"/>
          </a:xfrm>
          <a:prstGeom prst="rect">
            <a:avLst/>
          </a:prstGeom>
          <a:noFill/>
        </p:spPr>
        <p:txBody>
          <a:bodyPr wrap="none" rtlCol="0">
            <a:spAutoFit/>
          </a:bodyPr>
          <a:lstStyle/>
          <a:p>
            <a:r>
              <a:rPr lang="en-US" dirty="0" smtClean="0"/>
              <a:t>Biological </a:t>
            </a:r>
            <a:r>
              <a:rPr lang="en-US" dirty="0" err="1" smtClean="0"/>
              <a:t>Nanopore</a:t>
            </a:r>
            <a:r>
              <a:rPr lang="en-US" dirty="0" smtClean="0"/>
              <a:t>, ~$1000/genome, Oxford </a:t>
            </a:r>
            <a:r>
              <a:rPr lang="en-US" dirty="0" err="1" smtClean="0"/>
              <a:t>Nanopore</a:t>
            </a:r>
            <a:endParaRPr lang="en-US" dirty="0"/>
          </a:p>
        </p:txBody>
      </p:sp>
      <p:sp>
        <p:nvSpPr>
          <p:cNvPr id="8" name="Slide Number Placeholder 7"/>
          <p:cNvSpPr>
            <a:spLocks noGrp="1"/>
          </p:cNvSpPr>
          <p:nvPr>
            <p:ph type="sldNum" sz="quarter" idx="11"/>
          </p:nvPr>
        </p:nvSpPr>
        <p:spPr/>
        <p:txBody>
          <a:bodyPr/>
          <a:lstStyle/>
          <a:p>
            <a:fld id="{2C50C6C8-AA94-9B41-804B-ADFF335A0C34}" type="slidenum">
              <a:rPr lang="en-US" smtClean="0"/>
              <a:pPr/>
              <a:t>20</a:t>
            </a:fld>
            <a:endParaRPr lang="en-US" dirty="0"/>
          </a:p>
        </p:txBody>
      </p:sp>
    </p:spTree>
    <p:extLst>
      <p:ext uri="{BB962C8B-B14F-4D97-AF65-F5344CB8AC3E}">
        <p14:creationId xmlns:p14="http://schemas.microsoft.com/office/powerpoint/2010/main" val="16401703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DNA </a:t>
            </a:r>
            <a:r>
              <a:rPr lang="en-US" dirty="0" err="1" smtClean="0">
                <a:latin typeface="Arial"/>
                <a:cs typeface="Arial"/>
              </a:rPr>
              <a:t>Nanopore</a:t>
            </a:r>
            <a:r>
              <a:rPr lang="en-US" dirty="0" smtClean="0">
                <a:latin typeface="Arial"/>
                <a:cs typeface="Arial"/>
              </a:rPr>
              <a:t> Sequencers</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sp>
        <p:nvSpPr>
          <p:cNvPr id="4" name="Rectangle 3"/>
          <p:cNvSpPr/>
          <p:nvPr/>
        </p:nvSpPr>
        <p:spPr>
          <a:xfrm>
            <a:off x="6252882" y="6324647"/>
            <a:ext cx="2726018" cy="400110"/>
          </a:xfrm>
          <a:prstGeom prst="rect">
            <a:avLst/>
          </a:prstGeom>
        </p:spPr>
        <p:txBody>
          <a:bodyPr wrap="square">
            <a:spAutoFit/>
          </a:bodyPr>
          <a:lstStyle/>
          <a:p>
            <a:pPr algn="r"/>
            <a:r>
              <a:rPr lang="nb-NO" sz="1000" dirty="0">
                <a:solidFill>
                  <a:schemeClr val="accent3"/>
                </a:solidFill>
              </a:rPr>
              <a:t>Dekker, C. (2007). "Solid-</a:t>
            </a:r>
            <a:r>
              <a:rPr lang="nb-NO" sz="1000" dirty="0" err="1">
                <a:solidFill>
                  <a:schemeClr val="accent3"/>
                </a:solidFill>
              </a:rPr>
              <a:t>state</a:t>
            </a:r>
            <a:r>
              <a:rPr lang="nb-NO" sz="1000" dirty="0">
                <a:solidFill>
                  <a:schemeClr val="accent3"/>
                </a:solidFill>
              </a:rPr>
              <a:t> </a:t>
            </a:r>
            <a:r>
              <a:rPr lang="nb-NO" sz="1000" dirty="0" err="1">
                <a:solidFill>
                  <a:schemeClr val="accent3"/>
                </a:solidFill>
              </a:rPr>
              <a:t>nanopores</a:t>
            </a:r>
            <a:r>
              <a:rPr lang="nb-NO" sz="1000" dirty="0">
                <a:solidFill>
                  <a:schemeClr val="accent3"/>
                </a:solidFill>
              </a:rPr>
              <a:t>." </a:t>
            </a:r>
            <a:r>
              <a:rPr lang="nb-NO" sz="1000" u="sng" dirty="0">
                <a:solidFill>
                  <a:schemeClr val="accent3"/>
                </a:solidFill>
              </a:rPr>
              <a:t>Nat </a:t>
            </a:r>
            <a:r>
              <a:rPr lang="nb-NO" sz="1000" u="sng" dirty="0" err="1">
                <a:solidFill>
                  <a:schemeClr val="accent3"/>
                </a:solidFill>
              </a:rPr>
              <a:t>Nano</a:t>
            </a:r>
            <a:r>
              <a:rPr lang="nb-NO" sz="1000" u="sng" dirty="0">
                <a:solidFill>
                  <a:schemeClr val="accent3"/>
                </a:solidFill>
              </a:rPr>
              <a:t> </a:t>
            </a:r>
            <a:r>
              <a:rPr lang="nb-NO" sz="1000" b="1" u="sng" dirty="0">
                <a:solidFill>
                  <a:schemeClr val="accent3"/>
                </a:solidFill>
              </a:rPr>
              <a:t>2</a:t>
            </a:r>
            <a:r>
              <a:rPr lang="nb-NO" sz="1000" u="sng" dirty="0">
                <a:solidFill>
                  <a:schemeClr val="accent3"/>
                </a:solidFill>
              </a:rPr>
              <a:t>(4): 209-215.</a:t>
            </a:r>
            <a:endParaRPr lang="en-US" sz="1000" dirty="0">
              <a:solidFill>
                <a:schemeClr val="accent3"/>
              </a:solidFill>
              <a:ea typeface="Arial" charset="0"/>
              <a:cs typeface="Arial" charset="0"/>
            </a:endParaRP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74782" y="1754932"/>
            <a:ext cx="5156200" cy="4140200"/>
          </a:xfrm>
          <a:prstGeom prst="rect">
            <a:avLst/>
          </a:prstGeom>
        </p:spPr>
      </p:pic>
      <p:sp>
        <p:nvSpPr>
          <p:cNvPr id="3" name="TextBox 2"/>
          <p:cNvSpPr txBox="1"/>
          <p:nvPr/>
        </p:nvSpPr>
        <p:spPr>
          <a:xfrm>
            <a:off x="288759" y="1847426"/>
            <a:ext cx="3717515" cy="3416320"/>
          </a:xfrm>
          <a:prstGeom prst="rect">
            <a:avLst/>
          </a:prstGeom>
          <a:noFill/>
        </p:spPr>
        <p:txBody>
          <a:bodyPr wrap="square" rtlCol="0">
            <a:spAutoFit/>
          </a:bodyPr>
          <a:lstStyle/>
          <a:p>
            <a:r>
              <a:rPr lang="en-US" u="sng" dirty="0" smtClean="0"/>
              <a:t>Single Silicon </a:t>
            </a:r>
            <a:r>
              <a:rPr lang="en-US" u="sng" dirty="0" err="1" smtClean="0"/>
              <a:t>Nanopore</a:t>
            </a:r>
            <a:endParaRPr lang="en-US" u="sng" dirty="0" smtClean="0"/>
          </a:p>
          <a:p>
            <a:pPr marL="342900" indent="-342900">
              <a:buFont typeface="Arial" charset="0"/>
              <a:buChar char="•"/>
            </a:pPr>
            <a:endParaRPr lang="en-US" dirty="0" smtClean="0"/>
          </a:p>
          <a:p>
            <a:pPr marL="342900" indent="-342900">
              <a:buFont typeface="Arial" charset="0"/>
              <a:buChar char="•"/>
            </a:pPr>
            <a:r>
              <a:rPr lang="en-US" dirty="0" smtClean="0"/>
              <a:t>Cheap Fabrication</a:t>
            </a:r>
          </a:p>
          <a:p>
            <a:pPr marL="342900" indent="-342900">
              <a:buFont typeface="Arial" charset="0"/>
              <a:buChar char="•"/>
            </a:pPr>
            <a:r>
              <a:rPr lang="en-US" dirty="0" smtClean="0"/>
              <a:t>Stable Shelf Life</a:t>
            </a:r>
          </a:p>
          <a:p>
            <a:pPr marL="342900" indent="-342900">
              <a:buFont typeface="Arial" charset="0"/>
              <a:buChar char="•"/>
            </a:pPr>
            <a:endParaRPr lang="en-US" dirty="0"/>
          </a:p>
          <a:p>
            <a:pPr marL="342900" indent="-342900">
              <a:buFont typeface="Arial" charset="0"/>
              <a:buChar char="•"/>
            </a:pPr>
            <a:r>
              <a:rPr lang="en-US" dirty="0" smtClean="0"/>
              <a:t>Poor base pair resolution</a:t>
            </a:r>
          </a:p>
          <a:p>
            <a:pPr marL="342900" indent="-342900">
              <a:buFont typeface="Arial" charset="0"/>
              <a:buChar char="•"/>
            </a:pPr>
            <a:r>
              <a:rPr lang="en-US" dirty="0" smtClean="0"/>
              <a:t>Single point of failure</a:t>
            </a:r>
          </a:p>
          <a:p>
            <a:pPr marL="342900" indent="-342900">
              <a:buFont typeface="Arial" charset="0"/>
              <a:buChar char="•"/>
            </a:pPr>
            <a:endParaRPr lang="en-US" dirty="0"/>
          </a:p>
        </p:txBody>
      </p:sp>
      <p:sp>
        <p:nvSpPr>
          <p:cNvPr id="7" name="Slide Number Placeholder 6"/>
          <p:cNvSpPr>
            <a:spLocks noGrp="1"/>
          </p:cNvSpPr>
          <p:nvPr>
            <p:ph type="sldNum" sz="quarter" idx="11"/>
          </p:nvPr>
        </p:nvSpPr>
        <p:spPr/>
        <p:txBody>
          <a:bodyPr/>
          <a:lstStyle/>
          <a:p>
            <a:fld id="{2C50C6C8-AA94-9B41-804B-ADFF335A0C34}" type="slidenum">
              <a:rPr lang="en-US" smtClean="0"/>
              <a:pPr/>
              <a:t>21</a:t>
            </a:fld>
            <a:endParaRPr lang="en-US" dirty="0"/>
          </a:p>
        </p:txBody>
      </p:sp>
    </p:spTree>
    <p:extLst>
      <p:ext uri="{BB962C8B-B14F-4D97-AF65-F5344CB8AC3E}">
        <p14:creationId xmlns:p14="http://schemas.microsoft.com/office/powerpoint/2010/main" val="5326706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DNA Blockage</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sp>
        <p:nvSpPr>
          <p:cNvPr id="9" name="TextBox 8"/>
          <p:cNvSpPr txBox="1"/>
          <p:nvPr/>
        </p:nvSpPr>
        <p:spPr>
          <a:xfrm>
            <a:off x="4712707" y="5104961"/>
            <a:ext cx="4267381" cy="830997"/>
          </a:xfrm>
          <a:prstGeom prst="rect">
            <a:avLst/>
          </a:prstGeom>
          <a:noFill/>
        </p:spPr>
        <p:txBody>
          <a:bodyPr wrap="square" rtlCol="0">
            <a:spAutoFit/>
          </a:bodyPr>
          <a:lstStyle/>
          <a:p>
            <a:r>
              <a:rPr lang="en-US" smtClean="0"/>
              <a:t>A filter could screen </a:t>
            </a:r>
            <a:r>
              <a:rPr lang="en-US" dirty="0" smtClean="0"/>
              <a:t>out ‘clogging’ DNA configurations</a:t>
            </a:r>
            <a:endParaRPr lang="en-US" dirty="0"/>
          </a:p>
        </p:txBody>
      </p:sp>
      <p:pic>
        <p:nvPicPr>
          <p:cNvPr id="7" name="Picture 6" descr="Under Tent with hole + DNA 1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74934" y="2545103"/>
            <a:ext cx="4550858" cy="2559858"/>
          </a:xfrm>
          <a:prstGeom prst="rect">
            <a:avLst/>
          </a:prstGeom>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7593" y="2149765"/>
            <a:ext cx="4161637" cy="3149911"/>
          </a:xfrm>
          <a:prstGeom prst="rect">
            <a:avLst/>
          </a:prstGeom>
        </p:spPr>
      </p:pic>
      <p:sp>
        <p:nvSpPr>
          <p:cNvPr id="8" name="Rectangle 7"/>
          <p:cNvSpPr/>
          <p:nvPr/>
        </p:nvSpPr>
        <p:spPr>
          <a:xfrm>
            <a:off x="5593977" y="6304002"/>
            <a:ext cx="3550023" cy="553998"/>
          </a:xfrm>
          <a:prstGeom prst="rect">
            <a:avLst/>
          </a:prstGeom>
        </p:spPr>
        <p:txBody>
          <a:bodyPr wrap="square">
            <a:spAutoFit/>
          </a:bodyPr>
          <a:lstStyle/>
          <a:p>
            <a:pPr algn="r"/>
            <a:r>
              <a:rPr lang="en-US" sz="1000" dirty="0">
                <a:solidFill>
                  <a:schemeClr val="accent3"/>
                </a:solidFill>
                <a:ea typeface="Arial" charset="0"/>
                <a:cs typeface="Arial" charset="0"/>
              </a:rPr>
              <a:t>Schneider, G. F., et al. (2013). "Tailoring the hydrophobicity of graphene for its use as </a:t>
            </a:r>
            <a:r>
              <a:rPr lang="en-US" sz="1000" dirty="0" err="1">
                <a:solidFill>
                  <a:schemeClr val="accent3"/>
                </a:solidFill>
                <a:ea typeface="Arial" charset="0"/>
                <a:cs typeface="Arial" charset="0"/>
              </a:rPr>
              <a:t>nanopores</a:t>
            </a:r>
            <a:r>
              <a:rPr lang="en-US" sz="1000" dirty="0">
                <a:solidFill>
                  <a:schemeClr val="accent3"/>
                </a:solidFill>
                <a:ea typeface="Arial" charset="0"/>
                <a:cs typeface="Arial" charset="0"/>
              </a:rPr>
              <a:t> for DNA translocation." </a:t>
            </a:r>
            <a:r>
              <a:rPr lang="en-US" sz="1000" u="sng" dirty="0">
                <a:solidFill>
                  <a:schemeClr val="accent3"/>
                </a:solidFill>
                <a:ea typeface="Arial" charset="0"/>
                <a:cs typeface="Arial" charset="0"/>
              </a:rPr>
              <a:t>Nat </a:t>
            </a:r>
            <a:r>
              <a:rPr lang="en-US" sz="1000" u="sng" dirty="0" err="1">
                <a:solidFill>
                  <a:schemeClr val="accent3"/>
                </a:solidFill>
                <a:ea typeface="Arial" charset="0"/>
                <a:cs typeface="Arial" charset="0"/>
              </a:rPr>
              <a:t>Commun</a:t>
            </a:r>
            <a:r>
              <a:rPr lang="en-US" sz="1000" u="sng" dirty="0">
                <a:solidFill>
                  <a:schemeClr val="accent3"/>
                </a:solidFill>
                <a:ea typeface="Arial" charset="0"/>
                <a:cs typeface="Arial" charset="0"/>
              </a:rPr>
              <a:t> </a:t>
            </a:r>
            <a:r>
              <a:rPr lang="en-US" sz="1000" b="1" u="sng" dirty="0">
                <a:solidFill>
                  <a:schemeClr val="accent3"/>
                </a:solidFill>
                <a:ea typeface="Arial" charset="0"/>
                <a:cs typeface="Arial" charset="0"/>
              </a:rPr>
              <a:t>4</a:t>
            </a:r>
            <a:r>
              <a:rPr lang="en-US" sz="1000" u="sng" dirty="0">
                <a:solidFill>
                  <a:schemeClr val="accent3"/>
                </a:solidFill>
                <a:ea typeface="Arial" charset="0"/>
                <a:cs typeface="Arial" charset="0"/>
              </a:rPr>
              <a:t>.</a:t>
            </a:r>
            <a:endParaRPr lang="en-US" sz="1000" dirty="0">
              <a:solidFill>
                <a:schemeClr val="accent3"/>
              </a:solidFill>
              <a:ea typeface="Arial" charset="0"/>
              <a:cs typeface="Arial" charset="0"/>
            </a:endParaRPr>
          </a:p>
        </p:txBody>
      </p:sp>
      <p:sp>
        <p:nvSpPr>
          <p:cNvPr id="4" name="Slide Number Placeholder 3"/>
          <p:cNvSpPr>
            <a:spLocks noGrp="1"/>
          </p:cNvSpPr>
          <p:nvPr>
            <p:ph type="sldNum" sz="quarter" idx="11"/>
          </p:nvPr>
        </p:nvSpPr>
        <p:spPr/>
        <p:txBody>
          <a:bodyPr/>
          <a:lstStyle/>
          <a:p>
            <a:fld id="{2C50C6C8-AA94-9B41-804B-ADFF335A0C34}" type="slidenum">
              <a:rPr lang="en-US" smtClean="0"/>
              <a:pPr/>
              <a:t>22</a:t>
            </a:fld>
            <a:endParaRPr lang="en-US" dirty="0"/>
          </a:p>
        </p:txBody>
      </p:sp>
    </p:spTree>
    <p:extLst>
      <p:ext uri="{BB962C8B-B14F-4D97-AF65-F5344CB8AC3E}">
        <p14:creationId xmlns:p14="http://schemas.microsoft.com/office/powerpoint/2010/main" val="19346601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sz="3600" dirty="0" smtClean="0">
                <a:latin typeface="Arial"/>
                <a:cs typeface="Arial"/>
              </a:rPr>
              <a:t>Nanomembrane-Vapor Transfer</a:t>
            </a:r>
            <a:endParaRPr lang="en-US" sz="3600"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pic>
        <p:nvPicPr>
          <p:cNvPr id="4" name="Water Vapor Tented Assembly sni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9820" t="37180" r="55640" b="15122"/>
          <a:stretch/>
        </p:blipFill>
        <p:spPr>
          <a:xfrm>
            <a:off x="2502568" y="1325418"/>
            <a:ext cx="3874169" cy="4235758"/>
          </a:xfrm>
          <a:prstGeom prst="rect">
            <a:avLst/>
          </a:prstGeom>
        </p:spPr>
      </p:pic>
      <p:sp>
        <p:nvSpPr>
          <p:cNvPr id="3" name="Slide Number Placeholder 2"/>
          <p:cNvSpPr>
            <a:spLocks noGrp="1"/>
          </p:cNvSpPr>
          <p:nvPr>
            <p:ph type="sldNum" sz="quarter" idx="11"/>
          </p:nvPr>
        </p:nvSpPr>
        <p:spPr/>
        <p:txBody>
          <a:bodyPr/>
          <a:lstStyle/>
          <a:p>
            <a:fld id="{2C50C6C8-AA94-9B41-804B-ADFF335A0C34}" type="slidenum">
              <a:rPr lang="en-US" smtClean="0"/>
              <a:pPr/>
              <a:t>23</a:t>
            </a:fld>
            <a:endParaRPr lang="en-US" dirty="0"/>
          </a:p>
        </p:txBody>
      </p:sp>
    </p:spTree>
    <p:extLst>
      <p:ext uri="{BB962C8B-B14F-4D97-AF65-F5344CB8AC3E}">
        <p14:creationId xmlns:p14="http://schemas.microsoft.com/office/powerpoint/2010/main" val="15402326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Tenting</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pic>
        <p:nvPicPr>
          <p:cNvPr id="8" name="Nanoporous Tent5 al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00545" y="1334942"/>
            <a:ext cx="7264400" cy="4086225"/>
          </a:xfrm>
          <a:prstGeom prst="rect">
            <a:avLst/>
          </a:prstGeom>
        </p:spPr>
      </p:pic>
      <p:sp>
        <p:nvSpPr>
          <p:cNvPr id="3" name="Slide Number Placeholder 2"/>
          <p:cNvSpPr>
            <a:spLocks noGrp="1"/>
          </p:cNvSpPr>
          <p:nvPr>
            <p:ph type="sldNum" sz="quarter" idx="11"/>
          </p:nvPr>
        </p:nvSpPr>
        <p:spPr/>
        <p:txBody>
          <a:bodyPr/>
          <a:lstStyle/>
          <a:p>
            <a:fld id="{2C50C6C8-AA94-9B41-804B-ADFF335A0C34}" type="slidenum">
              <a:rPr lang="en-US" smtClean="0"/>
              <a:pPr/>
              <a:t>24</a:t>
            </a:fld>
            <a:endParaRPr lang="en-US" dirty="0"/>
          </a:p>
        </p:txBody>
      </p:sp>
    </p:spTree>
    <p:extLst>
      <p:ext uri="{BB962C8B-B14F-4D97-AF65-F5344CB8AC3E}">
        <p14:creationId xmlns:p14="http://schemas.microsoft.com/office/powerpoint/2010/main" val="1412277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Tenting - SEM</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pic>
        <p:nvPicPr>
          <p:cNvPr id="4" name="Picture 3" descr="bholes_01.tif"/>
          <p:cNvPicPr>
            <a:picLocks noChangeAspect="1"/>
          </p:cNvPicPr>
          <p:nvPr/>
        </p:nvPicPr>
        <p:blipFill>
          <a:blip r:embed="rId4" cstate="email">
            <a:extLst>
              <a:ext uri="{BEBA8EAE-BF5A-486C-A8C5-ECC9F3942E4B}">
                <a14:imgProps xmlns:a14="http://schemas.microsoft.com/office/drawing/2010/main">
                  <a14:imgLayer r:embed="rId5">
                    <a14:imgEffect>
                      <a14:sharpenSoften amount="50000"/>
                    </a14:imgEffect>
                    <a14:imgEffect>
                      <a14:brightnessContrast contrast="48000"/>
                    </a14:imgEffect>
                  </a14:imgLayer>
                </a14:imgProps>
              </a:ext>
              <a:ext uri="{28A0092B-C50C-407E-A947-70E740481C1C}">
                <a14:useLocalDpi xmlns:a14="http://schemas.microsoft.com/office/drawing/2010/main"/>
              </a:ext>
            </a:extLst>
          </a:blip>
          <a:stretch>
            <a:fillRect/>
          </a:stretch>
        </p:blipFill>
        <p:spPr>
          <a:xfrm>
            <a:off x="281415" y="1905000"/>
            <a:ext cx="4534283" cy="3400713"/>
          </a:xfrm>
          <a:prstGeom prst="rect">
            <a:avLst/>
          </a:prstGeom>
        </p:spPr>
      </p:pic>
      <p:pic>
        <p:nvPicPr>
          <p:cNvPr id="7" name="Picture 6" descr="bholes_03.ti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36067" y="1905000"/>
            <a:ext cx="4131733" cy="3098800"/>
          </a:xfrm>
          <a:prstGeom prst="rect">
            <a:avLst/>
          </a:prstGeom>
        </p:spPr>
      </p:pic>
      <p:cxnSp>
        <p:nvCxnSpPr>
          <p:cNvPr id="9" name="Straight Connector 8"/>
          <p:cNvCxnSpPr/>
          <p:nvPr/>
        </p:nvCxnSpPr>
        <p:spPr bwMode="auto">
          <a:xfrm flipV="1">
            <a:off x="2911642" y="1905000"/>
            <a:ext cx="2024425" cy="1133642"/>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Connector 9"/>
          <p:cNvCxnSpPr/>
          <p:nvPr/>
        </p:nvCxnSpPr>
        <p:spPr bwMode="auto">
          <a:xfrm>
            <a:off x="2911642" y="3310195"/>
            <a:ext cx="2024425" cy="1693605"/>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1" name="Rectangle 10"/>
          <p:cNvSpPr/>
          <p:nvPr/>
        </p:nvSpPr>
        <p:spPr bwMode="auto">
          <a:xfrm>
            <a:off x="2911642" y="3038642"/>
            <a:ext cx="272716" cy="272716"/>
          </a:xfrm>
          <a:prstGeom prst="rect">
            <a:avLst/>
          </a:prstGeom>
          <a:noFill/>
          <a:ln w="9525" cap="flat" cmpd="sng" algn="ctr">
            <a:solidFill>
              <a:srgbClr val="FF0000"/>
            </a:solidFill>
            <a:prstDash val="sys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3" name="Slide Number Placeholder 2"/>
          <p:cNvSpPr>
            <a:spLocks noGrp="1"/>
          </p:cNvSpPr>
          <p:nvPr>
            <p:ph type="sldNum" sz="quarter" idx="11"/>
          </p:nvPr>
        </p:nvSpPr>
        <p:spPr/>
        <p:txBody>
          <a:bodyPr/>
          <a:lstStyle/>
          <a:p>
            <a:fld id="{2C50C6C8-AA94-9B41-804B-ADFF335A0C34}" type="slidenum">
              <a:rPr lang="en-US" smtClean="0"/>
              <a:pPr/>
              <a:t>25</a:t>
            </a:fld>
            <a:endParaRPr lang="en-US" dirty="0"/>
          </a:p>
        </p:txBody>
      </p:sp>
    </p:spTree>
    <p:extLst>
      <p:ext uri="{BB962C8B-B14F-4D97-AF65-F5344CB8AC3E}">
        <p14:creationId xmlns:p14="http://schemas.microsoft.com/office/powerpoint/2010/main" val="1526446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Tenting - Wetting</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pic>
        <p:nvPicPr>
          <p:cNvPr id="3" name="Tent Wetting Sni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85042" y="1325418"/>
            <a:ext cx="5655329" cy="4241497"/>
          </a:xfrm>
          <a:prstGeom prst="rect">
            <a:avLst/>
          </a:prstGeom>
        </p:spPr>
      </p:pic>
      <p:sp>
        <p:nvSpPr>
          <p:cNvPr id="4" name="Slide Number Placeholder 3"/>
          <p:cNvSpPr>
            <a:spLocks noGrp="1"/>
          </p:cNvSpPr>
          <p:nvPr>
            <p:ph type="sldNum" sz="quarter" idx="11"/>
          </p:nvPr>
        </p:nvSpPr>
        <p:spPr/>
        <p:txBody>
          <a:bodyPr/>
          <a:lstStyle/>
          <a:p>
            <a:fld id="{2C50C6C8-AA94-9B41-804B-ADFF335A0C34}" type="slidenum">
              <a:rPr lang="en-US" smtClean="0"/>
              <a:pPr/>
              <a:t>26</a:t>
            </a:fld>
            <a:endParaRPr lang="en-US" dirty="0"/>
          </a:p>
        </p:txBody>
      </p:sp>
    </p:spTree>
    <p:extLst>
      <p:ext uri="{BB962C8B-B14F-4D97-AF65-F5344CB8AC3E}">
        <p14:creationId xmlns:p14="http://schemas.microsoft.com/office/powerpoint/2010/main" val="305197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Tenting - Wetting</a:t>
            </a:r>
            <a:endParaRPr lang="en-US" dirty="0">
              <a:latin typeface="Arial"/>
              <a:cs typeface="Arial"/>
            </a:endParaRPr>
          </a:p>
        </p:txBody>
      </p:sp>
      <p:pic>
        <p:nvPicPr>
          <p:cNvPr id="4" name="Content Placeholder 3" descr="Screen Shot 2015-05-29 at 9.22.42 AM.png"/>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685800" y="1477963"/>
            <a:ext cx="7772400" cy="4618037"/>
          </a:xfrm>
        </p:spPr>
      </p:pic>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sp>
        <p:nvSpPr>
          <p:cNvPr id="3" name="Slide Number Placeholder 2"/>
          <p:cNvSpPr>
            <a:spLocks noGrp="1"/>
          </p:cNvSpPr>
          <p:nvPr>
            <p:ph type="sldNum" sz="quarter" idx="11"/>
          </p:nvPr>
        </p:nvSpPr>
        <p:spPr/>
        <p:txBody>
          <a:bodyPr/>
          <a:lstStyle/>
          <a:p>
            <a:fld id="{2C50C6C8-AA94-9B41-804B-ADFF335A0C34}" type="slidenum">
              <a:rPr lang="en-US" smtClean="0"/>
              <a:pPr/>
              <a:t>27</a:t>
            </a:fld>
            <a:endParaRPr lang="en-US" dirty="0"/>
          </a:p>
        </p:txBody>
      </p:sp>
    </p:spTree>
    <p:extLst>
      <p:ext uri="{BB962C8B-B14F-4D97-AF65-F5344CB8AC3E}">
        <p14:creationId xmlns:p14="http://schemas.microsoft.com/office/powerpoint/2010/main" val="1671735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Tenting - Wetting</a:t>
            </a:r>
            <a:endParaRPr lang="en-US" dirty="0">
              <a:latin typeface="Arial"/>
              <a:cs typeface="Arial"/>
            </a:endParaRPr>
          </a:p>
        </p:txBody>
      </p:sp>
      <p:pic>
        <p:nvPicPr>
          <p:cNvPr id="4" name="Nanoporous Tent6.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08038" y="2344738"/>
            <a:ext cx="2722562" cy="2041525"/>
          </a:xfrm>
        </p:spPr>
      </p:pic>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pic>
        <p:nvPicPr>
          <p:cNvPr id="7" name="Picture 6" descr="30 min timelapse.gif"/>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61360" y="1365250"/>
            <a:ext cx="4008485" cy="4000500"/>
          </a:xfrm>
          <a:prstGeom prst="rect">
            <a:avLst/>
          </a:prstGeom>
        </p:spPr>
      </p:pic>
      <p:sp>
        <p:nvSpPr>
          <p:cNvPr id="3" name="Slide Number Placeholder 2"/>
          <p:cNvSpPr>
            <a:spLocks noGrp="1"/>
          </p:cNvSpPr>
          <p:nvPr>
            <p:ph type="sldNum" sz="quarter" idx="11"/>
          </p:nvPr>
        </p:nvSpPr>
        <p:spPr/>
        <p:txBody>
          <a:bodyPr/>
          <a:lstStyle/>
          <a:p>
            <a:fld id="{2C50C6C8-AA94-9B41-804B-ADFF335A0C34}" type="slidenum">
              <a:rPr lang="en-US" smtClean="0"/>
              <a:pPr/>
              <a:t>28</a:t>
            </a:fld>
            <a:endParaRPr lang="en-US" dirty="0"/>
          </a:p>
        </p:txBody>
      </p:sp>
    </p:spTree>
    <p:extLst>
      <p:ext uri="{BB962C8B-B14F-4D97-AF65-F5344CB8AC3E}">
        <p14:creationId xmlns:p14="http://schemas.microsoft.com/office/powerpoint/2010/main" val="120475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ear Stable Sni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25166" y="1838612"/>
            <a:ext cx="3903636" cy="2927728"/>
          </a:xfrm>
          <a:prstGeom prst="rect">
            <a:avLst/>
          </a:prstGeom>
        </p:spPr>
      </p:pic>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Tent Stability</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pic>
        <p:nvPicPr>
          <p:cNvPr id="7" name="Picture 6" descr="Tent with hole  11.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6177" y="2149765"/>
            <a:ext cx="4083107" cy="2296748"/>
          </a:xfrm>
          <a:prstGeom prst="rect">
            <a:avLst/>
          </a:prstGeom>
        </p:spPr>
      </p:pic>
      <p:sp>
        <p:nvSpPr>
          <p:cNvPr id="4" name="TextBox 3"/>
          <p:cNvSpPr txBox="1"/>
          <p:nvPr/>
        </p:nvSpPr>
        <p:spPr>
          <a:xfrm>
            <a:off x="4825166" y="4824358"/>
            <a:ext cx="4063339" cy="1200329"/>
          </a:xfrm>
          <a:prstGeom prst="rect">
            <a:avLst/>
          </a:prstGeom>
          <a:noFill/>
        </p:spPr>
        <p:txBody>
          <a:bodyPr wrap="square" rtlCol="0">
            <a:spAutoFit/>
          </a:bodyPr>
          <a:lstStyle/>
          <a:p>
            <a:r>
              <a:rPr lang="en-US" dirty="0" smtClean="0"/>
              <a:t>Stability under shear stress</a:t>
            </a:r>
          </a:p>
          <a:p>
            <a:pPr algn="ctr"/>
            <a:endParaRPr lang="en-US" dirty="0" smtClean="0"/>
          </a:p>
          <a:p>
            <a:pPr algn="ctr"/>
            <a:r>
              <a:rPr lang="en-US" dirty="0" smtClean="0"/>
              <a:t>3 dynes/cm</a:t>
            </a:r>
            <a:r>
              <a:rPr lang="en-US" baseline="30000" dirty="0" smtClean="0"/>
              <a:t>2</a:t>
            </a:r>
            <a:endParaRPr lang="en-US" dirty="0"/>
          </a:p>
        </p:txBody>
      </p:sp>
      <p:cxnSp>
        <p:nvCxnSpPr>
          <p:cNvPr id="8" name="Straight Connector 7"/>
          <p:cNvCxnSpPr/>
          <p:nvPr/>
        </p:nvCxnSpPr>
        <p:spPr bwMode="auto">
          <a:xfrm>
            <a:off x="3429000" y="2850776"/>
            <a:ext cx="3106271" cy="537883"/>
          </a:xfrm>
          <a:prstGeom prst="line">
            <a:avLst/>
          </a:prstGeom>
          <a:solidFill>
            <a:schemeClr val="accent1"/>
          </a:solidFill>
          <a:ln w="28575" cap="flat" cmpd="sng" algn="ctr">
            <a:solidFill>
              <a:srgbClr val="FF0000"/>
            </a:solidFill>
            <a:prstDash val="sys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9" name="Straight Connector 8"/>
          <p:cNvCxnSpPr/>
          <p:nvPr/>
        </p:nvCxnSpPr>
        <p:spPr bwMode="auto">
          <a:xfrm flipV="1">
            <a:off x="2823882" y="3550024"/>
            <a:ext cx="3792071" cy="658905"/>
          </a:xfrm>
          <a:prstGeom prst="line">
            <a:avLst/>
          </a:prstGeom>
          <a:solidFill>
            <a:schemeClr val="accent1"/>
          </a:solidFill>
          <a:ln w="28575" cap="flat" cmpd="sng" algn="ctr">
            <a:solidFill>
              <a:srgbClr val="FF0000"/>
            </a:solidFill>
            <a:prstDash val="sys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 name="Slide Number Placeholder 2"/>
          <p:cNvSpPr>
            <a:spLocks noGrp="1"/>
          </p:cNvSpPr>
          <p:nvPr>
            <p:ph type="sldNum" sz="quarter" idx="11"/>
          </p:nvPr>
        </p:nvSpPr>
        <p:spPr/>
        <p:txBody>
          <a:bodyPr/>
          <a:lstStyle/>
          <a:p>
            <a:fld id="{2C50C6C8-AA94-9B41-804B-ADFF335A0C34}" type="slidenum">
              <a:rPr lang="en-US" smtClean="0"/>
              <a:pPr/>
              <a:t>29</a:t>
            </a:fld>
            <a:endParaRPr lang="en-US" dirty="0"/>
          </a:p>
        </p:txBody>
      </p:sp>
    </p:spTree>
    <p:extLst>
      <p:ext uri="{BB962C8B-B14F-4D97-AF65-F5344CB8AC3E}">
        <p14:creationId xmlns:p14="http://schemas.microsoft.com/office/powerpoint/2010/main" val="17508296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repeatCount="indefinite" fill="hold" display="0">
                  <p:stCondLst>
                    <p:cond delay="indefinite"/>
                  </p:stCondLst>
                </p:cTn>
                <p:tgtEl>
                  <p:spTgt spid="10"/>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sz="4000" dirty="0" smtClean="0">
                <a:latin typeface="Arial"/>
                <a:cs typeface="Arial"/>
              </a:rPr>
              <a:t>Si Nanomembrane Applications</a:t>
            </a:r>
            <a:endParaRPr lang="en-US" sz="4000"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pic>
        <p:nvPicPr>
          <p:cNvPr id="8" name="Picture 7" descr="Screen Shot 2015-06-02 at 6.36.35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59765" y="1230504"/>
            <a:ext cx="5024470" cy="1365876"/>
          </a:xfrm>
          <a:prstGeom prst="rect">
            <a:avLst/>
          </a:prstGeom>
        </p:spPr>
      </p:pic>
      <p:pic>
        <p:nvPicPr>
          <p:cNvPr id="9" name="Picture 8" descr="Screen Shot 2015-06-02 at 6.37.49 PM.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773106" y="2596380"/>
            <a:ext cx="3753560" cy="3491599"/>
          </a:xfrm>
          <a:prstGeom prst="rect">
            <a:avLst/>
          </a:prstGeom>
        </p:spPr>
      </p:pic>
      <p:sp>
        <p:nvSpPr>
          <p:cNvPr id="3" name="Slide Number Placeholder 2"/>
          <p:cNvSpPr>
            <a:spLocks noGrp="1"/>
          </p:cNvSpPr>
          <p:nvPr>
            <p:ph type="sldNum" sz="quarter" idx="11"/>
          </p:nvPr>
        </p:nvSpPr>
        <p:spPr/>
        <p:txBody>
          <a:bodyPr/>
          <a:lstStyle/>
          <a:p>
            <a:fld id="{2C50C6C8-AA94-9B41-804B-ADFF335A0C34}" type="slidenum">
              <a:rPr lang="en-US" smtClean="0"/>
              <a:pPr/>
              <a:t>3</a:t>
            </a:fld>
            <a:endParaRPr lang="en-US" dirty="0"/>
          </a:p>
        </p:txBody>
      </p:sp>
      <p:sp>
        <p:nvSpPr>
          <p:cNvPr id="4" name="Rectangle 3"/>
          <p:cNvSpPr/>
          <p:nvPr/>
        </p:nvSpPr>
        <p:spPr>
          <a:xfrm>
            <a:off x="5438274" y="6329195"/>
            <a:ext cx="3705726" cy="464793"/>
          </a:xfrm>
          <a:prstGeom prst="rect">
            <a:avLst/>
          </a:prstGeom>
        </p:spPr>
        <p:txBody>
          <a:bodyPr wrap="square">
            <a:spAutoFit/>
          </a:bodyPr>
          <a:lstStyle/>
          <a:p>
            <a:pPr algn="r"/>
            <a:r>
              <a:rPr lang="en-US" sz="800" dirty="0" err="1">
                <a:solidFill>
                  <a:schemeClr val="bg1"/>
                </a:solidFill>
                <a:ea typeface="Arial" charset="0"/>
                <a:cs typeface="Arial" charset="0"/>
              </a:rPr>
              <a:t>Gaborski</a:t>
            </a:r>
            <a:r>
              <a:rPr lang="en-US" sz="800" dirty="0">
                <a:solidFill>
                  <a:schemeClr val="bg1"/>
                </a:solidFill>
                <a:ea typeface="Arial" charset="0"/>
                <a:cs typeface="Arial" charset="0"/>
              </a:rPr>
              <a:t>, T. R., et al. (2010). "High-Performance Separation of Nanoparticles with Ultrathin Porous </a:t>
            </a:r>
            <a:r>
              <a:rPr lang="en-US" sz="800" dirty="0" err="1">
                <a:solidFill>
                  <a:schemeClr val="bg1"/>
                </a:solidFill>
                <a:ea typeface="Arial" charset="0"/>
                <a:cs typeface="Arial" charset="0"/>
              </a:rPr>
              <a:t>Nanocrystalline</a:t>
            </a:r>
            <a:r>
              <a:rPr lang="en-US" sz="800" dirty="0">
                <a:solidFill>
                  <a:schemeClr val="bg1"/>
                </a:solidFill>
                <a:ea typeface="Arial" charset="0"/>
                <a:cs typeface="Arial" charset="0"/>
              </a:rPr>
              <a:t> Silicon Membranes." </a:t>
            </a:r>
            <a:r>
              <a:rPr lang="en-US" sz="800" u="sng" dirty="0">
                <a:solidFill>
                  <a:schemeClr val="bg1"/>
                </a:solidFill>
                <a:ea typeface="Arial" charset="0"/>
                <a:cs typeface="Arial" charset="0"/>
              </a:rPr>
              <a:t>ACS </a:t>
            </a:r>
            <a:r>
              <a:rPr lang="en-US" sz="800" u="sng" dirty="0" err="1">
                <a:solidFill>
                  <a:schemeClr val="bg1"/>
                </a:solidFill>
                <a:ea typeface="Arial" charset="0"/>
                <a:cs typeface="Arial" charset="0"/>
              </a:rPr>
              <a:t>Nano</a:t>
            </a:r>
            <a:r>
              <a:rPr lang="en-US" sz="800" u="sng" dirty="0">
                <a:solidFill>
                  <a:schemeClr val="bg1"/>
                </a:solidFill>
                <a:ea typeface="Arial" charset="0"/>
                <a:cs typeface="Arial" charset="0"/>
              </a:rPr>
              <a:t> </a:t>
            </a:r>
            <a:r>
              <a:rPr lang="en-US" sz="800" b="1" u="sng" dirty="0">
                <a:solidFill>
                  <a:schemeClr val="bg1"/>
                </a:solidFill>
                <a:ea typeface="Arial" charset="0"/>
                <a:cs typeface="Arial" charset="0"/>
              </a:rPr>
              <a:t>4</a:t>
            </a:r>
            <a:r>
              <a:rPr lang="en-US" sz="800" u="sng" dirty="0">
                <a:solidFill>
                  <a:schemeClr val="bg1"/>
                </a:solidFill>
                <a:ea typeface="Arial" charset="0"/>
                <a:cs typeface="Arial" charset="0"/>
              </a:rPr>
              <a:t>(11): 6973-6981</a:t>
            </a:r>
            <a:endParaRPr lang="en-US" sz="800" dirty="0">
              <a:solidFill>
                <a:schemeClr val="bg1"/>
              </a:solidFill>
              <a:ea typeface="Arial" charset="0"/>
              <a:cs typeface="Arial" charset="0"/>
            </a:endParaRPr>
          </a:p>
        </p:txBody>
      </p:sp>
    </p:spTree>
    <p:extLst>
      <p:ext uri="{BB962C8B-B14F-4D97-AF65-F5344CB8AC3E}">
        <p14:creationId xmlns:p14="http://schemas.microsoft.com/office/powerpoint/2010/main" val="11379499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Tenting – Adhesion Model</a:t>
            </a:r>
            <a:endParaRPr lang="en-US" dirty="0"/>
          </a:p>
        </p:txBody>
      </p:sp>
      <p:sp>
        <p:nvSpPr>
          <p:cNvPr id="4" name="TextBox 3"/>
          <p:cNvSpPr txBox="1"/>
          <p:nvPr/>
        </p:nvSpPr>
        <p:spPr>
          <a:xfrm>
            <a:off x="477349" y="2489136"/>
            <a:ext cx="2987478" cy="1938992"/>
          </a:xfrm>
          <a:prstGeom prst="rect">
            <a:avLst/>
          </a:prstGeom>
          <a:noFill/>
        </p:spPr>
        <p:txBody>
          <a:bodyPr wrap="square" rtlCol="0">
            <a:spAutoFit/>
          </a:bodyPr>
          <a:lstStyle/>
          <a:p>
            <a:r>
              <a:rPr lang="en-US" dirty="0" smtClean="0"/>
              <a:t>Stable for a week, submerged in water</a:t>
            </a:r>
          </a:p>
          <a:p>
            <a:endParaRPr lang="en-US" dirty="0" smtClean="0"/>
          </a:p>
          <a:p>
            <a:r>
              <a:rPr lang="en-US" dirty="0" smtClean="0"/>
              <a:t>Water provides adhesion</a:t>
            </a:r>
            <a:endParaRPr lang="en-US" dirty="0"/>
          </a:p>
        </p:txBody>
      </p:sp>
      <p:pic>
        <p:nvPicPr>
          <p:cNvPr id="5" name="2957-trimmed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64827" y="1651587"/>
            <a:ext cx="5375401" cy="4031551"/>
          </a:xfrm>
          <a:prstGeom prst="rect">
            <a:avLst/>
          </a:prstGeom>
        </p:spPr>
      </p:pic>
      <p:sp>
        <p:nvSpPr>
          <p:cNvPr id="3" name="Slide Number Placeholder 2"/>
          <p:cNvSpPr>
            <a:spLocks noGrp="1"/>
          </p:cNvSpPr>
          <p:nvPr>
            <p:ph type="sldNum" sz="quarter" idx="11"/>
          </p:nvPr>
        </p:nvSpPr>
        <p:spPr/>
        <p:txBody>
          <a:bodyPr/>
          <a:lstStyle/>
          <a:p>
            <a:fld id="{2C50C6C8-AA94-9B41-804B-ADFF335A0C34}" type="slidenum">
              <a:rPr lang="en-US" smtClean="0"/>
              <a:pPr/>
              <a:t>30</a:t>
            </a:fld>
            <a:endParaRPr lang="en-US" dirty="0"/>
          </a:p>
        </p:txBody>
      </p:sp>
    </p:spTree>
    <p:extLst>
      <p:ext uri="{BB962C8B-B14F-4D97-AF65-F5344CB8AC3E}">
        <p14:creationId xmlns:p14="http://schemas.microsoft.com/office/powerpoint/2010/main" val="2094193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repeatCount="indefinite" fill="hold" display="0">
                  <p:stCondLst>
                    <p:cond delay="indefinite"/>
                  </p:stCondLst>
                </p:cTn>
                <p:tgtEl>
                  <p:spTgt spid="5"/>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Tenting – Adhesion Model</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grpSp>
        <p:nvGrpSpPr>
          <p:cNvPr id="89" name="Group 88"/>
          <p:cNvGrpSpPr/>
          <p:nvPr/>
        </p:nvGrpSpPr>
        <p:grpSpPr>
          <a:xfrm>
            <a:off x="254000" y="1771423"/>
            <a:ext cx="2614141" cy="1107437"/>
            <a:chOff x="254000" y="1436090"/>
            <a:chExt cx="2614141" cy="1107437"/>
          </a:xfrm>
        </p:grpSpPr>
        <p:sp>
          <p:nvSpPr>
            <p:cNvPr id="4" name="Rectangle 3"/>
            <p:cNvSpPr/>
            <p:nvPr/>
          </p:nvSpPr>
          <p:spPr bwMode="auto">
            <a:xfrm>
              <a:off x="254000" y="1562100"/>
              <a:ext cx="2197100" cy="897154"/>
            </a:xfrm>
            <a:prstGeom prst="rect">
              <a:avLst/>
            </a:prstGeom>
            <a:solidFill>
              <a:srgbClr val="FFC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Arial" charset="0"/>
                  <a:ea typeface="MS Pゴシック" charset="0"/>
                  <a:cs typeface="MS Pゴシック" charset="0"/>
                </a:rPr>
                <a:t>Si</a:t>
              </a:r>
              <a:r>
                <a:rPr kumimoji="0" lang="en-US" sz="2400" b="0" i="0" u="none" strike="noStrike" cap="none" normalizeH="0" baseline="-25000" smtClean="0">
                  <a:ln>
                    <a:noFill/>
                  </a:ln>
                  <a:solidFill>
                    <a:srgbClr val="000000"/>
                  </a:solidFill>
                  <a:effectLst/>
                  <a:latin typeface="Arial" charset="0"/>
                  <a:ea typeface="MS Pゴシック" charset="0"/>
                  <a:cs typeface="MS Pゴシック" charset="0"/>
                </a:rPr>
                <a:t>3</a:t>
              </a:r>
              <a:r>
                <a:rPr kumimoji="0" lang="en-US" sz="2400" b="0" i="0" u="none" strike="noStrike" cap="none" normalizeH="0" smtClean="0">
                  <a:ln>
                    <a:noFill/>
                  </a:ln>
                  <a:solidFill>
                    <a:srgbClr val="000000"/>
                  </a:solidFill>
                  <a:effectLst/>
                  <a:latin typeface="Arial" charset="0"/>
                  <a:ea typeface="MS Pゴシック" charset="0"/>
                  <a:cs typeface="MS Pゴシック" charset="0"/>
                </a:rPr>
                <a:t>N</a:t>
              </a:r>
              <a:r>
                <a:rPr kumimoji="0" lang="en-US" sz="2400" b="0" i="0" u="none" strike="noStrike" cap="none" normalizeH="0" baseline="-25000" smtClean="0">
                  <a:ln>
                    <a:noFill/>
                  </a:ln>
                  <a:solidFill>
                    <a:srgbClr val="000000"/>
                  </a:solidFill>
                  <a:effectLst/>
                  <a:latin typeface="Arial" charset="0"/>
                  <a:ea typeface="MS Pゴシック" charset="0"/>
                  <a:cs typeface="MS Pゴシック" charset="0"/>
                </a:rPr>
                <a:t>4</a:t>
              </a: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7" name="Rounded Rectangle 6"/>
            <p:cNvSpPr/>
            <p:nvPr/>
          </p:nvSpPr>
          <p:spPr bwMode="auto">
            <a:xfrm>
              <a:off x="2451100" y="1436090"/>
              <a:ext cx="417041" cy="1107437"/>
            </a:xfrm>
            <a:prstGeom prst="roundRect">
              <a:avLst>
                <a:gd name="adj" fmla="val 0"/>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MS Pゴシック" charset="0"/>
                  <a:cs typeface="MS Pゴシック" charset="0"/>
                </a:rPr>
                <a:t>NPN</a:t>
              </a:r>
              <a:endParaRPr kumimoji="0" lang="en-US" sz="2400" b="0" i="0" u="none" strike="noStrike" cap="none" normalizeH="0" baseline="0" dirty="0">
                <a:ln>
                  <a:noFill/>
                </a:ln>
                <a:solidFill>
                  <a:srgbClr val="000000"/>
                </a:solidFill>
                <a:effectLst/>
                <a:latin typeface="Arial" charset="0"/>
                <a:ea typeface="MS Pゴシック" charset="0"/>
                <a:cs typeface="MS Pゴシック" charset="0"/>
              </a:endParaRPr>
            </a:p>
          </p:txBody>
        </p:sp>
      </p:grpSp>
      <p:sp>
        <p:nvSpPr>
          <p:cNvPr id="9" name="TextBox 8"/>
          <p:cNvSpPr txBox="1"/>
          <p:nvPr/>
        </p:nvSpPr>
        <p:spPr>
          <a:xfrm>
            <a:off x="5419141" y="2066131"/>
            <a:ext cx="3560590" cy="3416320"/>
          </a:xfrm>
          <a:prstGeom prst="rect">
            <a:avLst/>
          </a:prstGeom>
          <a:noFill/>
        </p:spPr>
        <p:txBody>
          <a:bodyPr wrap="none" rtlCol="0">
            <a:spAutoFit/>
          </a:bodyPr>
          <a:lstStyle/>
          <a:p>
            <a:pPr algn="ctr"/>
            <a:r>
              <a:rPr lang="en-US" u="sng" dirty="0" smtClean="0"/>
              <a:t>Intermolecular Forces</a:t>
            </a:r>
          </a:p>
          <a:p>
            <a:pPr algn="ctr"/>
            <a:endParaRPr lang="en-US" dirty="0" smtClean="0"/>
          </a:p>
          <a:p>
            <a:pPr algn="ctr"/>
            <a:r>
              <a:rPr lang="en-US" dirty="0" err="1" smtClean="0"/>
              <a:t>VanDerWaals</a:t>
            </a:r>
            <a:r>
              <a:rPr lang="en-US" dirty="0" smtClean="0"/>
              <a:t> Forces</a:t>
            </a:r>
            <a:endParaRPr lang="en-US" dirty="0"/>
          </a:p>
          <a:p>
            <a:pPr algn="ctr"/>
            <a:endParaRPr lang="en-US" dirty="0" smtClean="0"/>
          </a:p>
          <a:p>
            <a:pPr algn="ctr"/>
            <a:r>
              <a:rPr lang="en-US" dirty="0" smtClean="0"/>
              <a:t>Hydrogen </a:t>
            </a:r>
            <a:r>
              <a:rPr lang="en-US" dirty="0"/>
              <a:t>Bonding </a:t>
            </a:r>
            <a:endParaRPr lang="en-US" dirty="0" smtClean="0"/>
          </a:p>
          <a:p>
            <a:pPr algn="ctr"/>
            <a:endParaRPr lang="en-US" dirty="0" smtClean="0"/>
          </a:p>
          <a:p>
            <a:pPr algn="ctr"/>
            <a:r>
              <a:rPr lang="en-US" dirty="0" smtClean="0"/>
              <a:t>Dipole-Dipole </a:t>
            </a:r>
            <a:r>
              <a:rPr lang="en-US" dirty="0"/>
              <a:t>Interaction</a:t>
            </a:r>
          </a:p>
          <a:p>
            <a:pPr algn="ctr"/>
            <a:endParaRPr lang="en-US" dirty="0"/>
          </a:p>
          <a:p>
            <a:pPr algn="ctr"/>
            <a:endParaRPr lang="en-US" dirty="0" smtClean="0"/>
          </a:p>
        </p:txBody>
      </p:sp>
      <p:grpSp>
        <p:nvGrpSpPr>
          <p:cNvPr id="88" name="Group 87"/>
          <p:cNvGrpSpPr/>
          <p:nvPr/>
        </p:nvGrpSpPr>
        <p:grpSpPr>
          <a:xfrm>
            <a:off x="264715" y="3312264"/>
            <a:ext cx="2763329" cy="1107437"/>
            <a:chOff x="254000" y="2805431"/>
            <a:chExt cx="2763329" cy="1107437"/>
          </a:xfrm>
        </p:grpSpPr>
        <p:grpSp>
          <p:nvGrpSpPr>
            <p:cNvPr id="26" name="Group 25"/>
            <p:cNvGrpSpPr/>
            <p:nvPr/>
          </p:nvGrpSpPr>
          <p:grpSpPr>
            <a:xfrm>
              <a:off x="2458731" y="2872961"/>
              <a:ext cx="133926" cy="977900"/>
              <a:chOff x="4006274" y="3022600"/>
              <a:chExt cx="133926" cy="977900"/>
            </a:xfrm>
          </p:grpSpPr>
          <p:sp>
            <p:nvSpPr>
              <p:cNvPr id="10" name="Oval 9"/>
              <p:cNvSpPr/>
              <p:nvPr/>
            </p:nvSpPr>
            <p:spPr bwMode="auto">
              <a:xfrm>
                <a:off x="4006274" y="3022600"/>
                <a:ext cx="133926" cy="1397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11" name="Oval 10"/>
              <p:cNvSpPr/>
              <p:nvPr/>
            </p:nvSpPr>
            <p:spPr bwMode="auto">
              <a:xfrm>
                <a:off x="4006274" y="3162300"/>
                <a:ext cx="133926" cy="1397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12" name="Oval 11"/>
              <p:cNvSpPr/>
              <p:nvPr/>
            </p:nvSpPr>
            <p:spPr bwMode="auto">
              <a:xfrm>
                <a:off x="4006274" y="3302000"/>
                <a:ext cx="133926" cy="1397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13" name="Oval 12"/>
              <p:cNvSpPr/>
              <p:nvPr/>
            </p:nvSpPr>
            <p:spPr bwMode="auto">
              <a:xfrm>
                <a:off x="4006274" y="3441700"/>
                <a:ext cx="133926" cy="1397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14" name="Oval 13"/>
              <p:cNvSpPr/>
              <p:nvPr/>
            </p:nvSpPr>
            <p:spPr bwMode="auto">
              <a:xfrm>
                <a:off x="4006274" y="3581400"/>
                <a:ext cx="133926" cy="1397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15" name="Oval 14"/>
              <p:cNvSpPr/>
              <p:nvPr/>
            </p:nvSpPr>
            <p:spPr bwMode="auto">
              <a:xfrm>
                <a:off x="4006274" y="3721100"/>
                <a:ext cx="133926" cy="1397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16" name="Oval 15"/>
              <p:cNvSpPr/>
              <p:nvPr/>
            </p:nvSpPr>
            <p:spPr bwMode="auto">
              <a:xfrm>
                <a:off x="4006274" y="3860800"/>
                <a:ext cx="133926" cy="1397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grpSp>
        <p:sp>
          <p:nvSpPr>
            <p:cNvPr id="61" name="Rectangle 60"/>
            <p:cNvSpPr/>
            <p:nvPr/>
          </p:nvSpPr>
          <p:spPr bwMode="auto">
            <a:xfrm>
              <a:off x="254000" y="2910573"/>
              <a:ext cx="2197100" cy="897154"/>
            </a:xfrm>
            <a:prstGeom prst="rect">
              <a:avLst/>
            </a:prstGeom>
            <a:solidFill>
              <a:srgbClr val="FFC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MS Pゴシック" charset="0"/>
                  <a:cs typeface="MS Pゴシック" charset="0"/>
                </a:rPr>
                <a:t>Si</a:t>
              </a:r>
              <a:r>
                <a:rPr kumimoji="0" lang="en-US" sz="2400" b="0" i="0" u="none" strike="noStrike" cap="none" normalizeH="0" baseline="-25000" dirty="0" smtClean="0">
                  <a:ln>
                    <a:noFill/>
                  </a:ln>
                  <a:solidFill>
                    <a:srgbClr val="000000"/>
                  </a:solidFill>
                  <a:effectLst/>
                  <a:latin typeface="Arial" charset="0"/>
                  <a:ea typeface="MS Pゴシック" charset="0"/>
                  <a:cs typeface="MS Pゴシック" charset="0"/>
                </a:rPr>
                <a:t>3</a:t>
              </a:r>
              <a:r>
                <a:rPr kumimoji="0" lang="en-US" sz="2400" b="0" i="0" u="none" strike="noStrike" cap="none" normalizeH="0" dirty="0" smtClean="0">
                  <a:ln>
                    <a:noFill/>
                  </a:ln>
                  <a:solidFill>
                    <a:srgbClr val="000000"/>
                  </a:solidFill>
                  <a:effectLst/>
                  <a:latin typeface="Arial" charset="0"/>
                  <a:ea typeface="MS Pゴシック" charset="0"/>
                  <a:cs typeface="MS Pゴシック" charset="0"/>
                </a:rPr>
                <a:t>N</a:t>
              </a:r>
              <a:r>
                <a:rPr kumimoji="0" lang="en-US" sz="2400" b="0" i="0" u="none" strike="noStrike" cap="none" normalizeH="0" baseline="-25000" dirty="0" smtClean="0">
                  <a:ln>
                    <a:noFill/>
                  </a:ln>
                  <a:solidFill>
                    <a:srgbClr val="000000"/>
                  </a:solidFill>
                  <a:effectLst/>
                  <a:latin typeface="Arial" charset="0"/>
                  <a:ea typeface="MS Pゴシック" charset="0"/>
                  <a:cs typeface="MS Pゴシック" charset="0"/>
                </a:rPr>
                <a:t>4</a:t>
              </a:r>
              <a:endParaRPr kumimoji="0" lang="en-US" sz="2400" b="0" i="0" u="none" strike="noStrike" cap="none" normalizeH="0" baseline="0" dirty="0">
                <a:ln>
                  <a:noFill/>
                </a:ln>
                <a:solidFill>
                  <a:srgbClr val="000000"/>
                </a:solidFill>
                <a:effectLst/>
                <a:latin typeface="Arial" charset="0"/>
                <a:ea typeface="MS Pゴシック" charset="0"/>
                <a:cs typeface="MS Pゴシック" charset="0"/>
              </a:endParaRPr>
            </a:p>
          </p:txBody>
        </p:sp>
        <p:sp>
          <p:nvSpPr>
            <p:cNvPr id="63" name="Rounded Rectangle 62"/>
            <p:cNvSpPr/>
            <p:nvPr/>
          </p:nvSpPr>
          <p:spPr bwMode="auto">
            <a:xfrm>
              <a:off x="2600288" y="2805431"/>
              <a:ext cx="417041" cy="1107437"/>
            </a:xfrm>
            <a:prstGeom prst="roundRect">
              <a:avLst>
                <a:gd name="adj" fmla="val 0"/>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MS Pゴシック" charset="0"/>
                  <a:cs typeface="MS Pゴシック" charset="0"/>
                </a:rPr>
                <a:t>NPN</a:t>
              </a:r>
              <a:endParaRPr kumimoji="0" lang="en-US" sz="2400" b="0" i="0" u="none" strike="noStrike" cap="none" normalizeH="0" baseline="0" dirty="0">
                <a:ln>
                  <a:noFill/>
                </a:ln>
                <a:solidFill>
                  <a:srgbClr val="000000"/>
                </a:solidFill>
                <a:effectLst/>
                <a:latin typeface="Arial" charset="0"/>
                <a:ea typeface="MS Pゴシック" charset="0"/>
                <a:cs typeface="MS Pゴシック" charset="0"/>
              </a:endParaRPr>
            </a:p>
          </p:txBody>
        </p:sp>
      </p:grpSp>
      <p:grpSp>
        <p:nvGrpSpPr>
          <p:cNvPr id="87" name="Group 86"/>
          <p:cNvGrpSpPr/>
          <p:nvPr/>
        </p:nvGrpSpPr>
        <p:grpSpPr>
          <a:xfrm>
            <a:off x="254000" y="4753475"/>
            <a:ext cx="2982565" cy="1107437"/>
            <a:chOff x="254000" y="4753475"/>
            <a:chExt cx="2982565" cy="1107437"/>
          </a:xfrm>
        </p:grpSpPr>
        <p:sp>
          <p:nvSpPr>
            <p:cNvPr id="62" name="Rectangle 61"/>
            <p:cNvSpPr/>
            <p:nvPr/>
          </p:nvSpPr>
          <p:spPr bwMode="auto">
            <a:xfrm>
              <a:off x="254000" y="4859502"/>
              <a:ext cx="2197100" cy="897154"/>
            </a:xfrm>
            <a:prstGeom prst="rect">
              <a:avLst/>
            </a:prstGeom>
            <a:solidFill>
              <a:srgbClr val="FFC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Arial" charset="0"/>
                  <a:ea typeface="MS Pゴシック" charset="0"/>
                  <a:cs typeface="MS Pゴシック" charset="0"/>
                </a:rPr>
                <a:t>Si</a:t>
              </a:r>
              <a:r>
                <a:rPr kumimoji="0" lang="en-US" sz="2400" b="0" i="0" u="none" strike="noStrike" cap="none" normalizeH="0" baseline="-25000" smtClean="0">
                  <a:ln>
                    <a:noFill/>
                  </a:ln>
                  <a:solidFill>
                    <a:srgbClr val="000000"/>
                  </a:solidFill>
                  <a:effectLst/>
                  <a:latin typeface="Arial" charset="0"/>
                  <a:ea typeface="MS Pゴシック" charset="0"/>
                  <a:cs typeface="MS Pゴシック" charset="0"/>
                </a:rPr>
                <a:t>3</a:t>
              </a:r>
              <a:r>
                <a:rPr kumimoji="0" lang="en-US" sz="2400" b="0" i="0" u="none" strike="noStrike" cap="none" normalizeH="0" smtClean="0">
                  <a:ln>
                    <a:noFill/>
                  </a:ln>
                  <a:solidFill>
                    <a:srgbClr val="000000"/>
                  </a:solidFill>
                  <a:effectLst/>
                  <a:latin typeface="Arial" charset="0"/>
                  <a:ea typeface="MS Pゴシック" charset="0"/>
                  <a:cs typeface="MS Pゴシック" charset="0"/>
                </a:rPr>
                <a:t>N</a:t>
              </a:r>
              <a:r>
                <a:rPr kumimoji="0" lang="en-US" sz="2400" b="0" i="0" u="none" strike="noStrike" cap="none" normalizeH="0" baseline="-25000" smtClean="0">
                  <a:ln>
                    <a:noFill/>
                  </a:ln>
                  <a:solidFill>
                    <a:srgbClr val="000000"/>
                  </a:solidFill>
                  <a:effectLst/>
                  <a:latin typeface="Arial" charset="0"/>
                  <a:ea typeface="MS Pゴシック" charset="0"/>
                  <a:cs typeface="MS Pゴシック" charset="0"/>
                </a:rPr>
                <a:t>4</a:t>
              </a: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grpSp>
          <p:nvGrpSpPr>
            <p:cNvPr id="70" name="Group 69"/>
            <p:cNvGrpSpPr/>
            <p:nvPr/>
          </p:nvGrpSpPr>
          <p:grpSpPr>
            <a:xfrm>
              <a:off x="2568349" y="4818244"/>
              <a:ext cx="133926" cy="838200"/>
              <a:chOff x="2611131" y="4416925"/>
              <a:chExt cx="133926" cy="838200"/>
            </a:xfrm>
          </p:grpSpPr>
          <p:sp>
            <p:nvSpPr>
              <p:cNvPr id="64" name="Oval 63"/>
              <p:cNvSpPr/>
              <p:nvPr/>
            </p:nvSpPr>
            <p:spPr bwMode="auto">
              <a:xfrm>
                <a:off x="2611131" y="4416925"/>
                <a:ext cx="133926" cy="1397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65" name="Oval 64"/>
              <p:cNvSpPr/>
              <p:nvPr/>
            </p:nvSpPr>
            <p:spPr bwMode="auto">
              <a:xfrm>
                <a:off x="2611131" y="4556625"/>
                <a:ext cx="133926" cy="1397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66" name="Oval 65"/>
              <p:cNvSpPr/>
              <p:nvPr/>
            </p:nvSpPr>
            <p:spPr bwMode="auto">
              <a:xfrm>
                <a:off x="2611131" y="4696325"/>
                <a:ext cx="133926" cy="1397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67" name="Oval 66"/>
              <p:cNvSpPr/>
              <p:nvPr/>
            </p:nvSpPr>
            <p:spPr bwMode="auto">
              <a:xfrm>
                <a:off x="2611131" y="4836025"/>
                <a:ext cx="133926" cy="1397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68" name="Oval 67"/>
              <p:cNvSpPr/>
              <p:nvPr/>
            </p:nvSpPr>
            <p:spPr bwMode="auto">
              <a:xfrm>
                <a:off x="2611131" y="4975725"/>
                <a:ext cx="133926" cy="1397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69" name="Oval 68"/>
              <p:cNvSpPr/>
              <p:nvPr/>
            </p:nvSpPr>
            <p:spPr bwMode="auto">
              <a:xfrm>
                <a:off x="2611131" y="5115425"/>
                <a:ext cx="133926" cy="1397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grpSp>
        <p:grpSp>
          <p:nvGrpSpPr>
            <p:cNvPr id="71" name="Group 70"/>
            <p:cNvGrpSpPr/>
            <p:nvPr/>
          </p:nvGrpSpPr>
          <p:grpSpPr>
            <a:xfrm>
              <a:off x="2685598" y="4903569"/>
              <a:ext cx="133926" cy="838200"/>
              <a:chOff x="2611131" y="4416925"/>
              <a:chExt cx="133926" cy="838200"/>
            </a:xfrm>
          </p:grpSpPr>
          <p:sp>
            <p:nvSpPr>
              <p:cNvPr id="72" name="Oval 71"/>
              <p:cNvSpPr/>
              <p:nvPr/>
            </p:nvSpPr>
            <p:spPr bwMode="auto">
              <a:xfrm>
                <a:off x="2611131" y="4416925"/>
                <a:ext cx="133926" cy="1397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73" name="Oval 72"/>
              <p:cNvSpPr/>
              <p:nvPr/>
            </p:nvSpPr>
            <p:spPr bwMode="auto">
              <a:xfrm>
                <a:off x="2611131" y="4556625"/>
                <a:ext cx="133926" cy="1397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74" name="Oval 73"/>
              <p:cNvSpPr/>
              <p:nvPr/>
            </p:nvSpPr>
            <p:spPr bwMode="auto">
              <a:xfrm>
                <a:off x="2611131" y="4696325"/>
                <a:ext cx="133926" cy="1397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75" name="Oval 74"/>
              <p:cNvSpPr/>
              <p:nvPr/>
            </p:nvSpPr>
            <p:spPr bwMode="auto">
              <a:xfrm>
                <a:off x="2611131" y="4836025"/>
                <a:ext cx="133926" cy="1397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76" name="Oval 75"/>
              <p:cNvSpPr/>
              <p:nvPr/>
            </p:nvSpPr>
            <p:spPr bwMode="auto">
              <a:xfrm>
                <a:off x="2611131" y="4975725"/>
                <a:ext cx="133926" cy="1397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77" name="Oval 76"/>
              <p:cNvSpPr/>
              <p:nvPr/>
            </p:nvSpPr>
            <p:spPr bwMode="auto">
              <a:xfrm>
                <a:off x="2611131" y="5115425"/>
                <a:ext cx="133926" cy="1397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grpSp>
        <p:sp>
          <p:nvSpPr>
            <p:cNvPr id="78" name="Rounded Rectangle 77"/>
            <p:cNvSpPr/>
            <p:nvPr/>
          </p:nvSpPr>
          <p:spPr bwMode="auto">
            <a:xfrm>
              <a:off x="2819524" y="4753475"/>
              <a:ext cx="417041" cy="1107437"/>
            </a:xfrm>
            <a:prstGeom prst="roundRect">
              <a:avLst>
                <a:gd name="adj" fmla="val 0"/>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MS Pゴシック" charset="0"/>
                  <a:cs typeface="MS Pゴシック" charset="0"/>
                </a:rPr>
                <a:t>NPN</a:t>
              </a:r>
              <a:endParaRPr kumimoji="0" lang="en-US" sz="2400" b="0" i="0" u="none" strike="noStrike" cap="none" normalizeH="0" baseline="0" dirty="0">
                <a:ln>
                  <a:noFill/>
                </a:ln>
                <a:solidFill>
                  <a:srgbClr val="000000"/>
                </a:solidFill>
                <a:effectLst/>
                <a:latin typeface="Arial" charset="0"/>
                <a:ea typeface="MS Pゴシック" charset="0"/>
                <a:cs typeface="MS Pゴシック" charset="0"/>
              </a:endParaRPr>
            </a:p>
          </p:txBody>
        </p:sp>
        <p:grpSp>
          <p:nvGrpSpPr>
            <p:cNvPr id="80" name="Group 79"/>
            <p:cNvGrpSpPr/>
            <p:nvPr/>
          </p:nvGrpSpPr>
          <p:grpSpPr>
            <a:xfrm>
              <a:off x="2466362" y="4888094"/>
              <a:ext cx="133926" cy="838200"/>
              <a:chOff x="2611131" y="4416925"/>
              <a:chExt cx="133926" cy="838200"/>
            </a:xfrm>
          </p:grpSpPr>
          <p:sp>
            <p:nvSpPr>
              <p:cNvPr id="81" name="Oval 80"/>
              <p:cNvSpPr/>
              <p:nvPr/>
            </p:nvSpPr>
            <p:spPr bwMode="auto">
              <a:xfrm>
                <a:off x="2611131" y="4416925"/>
                <a:ext cx="133926" cy="1397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82" name="Oval 81"/>
              <p:cNvSpPr/>
              <p:nvPr/>
            </p:nvSpPr>
            <p:spPr bwMode="auto">
              <a:xfrm>
                <a:off x="2611131" y="4556625"/>
                <a:ext cx="133926" cy="1397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83" name="Oval 82"/>
              <p:cNvSpPr/>
              <p:nvPr/>
            </p:nvSpPr>
            <p:spPr bwMode="auto">
              <a:xfrm>
                <a:off x="2611131" y="4696325"/>
                <a:ext cx="133926" cy="1397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84" name="Oval 83"/>
              <p:cNvSpPr/>
              <p:nvPr/>
            </p:nvSpPr>
            <p:spPr bwMode="auto">
              <a:xfrm>
                <a:off x="2611131" y="4836025"/>
                <a:ext cx="133926" cy="1397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85" name="Oval 84"/>
              <p:cNvSpPr/>
              <p:nvPr/>
            </p:nvSpPr>
            <p:spPr bwMode="auto">
              <a:xfrm>
                <a:off x="2611131" y="4975725"/>
                <a:ext cx="133926" cy="1397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86" name="Oval 85"/>
              <p:cNvSpPr/>
              <p:nvPr/>
            </p:nvSpPr>
            <p:spPr bwMode="auto">
              <a:xfrm>
                <a:off x="2611131" y="5115425"/>
                <a:ext cx="133926" cy="1397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grpSp>
      </p:grpSp>
      <p:sp>
        <p:nvSpPr>
          <p:cNvPr id="90" name="TextBox 89"/>
          <p:cNvSpPr txBox="1"/>
          <p:nvPr/>
        </p:nvSpPr>
        <p:spPr>
          <a:xfrm>
            <a:off x="1106329" y="2870644"/>
            <a:ext cx="492443" cy="461665"/>
          </a:xfrm>
          <a:prstGeom prst="rect">
            <a:avLst/>
          </a:prstGeom>
          <a:noFill/>
        </p:spPr>
        <p:txBody>
          <a:bodyPr wrap="none" rtlCol="0">
            <a:spAutoFit/>
          </a:bodyPr>
          <a:lstStyle/>
          <a:p>
            <a:r>
              <a:rPr lang="en-US" dirty="0" smtClean="0"/>
              <a:t>vs</a:t>
            </a:r>
            <a:endParaRPr lang="en-US" dirty="0"/>
          </a:p>
        </p:txBody>
      </p:sp>
      <p:sp>
        <p:nvSpPr>
          <p:cNvPr id="98" name="TextBox 97"/>
          <p:cNvSpPr txBox="1"/>
          <p:nvPr/>
        </p:nvSpPr>
        <p:spPr>
          <a:xfrm>
            <a:off x="1106328" y="4314560"/>
            <a:ext cx="492443" cy="461665"/>
          </a:xfrm>
          <a:prstGeom prst="rect">
            <a:avLst/>
          </a:prstGeom>
          <a:noFill/>
        </p:spPr>
        <p:txBody>
          <a:bodyPr wrap="none" rtlCol="0">
            <a:spAutoFit/>
          </a:bodyPr>
          <a:lstStyle/>
          <a:p>
            <a:r>
              <a:rPr lang="en-US" smtClean="0"/>
              <a:t>vs</a:t>
            </a:r>
            <a:endParaRPr lang="en-US"/>
          </a:p>
        </p:txBody>
      </p:sp>
      <p:cxnSp>
        <p:nvCxnSpPr>
          <p:cNvPr id="17" name="Straight Arrow Connector 16"/>
          <p:cNvCxnSpPr/>
          <p:nvPr/>
        </p:nvCxnSpPr>
        <p:spPr bwMode="auto">
          <a:xfrm flipH="1" flipV="1">
            <a:off x="3070699" y="2346010"/>
            <a:ext cx="2348442" cy="532850"/>
          </a:xfrm>
          <a:prstGeom prst="straightConnector1">
            <a:avLst/>
          </a:prstGeom>
          <a:ln>
            <a:headEnd type="none" w="med" len="med"/>
            <a:tailEnd type="triangle"/>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accent4"/>
          </a:lnRef>
          <a:fillRef idx="0">
            <a:schemeClr val="accent4"/>
          </a:fillRef>
          <a:effectRef idx="2">
            <a:schemeClr val="accent4"/>
          </a:effectRef>
          <a:fontRef idx="minor">
            <a:schemeClr val="tx1"/>
          </a:fontRef>
        </p:style>
      </p:cxnSp>
      <p:cxnSp>
        <p:nvCxnSpPr>
          <p:cNvPr id="52" name="Straight Arrow Connector 51"/>
          <p:cNvCxnSpPr/>
          <p:nvPr/>
        </p:nvCxnSpPr>
        <p:spPr bwMode="auto">
          <a:xfrm flipH="1">
            <a:off x="3322998" y="3830982"/>
            <a:ext cx="2169598" cy="136939"/>
          </a:xfrm>
          <a:prstGeom prst="straightConnector1">
            <a:avLst/>
          </a:prstGeom>
          <a:ln>
            <a:headEnd type="none" w="med" len="med"/>
            <a:tailEnd type="triangle"/>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accent4"/>
          </a:lnRef>
          <a:fillRef idx="0">
            <a:schemeClr val="accent4"/>
          </a:fillRef>
          <a:effectRef idx="2">
            <a:schemeClr val="accent4"/>
          </a:effectRef>
          <a:fontRef idx="minor">
            <a:schemeClr val="tx1"/>
          </a:fontRef>
        </p:style>
      </p:cxnSp>
      <p:cxnSp>
        <p:nvCxnSpPr>
          <p:cNvPr id="56" name="Straight Arrow Connector 55"/>
          <p:cNvCxnSpPr/>
          <p:nvPr/>
        </p:nvCxnSpPr>
        <p:spPr bwMode="auto">
          <a:xfrm flipH="1">
            <a:off x="3415409" y="4643711"/>
            <a:ext cx="1955115" cy="620728"/>
          </a:xfrm>
          <a:prstGeom prst="straightConnector1">
            <a:avLst/>
          </a:prstGeom>
          <a:ln>
            <a:headEnd type="none" w="med" len="med"/>
            <a:tailEnd type="triangle"/>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accent4"/>
          </a:lnRef>
          <a:fillRef idx="0">
            <a:schemeClr val="accent4"/>
          </a:fillRef>
          <a:effectRef idx="2">
            <a:schemeClr val="accent4"/>
          </a:effectRef>
          <a:fontRef idx="minor">
            <a:schemeClr val="tx1"/>
          </a:fontRef>
        </p:style>
      </p:cxnSp>
      <p:cxnSp>
        <p:nvCxnSpPr>
          <p:cNvPr id="58" name="Straight Arrow Connector 57"/>
          <p:cNvCxnSpPr/>
          <p:nvPr/>
        </p:nvCxnSpPr>
        <p:spPr bwMode="auto">
          <a:xfrm flipH="1">
            <a:off x="3470964" y="3899451"/>
            <a:ext cx="2021632" cy="1128343"/>
          </a:xfrm>
          <a:prstGeom prst="straightConnector1">
            <a:avLst/>
          </a:prstGeom>
          <a:ln>
            <a:headEnd type="none" w="med" len="med"/>
            <a:tailEnd type="triangle"/>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accent4"/>
          </a:lnRef>
          <a:fillRef idx="0">
            <a:schemeClr val="accent4"/>
          </a:fillRef>
          <a:effectRef idx="2">
            <a:schemeClr val="accent4"/>
          </a:effectRef>
          <a:fontRef idx="minor">
            <a:schemeClr val="tx1"/>
          </a:fontRef>
        </p:style>
      </p:cxnSp>
      <p:sp>
        <p:nvSpPr>
          <p:cNvPr id="3" name="Slide Number Placeholder 2"/>
          <p:cNvSpPr>
            <a:spLocks noGrp="1"/>
          </p:cNvSpPr>
          <p:nvPr>
            <p:ph type="sldNum" sz="quarter" idx="11"/>
          </p:nvPr>
        </p:nvSpPr>
        <p:spPr/>
        <p:txBody>
          <a:bodyPr/>
          <a:lstStyle/>
          <a:p>
            <a:fld id="{2C50C6C8-AA94-9B41-804B-ADFF335A0C34}" type="slidenum">
              <a:rPr lang="en-US" smtClean="0"/>
              <a:pPr/>
              <a:t>31</a:t>
            </a:fld>
            <a:endParaRPr lang="en-US" dirty="0"/>
          </a:p>
        </p:txBody>
      </p:sp>
    </p:spTree>
    <p:extLst>
      <p:ext uri="{BB962C8B-B14F-4D97-AF65-F5344CB8AC3E}">
        <p14:creationId xmlns:p14="http://schemas.microsoft.com/office/powerpoint/2010/main" val="19990385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Tented Filtration</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pic>
        <p:nvPicPr>
          <p:cNvPr id="7" name="Picture 6" descr="NANOPOROUS+AU12.t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6084" y="1325418"/>
            <a:ext cx="6412832" cy="4809625"/>
          </a:xfrm>
          <a:prstGeom prst="rect">
            <a:avLst/>
          </a:prstGeom>
        </p:spPr>
      </p:pic>
      <p:sp>
        <p:nvSpPr>
          <p:cNvPr id="3" name="TextBox 2"/>
          <p:cNvSpPr txBox="1"/>
          <p:nvPr/>
        </p:nvSpPr>
        <p:spPr>
          <a:xfrm>
            <a:off x="7219548" y="1734266"/>
            <a:ext cx="1572866" cy="830997"/>
          </a:xfrm>
          <a:prstGeom prst="rect">
            <a:avLst/>
          </a:prstGeom>
          <a:noFill/>
        </p:spPr>
        <p:txBody>
          <a:bodyPr wrap="none" rtlCol="0">
            <a:spAutoFit/>
          </a:bodyPr>
          <a:lstStyle/>
          <a:p>
            <a:r>
              <a:rPr lang="en-US" smtClean="0"/>
              <a:t>60 nm Au </a:t>
            </a:r>
          </a:p>
          <a:p>
            <a:r>
              <a:rPr lang="en-US" dirty="0" smtClean="0"/>
              <a:t>aggregate</a:t>
            </a:r>
            <a:endParaRPr lang="en-US" dirty="0"/>
          </a:p>
        </p:txBody>
      </p:sp>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393571" y="2974111"/>
            <a:ext cx="2398843" cy="2127278"/>
          </a:xfrm>
          <a:prstGeom prst="rect">
            <a:avLst/>
          </a:prstGeom>
        </p:spPr>
      </p:pic>
      <p:cxnSp>
        <p:nvCxnSpPr>
          <p:cNvPr id="12" name="Straight Connector 11"/>
          <p:cNvCxnSpPr/>
          <p:nvPr/>
        </p:nvCxnSpPr>
        <p:spPr bwMode="auto">
          <a:xfrm>
            <a:off x="4186988" y="1515021"/>
            <a:ext cx="2206583" cy="145909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Connector 12"/>
          <p:cNvCxnSpPr/>
          <p:nvPr/>
        </p:nvCxnSpPr>
        <p:spPr bwMode="auto">
          <a:xfrm>
            <a:off x="3567859" y="2149764"/>
            <a:ext cx="2825712" cy="2951625"/>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4" name="Rectangle 13"/>
          <p:cNvSpPr/>
          <p:nvPr/>
        </p:nvSpPr>
        <p:spPr bwMode="auto">
          <a:xfrm>
            <a:off x="3567859" y="1515021"/>
            <a:ext cx="619129" cy="634743"/>
          </a:xfrm>
          <a:prstGeom prst="rect">
            <a:avLst/>
          </a:prstGeom>
          <a:noFill/>
          <a:ln w="9525" cap="flat" cmpd="sng" algn="ctr">
            <a:solidFill>
              <a:srgbClr val="FF0000"/>
            </a:solidFill>
            <a:prstDash val="sys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8" name="Slide Number Placeholder 7"/>
          <p:cNvSpPr>
            <a:spLocks noGrp="1"/>
          </p:cNvSpPr>
          <p:nvPr>
            <p:ph type="sldNum" sz="quarter" idx="11"/>
          </p:nvPr>
        </p:nvSpPr>
        <p:spPr/>
        <p:txBody>
          <a:bodyPr/>
          <a:lstStyle/>
          <a:p>
            <a:fld id="{2C50C6C8-AA94-9B41-804B-ADFF335A0C34}" type="slidenum">
              <a:rPr lang="en-US" smtClean="0"/>
              <a:pPr/>
              <a:t>32</a:t>
            </a:fld>
            <a:endParaRPr lang="en-US" dirty="0"/>
          </a:p>
        </p:txBody>
      </p:sp>
    </p:spTree>
    <p:extLst>
      <p:ext uri="{BB962C8B-B14F-4D97-AF65-F5344CB8AC3E}">
        <p14:creationId xmlns:p14="http://schemas.microsoft.com/office/powerpoint/2010/main" val="8441699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Tented Filtration</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pic>
        <p:nvPicPr>
          <p:cNvPr id="8" name="Picture 7" descr="NANOPOROUS+AU_broke11.tif"/>
          <p:cNvPicPr>
            <a:picLocks noChangeAspect="1"/>
          </p:cNvPicPr>
          <p:nvPr/>
        </p:nvPicPr>
        <p:blipFill>
          <a:blip r:embed="rId4" cstate="email">
            <a:extLst>
              <a:ext uri="{BEBA8EAE-BF5A-486C-A8C5-ECC9F3942E4B}">
                <a14:imgProps xmlns:a14="http://schemas.microsoft.com/office/drawing/2010/main">
                  <a14:imgLayer r:embed="rId5">
                    <a14:imgEffect>
                      <a14:brightnessContrast bright="-3000" contrast="64000"/>
                    </a14:imgEffect>
                  </a14:imgLayer>
                </a14:imgProps>
              </a:ext>
              <a:ext uri="{28A0092B-C50C-407E-A947-70E740481C1C}">
                <a14:useLocalDpi xmlns:a14="http://schemas.microsoft.com/office/drawing/2010/main"/>
              </a:ext>
            </a:extLst>
          </a:blip>
          <a:stretch>
            <a:fillRect/>
          </a:stretch>
        </p:blipFill>
        <p:spPr>
          <a:xfrm>
            <a:off x="1288811" y="1260993"/>
            <a:ext cx="6539104" cy="4904328"/>
          </a:xfrm>
          <a:prstGeom prst="rect">
            <a:avLst/>
          </a:prstGeom>
        </p:spPr>
      </p:pic>
      <p:sp>
        <p:nvSpPr>
          <p:cNvPr id="3" name="Slide Number Placeholder 2"/>
          <p:cNvSpPr>
            <a:spLocks noGrp="1"/>
          </p:cNvSpPr>
          <p:nvPr>
            <p:ph type="sldNum" sz="quarter" idx="11"/>
          </p:nvPr>
        </p:nvSpPr>
        <p:spPr/>
        <p:txBody>
          <a:bodyPr/>
          <a:lstStyle/>
          <a:p>
            <a:fld id="{2C50C6C8-AA94-9B41-804B-ADFF335A0C34}" type="slidenum">
              <a:rPr lang="en-US" smtClean="0"/>
              <a:pPr/>
              <a:t>33</a:t>
            </a:fld>
            <a:endParaRPr lang="en-US" dirty="0"/>
          </a:p>
        </p:txBody>
      </p:sp>
    </p:spTree>
    <p:extLst>
      <p:ext uri="{BB962C8B-B14F-4D97-AF65-F5344CB8AC3E}">
        <p14:creationId xmlns:p14="http://schemas.microsoft.com/office/powerpoint/2010/main" val="6935506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Tented </a:t>
            </a:r>
            <a:r>
              <a:rPr lang="en-US" dirty="0" err="1" smtClean="0">
                <a:latin typeface="Arial"/>
                <a:cs typeface="Arial"/>
              </a:rPr>
              <a:t>Nanopore</a:t>
            </a:r>
            <a:r>
              <a:rPr lang="en-US" dirty="0" smtClean="0">
                <a:latin typeface="Arial"/>
                <a:cs typeface="Arial"/>
              </a:rPr>
              <a:t> Sequencing</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5836" y="1325418"/>
            <a:ext cx="6030800" cy="4564666"/>
          </a:xfrm>
          <a:prstGeom prst="rect">
            <a:avLst/>
          </a:prstGeom>
        </p:spPr>
      </p:pic>
      <p:sp>
        <p:nvSpPr>
          <p:cNvPr id="3" name="Right Arrow 2"/>
          <p:cNvSpPr/>
          <p:nvPr/>
        </p:nvSpPr>
        <p:spPr bwMode="auto">
          <a:xfrm>
            <a:off x="4351485" y="3973082"/>
            <a:ext cx="2206267" cy="889102"/>
          </a:xfrm>
          <a:prstGeom prst="rightArrow">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MS Pゴシック" charset="0"/>
                <a:cs typeface="MS Pゴシック" charset="0"/>
              </a:rPr>
              <a:t>Tent in Place</a:t>
            </a:r>
            <a:endParaRPr kumimoji="0" lang="en-US" sz="2400" b="0" i="0" u="none" strike="noStrike" cap="none" normalizeH="0" baseline="0" dirty="0">
              <a:ln>
                <a:noFill/>
              </a:ln>
              <a:solidFill>
                <a:srgbClr val="000000"/>
              </a:solidFill>
              <a:effectLst/>
              <a:latin typeface="Arial" charset="0"/>
              <a:ea typeface="MS Pゴシック" charset="0"/>
              <a:cs typeface="MS Pゴシック" charset="0"/>
            </a:endParaRPr>
          </a:p>
        </p:txBody>
      </p:sp>
      <p:sp>
        <p:nvSpPr>
          <p:cNvPr id="4" name="Multiply 3"/>
          <p:cNvSpPr/>
          <p:nvPr/>
        </p:nvSpPr>
        <p:spPr bwMode="auto">
          <a:xfrm>
            <a:off x="3681236" y="1418528"/>
            <a:ext cx="3499493" cy="3009093"/>
          </a:xfrm>
          <a:prstGeom prst="mathMultiply">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8" name="TextBox 7"/>
          <p:cNvSpPr txBox="1"/>
          <p:nvPr/>
        </p:nvSpPr>
        <p:spPr>
          <a:xfrm>
            <a:off x="7180729" y="3293509"/>
            <a:ext cx="1928499" cy="1938992"/>
          </a:xfrm>
          <a:prstGeom prst="rect">
            <a:avLst/>
          </a:prstGeom>
          <a:noFill/>
        </p:spPr>
        <p:txBody>
          <a:bodyPr wrap="square" rtlCol="0">
            <a:spAutoFit/>
          </a:bodyPr>
          <a:lstStyle/>
          <a:p>
            <a:r>
              <a:rPr lang="en-US" dirty="0" smtClean="0"/>
              <a:t>Extend the lifetime of silicon </a:t>
            </a:r>
            <a:r>
              <a:rPr lang="en-US" dirty="0" err="1" smtClean="0"/>
              <a:t>nanopore</a:t>
            </a:r>
            <a:r>
              <a:rPr lang="en-US" dirty="0" smtClean="0"/>
              <a:t> sequencers</a:t>
            </a:r>
            <a:endParaRPr lang="en-US" dirty="0"/>
          </a:p>
        </p:txBody>
      </p:sp>
      <p:sp>
        <p:nvSpPr>
          <p:cNvPr id="9" name="Slide Number Placeholder 8"/>
          <p:cNvSpPr>
            <a:spLocks noGrp="1"/>
          </p:cNvSpPr>
          <p:nvPr>
            <p:ph type="sldNum" sz="quarter" idx="11"/>
          </p:nvPr>
        </p:nvSpPr>
        <p:spPr/>
        <p:txBody>
          <a:bodyPr/>
          <a:lstStyle/>
          <a:p>
            <a:fld id="{2C50C6C8-AA94-9B41-804B-ADFF335A0C34}" type="slidenum">
              <a:rPr lang="en-US" smtClean="0"/>
              <a:pPr/>
              <a:t>34</a:t>
            </a:fld>
            <a:endParaRPr lang="en-US" dirty="0"/>
          </a:p>
        </p:txBody>
      </p:sp>
    </p:spTree>
    <p:extLst>
      <p:ext uri="{BB962C8B-B14F-4D97-AF65-F5344CB8AC3E}">
        <p14:creationId xmlns:p14="http://schemas.microsoft.com/office/powerpoint/2010/main" val="1920488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Aim 1 Summary</a:t>
            </a:r>
            <a:endParaRPr lang="en-US" dirty="0">
              <a:latin typeface="Arial"/>
              <a:cs typeface="Arial"/>
            </a:endParaRPr>
          </a:p>
        </p:txBody>
      </p:sp>
      <p:sp>
        <p:nvSpPr>
          <p:cNvPr id="3" name="Content Placeholder 2"/>
          <p:cNvSpPr>
            <a:spLocks noGrp="1"/>
          </p:cNvSpPr>
          <p:nvPr>
            <p:ph idx="1"/>
          </p:nvPr>
        </p:nvSpPr>
        <p:spPr>
          <a:xfrm>
            <a:off x="685800" y="1477818"/>
            <a:ext cx="7772400" cy="4618182"/>
          </a:xfrm>
        </p:spPr>
        <p:txBody>
          <a:bodyPr/>
          <a:lstStyle/>
          <a:p>
            <a:r>
              <a:rPr lang="en-US" dirty="0" smtClean="0">
                <a:latin typeface="Arial"/>
                <a:cs typeface="Arial"/>
              </a:rPr>
              <a:t>Integrating nanomembranes into microsystems will allow us to create/improve multifunctional microsystems (tenting protects devices)</a:t>
            </a:r>
            <a:endParaRPr lang="en-US" dirty="0">
              <a:latin typeface="Arial"/>
              <a:cs typeface="Arial"/>
            </a:endParaRPr>
          </a:p>
          <a:p>
            <a:r>
              <a:rPr lang="en-US" dirty="0" smtClean="0">
                <a:latin typeface="Arial"/>
                <a:cs typeface="Arial"/>
              </a:rPr>
              <a:t>However, silicon is not always the optimal material choice for the application at hand!</a:t>
            </a:r>
          </a:p>
          <a:p>
            <a:endParaRPr lang="en-US" dirty="0">
              <a:latin typeface="Arial"/>
              <a:cs typeface="Arial"/>
            </a:endParaRPr>
          </a:p>
          <a:p>
            <a:endParaRPr lang="en-US" dirty="0" smtClean="0">
              <a:latin typeface="Arial"/>
              <a:cs typeface="Arial"/>
            </a:endParaRPr>
          </a:p>
          <a:p>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sp>
        <p:nvSpPr>
          <p:cNvPr id="4" name="Slide Number Placeholder 3"/>
          <p:cNvSpPr>
            <a:spLocks noGrp="1"/>
          </p:cNvSpPr>
          <p:nvPr>
            <p:ph type="sldNum" sz="quarter" idx="11"/>
          </p:nvPr>
        </p:nvSpPr>
        <p:spPr/>
        <p:txBody>
          <a:bodyPr/>
          <a:lstStyle/>
          <a:p>
            <a:fld id="{2C50C6C8-AA94-9B41-804B-ADFF335A0C34}" type="slidenum">
              <a:rPr lang="en-US" smtClean="0"/>
              <a:pPr/>
              <a:t>35</a:t>
            </a:fld>
            <a:endParaRPr lang="en-US" dirty="0"/>
          </a:p>
        </p:txBody>
      </p:sp>
    </p:spTree>
    <p:extLst>
      <p:ext uri="{BB962C8B-B14F-4D97-AF65-F5344CB8AC3E}">
        <p14:creationId xmlns:p14="http://schemas.microsoft.com/office/powerpoint/2010/main" val="2706175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sz="3200" dirty="0" smtClean="0">
                <a:latin typeface="Arial"/>
                <a:cs typeface="Arial"/>
              </a:rPr>
              <a:t>Tents, </a:t>
            </a:r>
            <a:r>
              <a:rPr lang="en-US" sz="3200" b="1" dirty="0" smtClean="0">
                <a:latin typeface="Arial"/>
                <a:cs typeface="Arial"/>
              </a:rPr>
              <a:t>New Materials</a:t>
            </a:r>
            <a:r>
              <a:rPr lang="en-US" sz="3200" dirty="0" smtClean="0">
                <a:latin typeface="Arial"/>
                <a:cs typeface="Arial"/>
              </a:rPr>
              <a:t>, Epithelial LOC</a:t>
            </a:r>
            <a:endParaRPr lang="en-US" sz="3200"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grpSp>
        <p:nvGrpSpPr>
          <p:cNvPr id="4" name="Group 3"/>
          <p:cNvGrpSpPr/>
          <p:nvPr/>
        </p:nvGrpSpPr>
        <p:grpSpPr>
          <a:xfrm>
            <a:off x="3083166" y="1751430"/>
            <a:ext cx="2786624" cy="3723928"/>
            <a:chOff x="5204436" y="1151828"/>
            <a:chExt cx="3729211" cy="4983562"/>
          </a:xfrm>
        </p:grpSpPr>
        <p:grpSp>
          <p:nvGrpSpPr>
            <p:cNvPr id="20" name="Group 19"/>
            <p:cNvGrpSpPr/>
            <p:nvPr/>
          </p:nvGrpSpPr>
          <p:grpSpPr>
            <a:xfrm>
              <a:off x="5204436" y="3718833"/>
              <a:ext cx="3729211" cy="1756295"/>
              <a:chOff x="333208" y="4225658"/>
              <a:chExt cx="3729211" cy="1756295"/>
            </a:xfrm>
          </p:grpSpPr>
          <p:grpSp>
            <p:nvGrpSpPr>
              <p:cNvPr id="21" name="Group 20"/>
              <p:cNvGrpSpPr/>
              <p:nvPr/>
            </p:nvGrpSpPr>
            <p:grpSpPr>
              <a:xfrm>
                <a:off x="3071166" y="4698506"/>
                <a:ext cx="991253" cy="1283447"/>
                <a:chOff x="4026469" y="2985704"/>
                <a:chExt cx="1661766" cy="1283447"/>
              </a:xfrm>
              <a:solidFill>
                <a:schemeClr val="tx1">
                  <a:lumMod val="50000"/>
                  <a:lumOff val="50000"/>
                </a:schemeClr>
              </a:solidFill>
            </p:grpSpPr>
            <p:sp>
              <p:nvSpPr>
                <p:cNvPr id="26" name="Rectangle 25"/>
                <p:cNvSpPr/>
                <p:nvPr/>
              </p:nvSpPr>
              <p:spPr bwMode="auto">
                <a:xfrm>
                  <a:off x="4404790" y="2985704"/>
                  <a:ext cx="1283445" cy="1283447"/>
                </a:xfrm>
                <a:prstGeom prst="rect">
                  <a:avLst/>
                </a:prstGeom>
                <a:grpFill/>
                <a:ln w="9525" cap="flat" cmpd="sng" algn="ctr">
                  <a:solidFill>
                    <a:srgbClr val="7F7F7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w="3175" cmpd="sng">
                        <a:noFill/>
                      </a:ln>
                      <a:effectLst/>
                      <a:latin typeface="Arial" charset="0"/>
                      <a:ea typeface="MS Pゴシック" charset="0"/>
                      <a:cs typeface="MS Pゴシック" charset="0"/>
                    </a:rPr>
                    <a:t>Si</a:t>
                  </a:r>
                  <a:endParaRPr kumimoji="0" lang="en-US" sz="1800" b="0" i="0" u="none" strike="noStrike" cap="none" normalizeH="0" baseline="0" dirty="0">
                    <a:ln w="3175" cmpd="sng">
                      <a:noFill/>
                    </a:ln>
                    <a:effectLst/>
                    <a:latin typeface="Arial" charset="0"/>
                    <a:ea typeface="MS Pゴシック" charset="0"/>
                    <a:cs typeface="MS Pゴシック" charset="0"/>
                  </a:endParaRPr>
                </a:p>
              </p:txBody>
            </p:sp>
            <p:sp>
              <p:nvSpPr>
                <p:cNvPr id="27" name="Right Triangle 26"/>
                <p:cNvSpPr/>
                <p:nvPr/>
              </p:nvSpPr>
              <p:spPr bwMode="auto">
                <a:xfrm flipH="1" flipV="1">
                  <a:off x="4026469" y="2985704"/>
                  <a:ext cx="378324" cy="1283447"/>
                </a:xfrm>
                <a:prstGeom prst="rtTriangle">
                  <a:avLst/>
                </a:prstGeom>
                <a:grpFill/>
                <a:ln w="9525" cap="flat" cmpd="sng" algn="ctr">
                  <a:solidFill>
                    <a:srgbClr val="7F7F7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3175" cmpd="sng">
                      <a:noFill/>
                    </a:ln>
                    <a:effectLst/>
                    <a:latin typeface="Arial" charset="0"/>
                    <a:ea typeface="MS Pゴシック" charset="0"/>
                    <a:cs typeface="MS Pゴシック" charset="0"/>
                  </a:endParaRPr>
                </a:p>
              </p:txBody>
            </p:sp>
          </p:grpSp>
          <p:grpSp>
            <p:nvGrpSpPr>
              <p:cNvPr id="22" name="Group 21"/>
              <p:cNvGrpSpPr/>
              <p:nvPr/>
            </p:nvGrpSpPr>
            <p:grpSpPr>
              <a:xfrm flipH="1">
                <a:off x="333208" y="4698506"/>
                <a:ext cx="991253" cy="1283447"/>
                <a:chOff x="4026469" y="2985704"/>
                <a:chExt cx="1661766" cy="1283447"/>
              </a:xfrm>
              <a:solidFill>
                <a:schemeClr val="tx1">
                  <a:lumMod val="50000"/>
                  <a:lumOff val="50000"/>
                </a:schemeClr>
              </a:solidFill>
            </p:grpSpPr>
            <p:sp>
              <p:nvSpPr>
                <p:cNvPr id="24" name="Rectangle 23"/>
                <p:cNvSpPr/>
                <p:nvPr/>
              </p:nvSpPr>
              <p:spPr bwMode="auto">
                <a:xfrm>
                  <a:off x="4404790" y="2985704"/>
                  <a:ext cx="1283445" cy="1283447"/>
                </a:xfrm>
                <a:prstGeom prst="rect">
                  <a:avLst/>
                </a:prstGeom>
                <a:grpFill/>
                <a:ln w="9525" cap="flat" cmpd="sng" algn="ctr">
                  <a:solidFill>
                    <a:schemeClr val="tx1">
                      <a:lumMod val="50000"/>
                      <a:lumOff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w="3175" cmpd="sng">
                        <a:noFill/>
                      </a:ln>
                      <a:effectLst/>
                      <a:latin typeface="Arial" charset="0"/>
                      <a:ea typeface="MS Pゴシック" charset="0"/>
                      <a:cs typeface="MS Pゴシック" charset="0"/>
                    </a:rPr>
                    <a:t>Si</a:t>
                  </a:r>
                  <a:endParaRPr kumimoji="0" lang="en-US" sz="1800" b="0" i="0" u="none" strike="noStrike" cap="none" normalizeH="0" baseline="0" dirty="0">
                    <a:ln w="3175" cmpd="sng">
                      <a:noFill/>
                    </a:ln>
                    <a:effectLst/>
                    <a:latin typeface="Arial" charset="0"/>
                    <a:ea typeface="MS Pゴシック" charset="0"/>
                    <a:cs typeface="MS Pゴシック" charset="0"/>
                  </a:endParaRPr>
                </a:p>
              </p:txBody>
            </p:sp>
            <p:sp>
              <p:nvSpPr>
                <p:cNvPr id="25" name="Right Triangle 24"/>
                <p:cNvSpPr/>
                <p:nvPr/>
              </p:nvSpPr>
              <p:spPr bwMode="auto">
                <a:xfrm flipH="1" flipV="1">
                  <a:off x="4026469" y="2985704"/>
                  <a:ext cx="378324" cy="1283447"/>
                </a:xfrm>
                <a:prstGeom prst="rtTriangle">
                  <a:avLst/>
                </a:prstGeom>
                <a:grpFill/>
                <a:ln w="9525"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3175" cmpd="sng">
                      <a:noFill/>
                    </a:ln>
                    <a:effectLst/>
                    <a:latin typeface="Arial" charset="0"/>
                    <a:ea typeface="MS Pゴシック" charset="0"/>
                    <a:cs typeface="MS Pゴシック" charset="0"/>
                  </a:endParaRPr>
                </a:p>
              </p:txBody>
            </p:sp>
          </p:grpSp>
          <p:sp>
            <p:nvSpPr>
              <p:cNvPr id="23" name="Rectangle 22"/>
              <p:cNvSpPr/>
              <p:nvPr/>
            </p:nvSpPr>
            <p:spPr bwMode="auto">
              <a:xfrm>
                <a:off x="333208" y="4225658"/>
                <a:ext cx="3729211" cy="472848"/>
              </a:xfrm>
              <a:prstGeom prst="rect">
                <a:avLst/>
              </a:prstGeom>
              <a:solidFill>
                <a:srgbClr val="FFBB17"/>
              </a:solidFill>
              <a:ln w="2857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w="3175" cmpd="sng">
                      <a:noFill/>
                    </a:ln>
                    <a:effectLst/>
                    <a:latin typeface="Arial" charset="0"/>
                    <a:ea typeface="MS Pゴシック" charset="0"/>
                    <a:cs typeface="MS Pゴシック" charset="0"/>
                  </a:rPr>
                  <a:t>50 nm NPN</a:t>
                </a:r>
                <a:endParaRPr kumimoji="0" lang="en-US" sz="1800" b="0" i="0" u="none" strike="noStrike" cap="none" normalizeH="0" baseline="0" dirty="0">
                  <a:ln w="3175" cmpd="sng">
                    <a:noFill/>
                  </a:ln>
                  <a:effectLst/>
                  <a:latin typeface="Arial" charset="0"/>
                  <a:ea typeface="MS Pゴシック" charset="0"/>
                  <a:cs typeface="MS Pゴシック" charset="0"/>
                </a:endParaRPr>
              </a:p>
            </p:txBody>
          </p:sp>
        </p:grpSp>
        <p:grpSp>
          <p:nvGrpSpPr>
            <p:cNvPr id="28" name="Group 27"/>
            <p:cNvGrpSpPr/>
            <p:nvPr/>
          </p:nvGrpSpPr>
          <p:grpSpPr>
            <a:xfrm>
              <a:off x="5204436" y="1151828"/>
              <a:ext cx="3729211" cy="2567005"/>
              <a:chOff x="2516850" y="1012539"/>
              <a:chExt cx="3729211" cy="2567005"/>
            </a:xfrm>
          </p:grpSpPr>
          <p:sp>
            <p:nvSpPr>
              <p:cNvPr id="29" name="Rectangle 28"/>
              <p:cNvSpPr/>
              <p:nvPr/>
            </p:nvSpPr>
            <p:spPr bwMode="auto">
              <a:xfrm>
                <a:off x="2516850" y="3106696"/>
                <a:ext cx="3729211" cy="472848"/>
              </a:xfrm>
              <a:prstGeom prst="rect">
                <a:avLst/>
              </a:prstGeom>
              <a:solidFill>
                <a:schemeClr val="accent1"/>
              </a:solidFill>
              <a:ln w="2857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MS Pゴシック" charset="0"/>
                    <a:cs typeface="MS Pゴシック" charset="0"/>
                  </a:rPr>
                  <a:t>50 nm MgF</a:t>
                </a:r>
                <a:r>
                  <a:rPr kumimoji="0" lang="en-US" sz="1800" b="0" i="0" u="none" strike="noStrike" cap="none" normalizeH="0" baseline="-25000" dirty="0" smtClean="0">
                    <a:ln>
                      <a:noFill/>
                    </a:ln>
                    <a:solidFill>
                      <a:srgbClr val="000000"/>
                    </a:solidFill>
                    <a:effectLst/>
                    <a:latin typeface="Arial" charset="0"/>
                    <a:ea typeface="MS Pゴシック" charset="0"/>
                    <a:cs typeface="MS Pゴシック" charset="0"/>
                  </a:rPr>
                  <a:t>2</a:t>
                </a:r>
                <a:endParaRPr kumimoji="0" lang="en-US" sz="1800" b="0" i="0" u="none" strike="noStrike" cap="none" normalizeH="0" baseline="0" dirty="0">
                  <a:ln>
                    <a:noFill/>
                  </a:ln>
                  <a:solidFill>
                    <a:srgbClr val="000000"/>
                  </a:solidFill>
                  <a:effectLst/>
                  <a:latin typeface="Arial" charset="0"/>
                  <a:ea typeface="MS Pゴシック" charset="0"/>
                  <a:cs typeface="MS Pゴシック" charset="0"/>
                </a:endParaRPr>
              </a:p>
            </p:txBody>
          </p:sp>
          <p:grpSp>
            <p:nvGrpSpPr>
              <p:cNvPr id="30" name="Group 29"/>
              <p:cNvGrpSpPr/>
              <p:nvPr/>
            </p:nvGrpSpPr>
            <p:grpSpPr>
              <a:xfrm>
                <a:off x="3471642" y="1012539"/>
                <a:ext cx="1972377" cy="1791484"/>
                <a:chOff x="5683918" y="616170"/>
                <a:chExt cx="1972377" cy="1791484"/>
              </a:xfrm>
            </p:grpSpPr>
            <p:sp>
              <p:nvSpPr>
                <p:cNvPr id="31" name="Down Arrow 30"/>
                <p:cNvSpPr/>
                <p:nvPr/>
              </p:nvSpPr>
              <p:spPr bwMode="auto">
                <a:xfrm>
                  <a:off x="6367752" y="1306591"/>
                  <a:ext cx="581001" cy="1101063"/>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a:ea typeface="MS Pゴシック" charset="0"/>
                    <a:cs typeface="Arial"/>
                  </a:endParaRPr>
                </a:p>
              </p:txBody>
            </p:sp>
            <p:sp>
              <p:nvSpPr>
                <p:cNvPr id="32" name="TextBox 31"/>
                <p:cNvSpPr txBox="1"/>
                <p:nvPr/>
              </p:nvSpPr>
              <p:spPr>
                <a:xfrm>
                  <a:off x="5683918" y="616170"/>
                  <a:ext cx="1972377" cy="494260"/>
                </a:xfrm>
                <a:prstGeom prst="rect">
                  <a:avLst/>
                </a:prstGeom>
                <a:noFill/>
              </p:spPr>
              <p:txBody>
                <a:bodyPr wrap="square" rtlCol="0">
                  <a:spAutoFit/>
                </a:bodyPr>
                <a:lstStyle/>
                <a:p>
                  <a:pPr algn="ctr"/>
                  <a:r>
                    <a:rPr lang="en-US" sz="1800" dirty="0" smtClean="0">
                      <a:latin typeface="Arial"/>
                      <a:cs typeface="Arial"/>
                    </a:rPr>
                    <a:t>Evaporation</a:t>
                  </a:r>
                  <a:endParaRPr lang="en-US" sz="1800" dirty="0">
                    <a:latin typeface="Arial"/>
                    <a:cs typeface="Arial"/>
                  </a:endParaRPr>
                </a:p>
              </p:txBody>
            </p:sp>
          </p:grpSp>
        </p:grpSp>
        <p:grpSp>
          <p:nvGrpSpPr>
            <p:cNvPr id="33" name="Group 32"/>
            <p:cNvGrpSpPr/>
            <p:nvPr/>
          </p:nvGrpSpPr>
          <p:grpSpPr>
            <a:xfrm>
              <a:off x="6159228" y="3718833"/>
              <a:ext cx="1972377" cy="2416557"/>
              <a:chOff x="3471642" y="3579544"/>
              <a:chExt cx="1972377" cy="2416557"/>
            </a:xfrm>
          </p:grpSpPr>
          <p:grpSp>
            <p:nvGrpSpPr>
              <p:cNvPr id="34" name="Group 33"/>
              <p:cNvGrpSpPr/>
              <p:nvPr/>
            </p:nvGrpSpPr>
            <p:grpSpPr>
              <a:xfrm>
                <a:off x="3471642" y="4323642"/>
                <a:ext cx="1972377" cy="1672459"/>
                <a:chOff x="3471642" y="4323642"/>
                <a:chExt cx="1972377" cy="1672459"/>
              </a:xfrm>
            </p:grpSpPr>
            <p:sp>
              <p:nvSpPr>
                <p:cNvPr id="36" name="Down Arrow 35"/>
                <p:cNvSpPr/>
                <p:nvPr/>
              </p:nvSpPr>
              <p:spPr bwMode="auto">
                <a:xfrm flipV="1">
                  <a:off x="4155476" y="4323642"/>
                  <a:ext cx="581001" cy="1101063"/>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a:ea typeface="MS Pゴシック" charset="0"/>
                    <a:cs typeface="Arial"/>
                  </a:endParaRPr>
                </a:p>
              </p:txBody>
            </p:sp>
            <p:sp>
              <p:nvSpPr>
                <p:cNvPr id="37" name="TextBox 36"/>
                <p:cNvSpPr txBox="1"/>
                <p:nvPr/>
              </p:nvSpPr>
              <p:spPr>
                <a:xfrm>
                  <a:off x="3471642" y="5501841"/>
                  <a:ext cx="1972377" cy="494260"/>
                </a:xfrm>
                <a:prstGeom prst="rect">
                  <a:avLst/>
                </a:prstGeom>
                <a:noFill/>
              </p:spPr>
              <p:txBody>
                <a:bodyPr wrap="square" rtlCol="0">
                  <a:spAutoFit/>
                </a:bodyPr>
                <a:lstStyle/>
                <a:p>
                  <a:pPr algn="ctr"/>
                  <a:r>
                    <a:rPr lang="en-US" sz="1800" dirty="0" smtClean="0">
                      <a:latin typeface="Arial"/>
                      <a:cs typeface="Arial"/>
                    </a:rPr>
                    <a:t>RIE</a:t>
                  </a:r>
                  <a:endParaRPr lang="en-US" sz="1800" dirty="0">
                    <a:latin typeface="Arial"/>
                    <a:cs typeface="Arial"/>
                  </a:endParaRPr>
                </a:p>
              </p:txBody>
            </p:sp>
          </p:grpSp>
          <p:sp>
            <p:nvSpPr>
              <p:cNvPr id="35" name="Rectangle 34"/>
              <p:cNvSpPr/>
              <p:nvPr/>
            </p:nvSpPr>
            <p:spPr>
              <a:xfrm>
                <a:off x="3508103" y="3579544"/>
                <a:ext cx="1744979" cy="57563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3" name="Group 2"/>
          <p:cNvGrpSpPr/>
          <p:nvPr/>
        </p:nvGrpSpPr>
        <p:grpSpPr>
          <a:xfrm>
            <a:off x="382113" y="2149765"/>
            <a:ext cx="2381139" cy="2951842"/>
            <a:chOff x="757288" y="1721758"/>
            <a:chExt cx="3248986" cy="4027691"/>
          </a:xfrm>
        </p:grpSpPr>
        <p:pic>
          <p:nvPicPr>
            <p:cNvPr id="40" name="Picture 39" descr="Tent Down copy.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7288" y="3718833"/>
              <a:ext cx="3248986" cy="2030616"/>
            </a:xfrm>
            <a:prstGeom prst="rect">
              <a:avLst/>
            </a:prstGeom>
          </p:spPr>
        </p:pic>
        <p:pic>
          <p:nvPicPr>
            <p:cNvPr id="41" name="Picture 40" descr="Tent up.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7288" y="1721758"/>
              <a:ext cx="3195320" cy="1997075"/>
            </a:xfrm>
            <a:prstGeom prst="rect">
              <a:avLst/>
            </a:prstGeom>
          </p:spPr>
        </p:pic>
        <p:sp>
          <p:nvSpPr>
            <p:cNvPr id="43" name="Down Arrow 42"/>
            <p:cNvSpPr/>
            <p:nvPr/>
          </p:nvSpPr>
          <p:spPr bwMode="auto">
            <a:xfrm>
              <a:off x="1193800" y="3228070"/>
              <a:ext cx="393700" cy="8382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grpSp>
      <p:pic>
        <p:nvPicPr>
          <p:cNvPr id="38" name="Picture 3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126231" y="2819961"/>
            <a:ext cx="2712299" cy="1713939"/>
          </a:xfrm>
          <a:prstGeom prst="rect">
            <a:avLst/>
          </a:prstGeom>
        </p:spPr>
      </p:pic>
      <p:sp>
        <p:nvSpPr>
          <p:cNvPr id="7" name="TextBox 6"/>
          <p:cNvSpPr txBox="1"/>
          <p:nvPr/>
        </p:nvSpPr>
        <p:spPr>
          <a:xfrm>
            <a:off x="1067146" y="5475358"/>
            <a:ext cx="971741" cy="461665"/>
          </a:xfrm>
          <a:prstGeom prst="rect">
            <a:avLst/>
          </a:prstGeom>
          <a:noFill/>
        </p:spPr>
        <p:txBody>
          <a:bodyPr wrap="none" rtlCol="0">
            <a:spAutoFit/>
          </a:bodyPr>
          <a:lstStyle/>
          <a:p>
            <a:r>
              <a:rPr lang="en-US" smtClean="0"/>
              <a:t>Aim 1</a:t>
            </a:r>
            <a:endParaRPr lang="en-US"/>
          </a:p>
        </p:txBody>
      </p:sp>
      <p:sp>
        <p:nvSpPr>
          <p:cNvPr id="39" name="TextBox 38"/>
          <p:cNvSpPr txBox="1"/>
          <p:nvPr/>
        </p:nvSpPr>
        <p:spPr>
          <a:xfrm>
            <a:off x="3989962" y="5475357"/>
            <a:ext cx="971741" cy="461665"/>
          </a:xfrm>
          <a:prstGeom prst="rect">
            <a:avLst/>
          </a:prstGeom>
          <a:noFill/>
        </p:spPr>
        <p:txBody>
          <a:bodyPr wrap="none" rtlCol="0">
            <a:spAutoFit/>
          </a:bodyPr>
          <a:lstStyle/>
          <a:p>
            <a:r>
              <a:rPr lang="en-US" dirty="0" smtClean="0"/>
              <a:t>Aim 2</a:t>
            </a:r>
            <a:endParaRPr lang="en-US" dirty="0"/>
          </a:p>
        </p:txBody>
      </p:sp>
      <p:sp>
        <p:nvSpPr>
          <p:cNvPr id="42" name="TextBox 41"/>
          <p:cNvSpPr txBox="1"/>
          <p:nvPr/>
        </p:nvSpPr>
        <p:spPr>
          <a:xfrm>
            <a:off x="7028210" y="5475356"/>
            <a:ext cx="971741" cy="461665"/>
          </a:xfrm>
          <a:prstGeom prst="rect">
            <a:avLst/>
          </a:prstGeom>
          <a:noFill/>
        </p:spPr>
        <p:txBody>
          <a:bodyPr wrap="none" rtlCol="0">
            <a:spAutoFit/>
          </a:bodyPr>
          <a:lstStyle/>
          <a:p>
            <a:r>
              <a:rPr lang="en-US" dirty="0" smtClean="0"/>
              <a:t>Aim 3</a:t>
            </a:r>
            <a:endParaRPr lang="en-US" dirty="0"/>
          </a:p>
        </p:txBody>
      </p:sp>
      <p:sp>
        <p:nvSpPr>
          <p:cNvPr id="8" name="Rectangle 7"/>
          <p:cNvSpPr/>
          <p:nvPr/>
        </p:nvSpPr>
        <p:spPr bwMode="auto">
          <a:xfrm>
            <a:off x="193420" y="1325418"/>
            <a:ext cx="2729731" cy="4808682"/>
          </a:xfrm>
          <a:prstGeom prst="rect">
            <a:avLst/>
          </a:prstGeom>
          <a:solidFill>
            <a:srgbClr val="FFFFFF">
              <a:alpha val="75000"/>
            </a:srgbClr>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44" name="Rectangle 43"/>
          <p:cNvSpPr/>
          <p:nvPr/>
        </p:nvSpPr>
        <p:spPr bwMode="auto">
          <a:xfrm>
            <a:off x="6028515" y="1325418"/>
            <a:ext cx="3054752" cy="4808682"/>
          </a:xfrm>
          <a:prstGeom prst="rect">
            <a:avLst/>
          </a:prstGeom>
          <a:solidFill>
            <a:srgbClr val="FFFFFF">
              <a:alpha val="75000"/>
            </a:srgbClr>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9" name="Slide Number Placeholder 8"/>
          <p:cNvSpPr>
            <a:spLocks noGrp="1"/>
          </p:cNvSpPr>
          <p:nvPr>
            <p:ph type="sldNum" sz="quarter" idx="11"/>
          </p:nvPr>
        </p:nvSpPr>
        <p:spPr/>
        <p:txBody>
          <a:bodyPr/>
          <a:lstStyle/>
          <a:p>
            <a:fld id="{2C50C6C8-AA94-9B41-804B-ADFF335A0C34}" type="slidenum">
              <a:rPr lang="en-US" smtClean="0"/>
              <a:pPr/>
              <a:t>36</a:t>
            </a:fld>
            <a:endParaRPr lang="en-US" dirty="0"/>
          </a:p>
        </p:txBody>
      </p:sp>
    </p:spTree>
    <p:extLst>
      <p:ext uri="{BB962C8B-B14F-4D97-AF65-F5344CB8AC3E}">
        <p14:creationId xmlns:p14="http://schemas.microsoft.com/office/powerpoint/2010/main" val="20324541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sz="3600" dirty="0" smtClean="0">
                <a:latin typeface="Arial"/>
                <a:cs typeface="Arial"/>
              </a:rPr>
              <a:t>Retinal Pigment Epithelium (RPE)</a:t>
            </a:r>
            <a:endParaRPr lang="en-US" sz="3600"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sp>
        <p:nvSpPr>
          <p:cNvPr id="9" name="TextBox 8"/>
          <p:cNvSpPr txBox="1"/>
          <p:nvPr/>
        </p:nvSpPr>
        <p:spPr>
          <a:xfrm>
            <a:off x="5520741" y="6213943"/>
            <a:ext cx="3623259" cy="646331"/>
          </a:xfrm>
          <a:prstGeom prst="rect">
            <a:avLst/>
          </a:prstGeom>
          <a:noFill/>
        </p:spPr>
        <p:txBody>
          <a:bodyPr wrap="square" rtlCol="0">
            <a:spAutoFit/>
          </a:bodyPr>
          <a:lstStyle/>
          <a:p>
            <a:pPr algn="r"/>
            <a:r>
              <a:rPr lang="en-US" sz="1200" dirty="0">
                <a:solidFill>
                  <a:schemeClr val="accent3"/>
                </a:solidFill>
              </a:rPr>
              <a:t>de Jong, P. T. V. M. (2006). "Age-Related Macular Degeneration." </a:t>
            </a:r>
            <a:r>
              <a:rPr lang="en-US" sz="1200" u="sng" dirty="0">
                <a:solidFill>
                  <a:schemeClr val="accent3"/>
                </a:solidFill>
              </a:rPr>
              <a:t>New England Journal of Medicine </a:t>
            </a:r>
            <a:r>
              <a:rPr lang="en-US" sz="1200" b="1" u="sng" dirty="0">
                <a:solidFill>
                  <a:schemeClr val="accent3"/>
                </a:solidFill>
              </a:rPr>
              <a:t>355</a:t>
            </a:r>
            <a:r>
              <a:rPr lang="en-US" sz="1200" u="sng" dirty="0">
                <a:solidFill>
                  <a:schemeClr val="accent3"/>
                </a:solidFill>
              </a:rPr>
              <a:t>(14): 1474-1485.</a:t>
            </a:r>
            <a:endParaRPr lang="en-US" sz="1200" dirty="0">
              <a:solidFill>
                <a:schemeClr val="accent3"/>
              </a:solidFill>
            </a:endParaRPr>
          </a:p>
        </p:txBody>
      </p:sp>
      <p:pic>
        <p:nvPicPr>
          <p:cNvPr id="7"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900545" y="1325417"/>
            <a:ext cx="2930225" cy="488852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4006274" y="2309091"/>
            <a:ext cx="5137726" cy="2677656"/>
          </a:xfrm>
          <a:prstGeom prst="rect">
            <a:avLst/>
          </a:prstGeom>
          <a:noFill/>
        </p:spPr>
        <p:txBody>
          <a:bodyPr wrap="square" rtlCol="0">
            <a:spAutoFit/>
          </a:bodyPr>
          <a:lstStyle/>
          <a:p>
            <a:r>
              <a:rPr lang="en-US" dirty="0" smtClean="0"/>
              <a:t>Keeps the photoreceptors alive</a:t>
            </a:r>
          </a:p>
          <a:p>
            <a:endParaRPr lang="en-US" dirty="0" smtClean="0"/>
          </a:p>
          <a:p>
            <a:r>
              <a:rPr lang="en-US" dirty="0" smtClean="0"/>
              <a:t>Governs the transport of nutrients into and water out of the outer retina space</a:t>
            </a:r>
          </a:p>
          <a:p>
            <a:endParaRPr lang="en-US" dirty="0"/>
          </a:p>
          <a:p>
            <a:r>
              <a:rPr lang="en-US" dirty="0" smtClean="0"/>
              <a:t>Digests old photoreceptor segments</a:t>
            </a:r>
            <a:endParaRPr lang="en-US" dirty="0"/>
          </a:p>
        </p:txBody>
      </p:sp>
      <p:sp>
        <p:nvSpPr>
          <p:cNvPr id="4" name="Slide Number Placeholder 3"/>
          <p:cNvSpPr>
            <a:spLocks noGrp="1"/>
          </p:cNvSpPr>
          <p:nvPr>
            <p:ph type="sldNum" sz="quarter" idx="11"/>
          </p:nvPr>
        </p:nvSpPr>
        <p:spPr/>
        <p:txBody>
          <a:bodyPr/>
          <a:lstStyle/>
          <a:p>
            <a:fld id="{2C50C6C8-AA94-9B41-804B-ADFF335A0C34}" type="slidenum">
              <a:rPr lang="en-US" smtClean="0"/>
              <a:pPr/>
              <a:t>37</a:t>
            </a:fld>
            <a:endParaRPr lang="en-US" dirty="0"/>
          </a:p>
        </p:txBody>
      </p:sp>
    </p:spTree>
    <p:extLst>
      <p:ext uri="{BB962C8B-B14F-4D97-AF65-F5344CB8AC3E}">
        <p14:creationId xmlns:p14="http://schemas.microsoft.com/office/powerpoint/2010/main" val="14382963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sz="4000" dirty="0" smtClean="0">
                <a:latin typeface="Arial"/>
                <a:cs typeface="Arial"/>
              </a:rPr>
              <a:t>RPE Ocular Disease</a:t>
            </a:r>
            <a:endParaRPr lang="en-US" sz="4000"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sp>
        <p:nvSpPr>
          <p:cNvPr id="9" name="TextBox 8"/>
          <p:cNvSpPr txBox="1"/>
          <p:nvPr/>
        </p:nvSpPr>
        <p:spPr>
          <a:xfrm>
            <a:off x="5520741" y="6213943"/>
            <a:ext cx="3623259" cy="646331"/>
          </a:xfrm>
          <a:prstGeom prst="rect">
            <a:avLst/>
          </a:prstGeom>
          <a:noFill/>
        </p:spPr>
        <p:txBody>
          <a:bodyPr wrap="square" rtlCol="0">
            <a:spAutoFit/>
          </a:bodyPr>
          <a:lstStyle/>
          <a:p>
            <a:pPr algn="r"/>
            <a:r>
              <a:rPr lang="en-US" sz="1200" dirty="0">
                <a:solidFill>
                  <a:schemeClr val="accent3"/>
                </a:solidFill>
              </a:rPr>
              <a:t>de Jong, P. T. V. M. (2006). "Age-Related Macular Degeneration." </a:t>
            </a:r>
            <a:r>
              <a:rPr lang="en-US" sz="1200" u="sng" dirty="0">
                <a:solidFill>
                  <a:schemeClr val="accent3"/>
                </a:solidFill>
              </a:rPr>
              <a:t>New England Journal of Medicine </a:t>
            </a:r>
            <a:r>
              <a:rPr lang="en-US" sz="1200" b="1" u="sng" dirty="0">
                <a:solidFill>
                  <a:schemeClr val="accent3"/>
                </a:solidFill>
              </a:rPr>
              <a:t>355</a:t>
            </a:r>
            <a:r>
              <a:rPr lang="en-US" sz="1200" u="sng" dirty="0">
                <a:solidFill>
                  <a:schemeClr val="accent3"/>
                </a:solidFill>
              </a:rPr>
              <a:t>(14): 1474-1485.</a:t>
            </a:r>
            <a:endParaRPr lang="en-US" sz="1200" dirty="0">
              <a:solidFill>
                <a:schemeClr val="accent3"/>
              </a:solidFill>
            </a:endParaRPr>
          </a:p>
        </p:txBody>
      </p:sp>
      <p:pic>
        <p:nvPicPr>
          <p:cNvPr id="7"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166822" y="1325418"/>
            <a:ext cx="2839452" cy="469694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4347419" y="1775337"/>
            <a:ext cx="4110782" cy="3416320"/>
          </a:xfrm>
          <a:prstGeom prst="rect">
            <a:avLst/>
          </a:prstGeom>
          <a:noFill/>
        </p:spPr>
        <p:txBody>
          <a:bodyPr wrap="square" rtlCol="0">
            <a:spAutoFit/>
          </a:bodyPr>
          <a:lstStyle/>
          <a:p>
            <a:r>
              <a:rPr lang="en-US" dirty="0" smtClean="0"/>
              <a:t>Transport is compromised</a:t>
            </a:r>
          </a:p>
          <a:p>
            <a:endParaRPr lang="en-US" dirty="0"/>
          </a:p>
          <a:p>
            <a:r>
              <a:rPr lang="en-US" dirty="0" smtClean="0"/>
              <a:t>Photoreceptor health is not maintained </a:t>
            </a:r>
          </a:p>
          <a:p>
            <a:endParaRPr lang="en-US" dirty="0"/>
          </a:p>
          <a:p>
            <a:r>
              <a:rPr lang="en-US" dirty="0" smtClean="0"/>
              <a:t>Photoreceptor death leads to blindness</a:t>
            </a:r>
          </a:p>
          <a:p>
            <a:endParaRPr lang="en-US" dirty="0"/>
          </a:p>
          <a:p>
            <a:endParaRPr lang="en-US" dirty="0"/>
          </a:p>
        </p:txBody>
      </p:sp>
      <p:sp>
        <p:nvSpPr>
          <p:cNvPr id="4" name="Slide Number Placeholder 3"/>
          <p:cNvSpPr>
            <a:spLocks noGrp="1"/>
          </p:cNvSpPr>
          <p:nvPr>
            <p:ph type="sldNum" sz="quarter" idx="11"/>
          </p:nvPr>
        </p:nvSpPr>
        <p:spPr/>
        <p:txBody>
          <a:bodyPr/>
          <a:lstStyle/>
          <a:p>
            <a:fld id="{2C50C6C8-AA94-9B41-804B-ADFF335A0C34}" type="slidenum">
              <a:rPr lang="en-US" smtClean="0"/>
              <a:pPr/>
              <a:t>38</a:t>
            </a:fld>
            <a:endParaRPr lang="en-US" dirty="0"/>
          </a:p>
        </p:txBody>
      </p:sp>
    </p:spTree>
    <p:extLst>
      <p:ext uri="{BB962C8B-B14F-4D97-AF65-F5344CB8AC3E}">
        <p14:creationId xmlns:p14="http://schemas.microsoft.com/office/powerpoint/2010/main" val="1590377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Water Transport Physiology</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pic>
        <p:nvPicPr>
          <p:cNvPr id="7" name="Picture 6" descr="Screen Shot 2015-06-02 at 7.09.25 PM.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5800" y="1736712"/>
            <a:ext cx="3658755" cy="3660788"/>
          </a:xfrm>
          <a:prstGeom prst="rect">
            <a:avLst/>
          </a:prstGeom>
        </p:spPr>
      </p:pic>
      <p:sp>
        <p:nvSpPr>
          <p:cNvPr id="9" name="TextBox 8"/>
          <p:cNvSpPr txBox="1"/>
          <p:nvPr/>
        </p:nvSpPr>
        <p:spPr>
          <a:xfrm>
            <a:off x="5520741" y="6213943"/>
            <a:ext cx="3623259" cy="646331"/>
          </a:xfrm>
          <a:prstGeom prst="rect">
            <a:avLst/>
          </a:prstGeom>
          <a:noFill/>
        </p:spPr>
        <p:txBody>
          <a:bodyPr wrap="square" rtlCol="0">
            <a:spAutoFit/>
          </a:bodyPr>
          <a:lstStyle/>
          <a:p>
            <a:r>
              <a:rPr lang="en-US" sz="1200" dirty="0" err="1" smtClean="0">
                <a:solidFill>
                  <a:schemeClr val="bg1"/>
                </a:solidFill>
              </a:rPr>
              <a:t>Pffefer</a:t>
            </a:r>
            <a:r>
              <a:rPr lang="en-US" sz="1200" dirty="0" smtClean="0">
                <a:solidFill>
                  <a:schemeClr val="bg1"/>
                </a:solidFill>
              </a:rPr>
              <a:t> and </a:t>
            </a:r>
            <a:r>
              <a:rPr lang="en-US" sz="1200" dirty="0" err="1" smtClean="0">
                <a:solidFill>
                  <a:schemeClr val="bg1"/>
                </a:solidFill>
              </a:rPr>
              <a:t>Philp</a:t>
            </a:r>
            <a:r>
              <a:rPr lang="en-US" sz="1200" dirty="0" smtClean="0">
                <a:solidFill>
                  <a:schemeClr val="bg1"/>
                </a:solidFill>
              </a:rPr>
              <a:t>, “Cell Culture of the Retinal Pigment Epithelium”, Experimental Eye Research, 2014</a:t>
            </a:r>
            <a:endParaRPr lang="en-US" sz="1200" dirty="0">
              <a:solidFill>
                <a:schemeClr val="bg1"/>
              </a:solidFill>
            </a:endParaRPr>
          </a:p>
        </p:txBody>
      </p:sp>
      <p:pic>
        <p:nvPicPr>
          <p:cNvPr id="11" name="Picture 10" descr="Screen Shot 2015-06-02 at 7.09.25 PM.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930191" y="2684318"/>
            <a:ext cx="3658755" cy="960582"/>
          </a:xfrm>
          <a:prstGeom prst="rect">
            <a:avLst/>
          </a:prstGeom>
        </p:spPr>
      </p:pic>
      <p:sp>
        <p:nvSpPr>
          <p:cNvPr id="12" name="Rectangle 11"/>
          <p:cNvSpPr/>
          <p:nvPr/>
        </p:nvSpPr>
        <p:spPr bwMode="auto">
          <a:xfrm>
            <a:off x="4930191" y="1612900"/>
            <a:ext cx="3528009" cy="1257300"/>
          </a:xfrm>
          <a:prstGeom prst="rect">
            <a:avLst/>
          </a:prstGeom>
          <a:solidFill>
            <a:srgbClr val="6600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E8EAE9"/>
                </a:solidFill>
                <a:effectLst/>
                <a:latin typeface="Arial" charset="0"/>
                <a:ea typeface="MS Pゴシック" charset="0"/>
                <a:cs typeface="MS Pゴシック" charset="0"/>
              </a:rPr>
              <a:t>Outer Retina</a:t>
            </a:r>
            <a:endParaRPr kumimoji="0" lang="en-US" sz="2400" b="0" i="0" u="none" strike="noStrike" cap="none" normalizeH="0" baseline="0" dirty="0">
              <a:ln>
                <a:noFill/>
              </a:ln>
              <a:solidFill>
                <a:srgbClr val="E8EAE9"/>
              </a:solidFill>
              <a:effectLst/>
              <a:latin typeface="Arial" charset="0"/>
              <a:ea typeface="MS Pゴシック" charset="0"/>
              <a:cs typeface="MS Pゴシック" charset="0"/>
            </a:endParaRPr>
          </a:p>
        </p:txBody>
      </p:sp>
      <p:sp>
        <p:nvSpPr>
          <p:cNvPr id="13" name="TextBox 12"/>
          <p:cNvSpPr txBox="1"/>
          <p:nvPr/>
        </p:nvSpPr>
        <p:spPr>
          <a:xfrm>
            <a:off x="457200" y="5397500"/>
            <a:ext cx="4168190" cy="830997"/>
          </a:xfrm>
          <a:prstGeom prst="rect">
            <a:avLst/>
          </a:prstGeom>
          <a:noFill/>
        </p:spPr>
        <p:txBody>
          <a:bodyPr wrap="square" rtlCol="0">
            <a:spAutoFit/>
          </a:bodyPr>
          <a:lstStyle/>
          <a:p>
            <a:pPr algn="ctr"/>
            <a:r>
              <a:rPr lang="en-US" dirty="0" smtClean="0"/>
              <a:t>Retinal Pigment Epithelium</a:t>
            </a:r>
          </a:p>
          <a:p>
            <a:pPr algn="ctr"/>
            <a:r>
              <a:rPr lang="en-US" i="1" dirty="0"/>
              <a:t>i</a:t>
            </a:r>
            <a:r>
              <a:rPr lang="en-US" i="1" dirty="0" smtClean="0"/>
              <a:t>n Vitro</a:t>
            </a:r>
            <a:endParaRPr lang="en-US" i="1" dirty="0"/>
          </a:p>
        </p:txBody>
      </p:sp>
      <p:sp>
        <p:nvSpPr>
          <p:cNvPr id="3" name="TextBox 2"/>
          <p:cNvSpPr txBox="1"/>
          <p:nvPr/>
        </p:nvSpPr>
        <p:spPr>
          <a:xfrm>
            <a:off x="7230649" y="4034304"/>
            <a:ext cx="1913351" cy="1938992"/>
          </a:xfrm>
          <a:prstGeom prst="rect">
            <a:avLst/>
          </a:prstGeom>
          <a:noFill/>
        </p:spPr>
        <p:txBody>
          <a:bodyPr wrap="square" rtlCol="0">
            <a:spAutoFit/>
          </a:bodyPr>
          <a:lstStyle/>
          <a:p>
            <a:r>
              <a:rPr lang="en-US" dirty="0" smtClean="0"/>
              <a:t>Needs a permeable support for proper morphology</a:t>
            </a:r>
            <a:endParaRPr lang="en-US" dirty="0"/>
          </a:p>
        </p:txBody>
      </p:sp>
      <p:sp>
        <p:nvSpPr>
          <p:cNvPr id="8" name="Slide Number Placeholder 7"/>
          <p:cNvSpPr>
            <a:spLocks noGrp="1"/>
          </p:cNvSpPr>
          <p:nvPr>
            <p:ph type="sldNum" sz="quarter" idx="11"/>
          </p:nvPr>
        </p:nvSpPr>
        <p:spPr/>
        <p:txBody>
          <a:bodyPr/>
          <a:lstStyle/>
          <a:p>
            <a:fld id="{2C50C6C8-AA94-9B41-804B-ADFF335A0C34}" type="slidenum">
              <a:rPr lang="en-US" smtClean="0"/>
              <a:pPr/>
              <a:t>39</a:t>
            </a:fld>
            <a:endParaRPr lang="en-US" dirty="0"/>
          </a:p>
        </p:txBody>
      </p:sp>
      <p:sp>
        <p:nvSpPr>
          <p:cNvPr id="10" name="Down Arrow 9"/>
          <p:cNvSpPr/>
          <p:nvPr/>
        </p:nvSpPr>
        <p:spPr bwMode="auto">
          <a:xfrm>
            <a:off x="5520741" y="4034304"/>
            <a:ext cx="1709908" cy="1680206"/>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MS Pゴシック" charset="0"/>
                <a:cs typeface="MS Pゴシック" charset="0"/>
              </a:rPr>
              <a:t>H</a:t>
            </a:r>
            <a:r>
              <a:rPr kumimoji="0" lang="en-US" sz="2400" b="0" i="0" u="none" strike="noStrike" cap="none" normalizeH="0" baseline="-25000" dirty="0" smtClean="0">
                <a:ln>
                  <a:noFill/>
                </a:ln>
                <a:solidFill>
                  <a:srgbClr val="000000"/>
                </a:solidFill>
                <a:effectLst/>
                <a:latin typeface="Arial" charset="0"/>
                <a:ea typeface="MS Pゴシック" charset="0"/>
                <a:cs typeface="MS Pゴシック" charset="0"/>
              </a:rPr>
              <a:t>2</a:t>
            </a:r>
            <a:r>
              <a:rPr kumimoji="0" lang="en-US" sz="2400" b="0" i="0" u="none" strike="noStrike" cap="none" normalizeH="0" dirty="0" smtClean="0">
                <a:ln>
                  <a:noFill/>
                </a:ln>
                <a:solidFill>
                  <a:srgbClr val="000000"/>
                </a:solidFill>
                <a:effectLst/>
                <a:latin typeface="Arial" charset="0"/>
                <a:ea typeface="MS Pゴシック" charset="0"/>
                <a:cs typeface="MS Pゴシック" charset="0"/>
              </a:rPr>
              <a:t>O</a:t>
            </a:r>
            <a:endParaRPr kumimoji="0" lang="en-US" sz="2400" b="0" i="0" u="none" strike="noStrike" cap="none" normalizeH="0" baseline="0" dirty="0">
              <a:ln>
                <a:noFill/>
              </a:ln>
              <a:solidFill>
                <a:srgbClr val="000000"/>
              </a:solidFill>
              <a:effectLst/>
              <a:latin typeface="Arial" charset="0"/>
              <a:ea typeface="MS Pゴシック" charset="0"/>
              <a:cs typeface="MS Pゴシック" charset="0"/>
            </a:endParaRPr>
          </a:p>
        </p:txBody>
      </p:sp>
    </p:spTree>
    <p:extLst>
      <p:ext uri="{BB962C8B-B14F-4D97-AF65-F5344CB8AC3E}">
        <p14:creationId xmlns:p14="http://schemas.microsoft.com/office/powerpoint/2010/main" val="1164237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sz="4000" dirty="0" smtClean="0">
                <a:latin typeface="Arial"/>
                <a:cs typeface="Arial"/>
              </a:rPr>
              <a:t>Si Nanomembrane Applications</a:t>
            </a:r>
            <a:endParaRPr lang="en-US" sz="4000"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pic>
        <p:nvPicPr>
          <p:cNvPr id="14" name="Picture 13" descr="Screen Shot 2015-06-02 at 6.45.50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4240" y="1325417"/>
            <a:ext cx="8127601" cy="983673"/>
          </a:xfrm>
          <a:prstGeom prst="rect">
            <a:avLst/>
          </a:prstGeom>
        </p:spPr>
      </p:pic>
      <p:sp>
        <p:nvSpPr>
          <p:cNvPr id="3" name="Slide Number Placeholder 2"/>
          <p:cNvSpPr>
            <a:spLocks noGrp="1"/>
          </p:cNvSpPr>
          <p:nvPr>
            <p:ph type="sldNum" sz="quarter" idx="11"/>
          </p:nvPr>
        </p:nvSpPr>
        <p:spPr/>
        <p:txBody>
          <a:bodyPr/>
          <a:lstStyle/>
          <a:p>
            <a:fld id="{2C50C6C8-AA94-9B41-804B-ADFF335A0C34}" type="slidenum">
              <a:rPr lang="en-US" smtClean="0"/>
              <a:pPr/>
              <a:t>4</a:t>
            </a:fld>
            <a:endParaRPr lang="en-US" dirty="0"/>
          </a:p>
        </p:txBody>
      </p:sp>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35069" y="2306507"/>
            <a:ext cx="6788889" cy="3961816"/>
          </a:xfrm>
          <a:prstGeom prst="rect">
            <a:avLst/>
          </a:prstGeom>
        </p:spPr>
      </p:pic>
      <p:sp>
        <p:nvSpPr>
          <p:cNvPr id="8" name="Rectangle 7"/>
          <p:cNvSpPr/>
          <p:nvPr/>
        </p:nvSpPr>
        <p:spPr>
          <a:xfrm>
            <a:off x="6208295" y="6341505"/>
            <a:ext cx="2935705" cy="461665"/>
          </a:xfrm>
          <a:prstGeom prst="rect">
            <a:avLst/>
          </a:prstGeom>
        </p:spPr>
        <p:txBody>
          <a:bodyPr wrap="square">
            <a:spAutoFit/>
          </a:bodyPr>
          <a:lstStyle/>
          <a:p>
            <a:pPr algn="r"/>
            <a:r>
              <a:rPr lang="en-US" sz="800" dirty="0" err="1">
                <a:solidFill>
                  <a:schemeClr val="bg1"/>
                </a:solidFill>
                <a:ea typeface="Arial" charset="0"/>
                <a:cs typeface="Arial" charset="0"/>
              </a:rPr>
              <a:t>Kavalenka</a:t>
            </a:r>
            <a:r>
              <a:rPr lang="en-US" sz="800" dirty="0">
                <a:solidFill>
                  <a:schemeClr val="bg1"/>
                </a:solidFill>
                <a:ea typeface="Arial" charset="0"/>
                <a:cs typeface="Arial" charset="0"/>
              </a:rPr>
              <a:t>, M. N., et al. (2012). "Chemical capacitive sensing using ultrathin flexible </a:t>
            </a:r>
            <a:r>
              <a:rPr lang="en-US" sz="800" dirty="0" err="1">
                <a:solidFill>
                  <a:schemeClr val="bg1"/>
                </a:solidFill>
                <a:ea typeface="Arial" charset="0"/>
                <a:cs typeface="Arial" charset="0"/>
              </a:rPr>
              <a:t>nanoporous</a:t>
            </a:r>
            <a:r>
              <a:rPr lang="en-US" sz="800" dirty="0">
                <a:solidFill>
                  <a:schemeClr val="bg1"/>
                </a:solidFill>
                <a:ea typeface="Arial" charset="0"/>
                <a:cs typeface="Arial" charset="0"/>
              </a:rPr>
              <a:t> electrodes." </a:t>
            </a:r>
            <a:r>
              <a:rPr lang="en-US" sz="800" u="sng" dirty="0">
                <a:solidFill>
                  <a:schemeClr val="bg1"/>
                </a:solidFill>
                <a:ea typeface="Arial" charset="0"/>
                <a:cs typeface="Arial" charset="0"/>
              </a:rPr>
              <a:t>Sensors and Actuators B: Chemical </a:t>
            </a:r>
            <a:r>
              <a:rPr lang="en-US" sz="800" b="1" u="sng" dirty="0">
                <a:solidFill>
                  <a:schemeClr val="bg1"/>
                </a:solidFill>
                <a:ea typeface="Arial" charset="0"/>
                <a:cs typeface="Arial" charset="0"/>
              </a:rPr>
              <a:t>162</a:t>
            </a:r>
            <a:r>
              <a:rPr lang="en-US" sz="800" u="sng" dirty="0">
                <a:solidFill>
                  <a:schemeClr val="bg1"/>
                </a:solidFill>
                <a:ea typeface="Arial" charset="0"/>
                <a:cs typeface="Arial" charset="0"/>
              </a:rPr>
              <a:t>(1): 22-26</a:t>
            </a:r>
            <a:endParaRPr lang="en-US" sz="800" dirty="0">
              <a:solidFill>
                <a:schemeClr val="bg1"/>
              </a:solidFill>
              <a:ea typeface="Arial" charset="0"/>
              <a:cs typeface="Arial" charset="0"/>
            </a:endParaRPr>
          </a:p>
        </p:txBody>
      </p:sp>
    </p:spTree>
    <p:extLst>
      <p:ext uri="{BB962C8B-B14F-4D97-AF65-F5344CB8AC3E}">
        <p14:creationId xmlns:p14="http://schemas.microsoft.com/office/powerpoint/2010/main" val="9276129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Raman Theory</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sp>
        <p:nvSpPr>
          <p:cNvPr id="8" name="TextBox 7"/>
          <p:cNvSpPr txBox="1"/>
          <p:nvPr/>
        </p:nvSpPr>
        <p:spPr>
          <a:xfrm>
            <a:off x="5419140" y="6324647"/>
            <a:ext cx="3724859" cy="400110"/>
          </a:xfrm>
          <a:prstGeom prst="rect">
            <a:avLst/>
          </a:prstGeom>
          <a:noFill/>
        </p:spPr>
        <p:txBody>
          <a:bodyPr wrap="square" rtlCol="0">
            <a:spAutoFit/>
          </a:bodyPr>
          <a:lstStyle/>
          <a:p>
            <a:pPr algn="r"/>
            <a:r>
              <a:rPr lang="en-US" sz="1000" dirty="0" smtClean="0">
                <a:solidFill>
                  <a:schemeClr val="accent3"/>
                </a:solidFill>
              </a:rPr>
              <a:t>“</a:t>
            </a:r>
            <a:r>
              <a:rPr lang="en-US" sz="1000" dirty="0">
                <a:solidFill>
                  <a:schemeClr val="accent3"/>
                </a:solidFill>
              </a:rPr>
              <a:t>Chemically sensitive </a:t>
            </a:r>
            <a:r>
              <a:rPr lang="en-US" sz="1000" dirty="0" err="1">
                <a:solidFill>
                  <a:schemeClr val="accent3"/>
                </a:solidFill>
              </a:rPr>
              <a:t>bioimaging</a:t>
            </a:r>
            <a:r>
              <a:rPr lang="en-US" sz="1000" dirty="0">
                <a:solidFill>
                  <a:schemeClr val="accent3"/>
                </a:solidFill>
              </a:rPr>
              <a:t> with coherent Raman </a:t>
            </a:r>
            <a:r>
              <a:rPr lang="en-US" sz="1000" dirty="0" smtClean="0">
                <a:solidFill>
                  <a:schemeClr val="accent3"/>
                </a:solidFill>
              </a:rPr>
              <a:t>scattering”,</a:t>
            </a:r>
            <a:r>
              <a:rPr lang="en-US" sz="1000" dirty="0">
                <a:solidFill>
                  <a:schemeClr val="accent3"/>
                </a:solidFill>
              </a:rPr>
              <a:t> </a:t>
            </a:r>
            <a:r>
              <a:rPr lang="en-US" sz="1000" dirty="0" smtClean="0">
                <a:solidFill>
                  <a:schemeClr val="accent3"/>
                </a:solidFill>
              </a:rPr>
              <a:t>Camp and Cicerone, Nature Photonics, 2015</a:t>
            </a:r>
            <a:endParaRPr lang="en-US" sz="1000" dirty="0">
              <a:solidFill>
                <a:schemeClr val="accent3"/>
              </a:solidFill>
            </a:endParaRP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23406" y="1325418"/>
            <a:ext cx="5366533" cy="4736081"/>
          </a:xfrm>
          <a:prstGeom prst="rect">
            <a:avLst/>
          </a:prstGeom>
        </p:spPr>
      </p:pic>
      <p:sp>
        <p:nvSpPr>
          <p:cNvPr id="3" name="Slide Number Placeholder 2"/>
          <p:cNvSpPr>
            <a:spLocks noGrp="1"/>
          </p:cNvSpPr>
          <p:nvPr>
            <p:ph type="sldNum" sz="quarter" idx="11"/>
          </p:nvPr>
        </p:nvSpPr>
        <p:spPr/>
        <p:txBody>
          <a:bodyPr/>
          <a:lstStyle/>
          <a:p>
            <a:fld id="{2C50C6C8-AA94-9B41-804B-ADFF335A0C34}" type="slidenum">
              <a:rPr lang="en-US" smtClean="0"/>
              <a:pPr/>
              <a:t>40</a:t>
            </a:fld>
            <a:endParaRPr lang="en-US" dirty="0"/>
          </a:p>
        </p:txBody>
      </p:sp>
    </p:spTree>
    <p:extLst>
      <p:ext uri="{BB962C8B-B14F-4D97-AF65-F5344CB8AC3E}">
        <p14:creationId xmlns:p14="http://schemas.microsoft.com/office/powerpoint/2010/main" val="15886955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Raman Theory</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sp>
        <p:nvSpPr>
          <p:cNvPr id="9" name="TextBox 8"/>
          <p:cNvSpPr txBox="1"/>
          <p:nvPr/>
        </p:nvSpPr>
        <p:spPr>
          <a:xfrm>
            <a:off x="5442002" y="6277953"/>
            <a:ext cx="3724859" cy="553998"/>
          </a:xfrm>
          <a:prstGeom prst="rect">
            <a:avLst/>
          </a:prstGeom>
          <a:noFill/>
        </p:spPr>
        <p:txBody>
          <a:bodyPr wrap="square" rtlCol="0">
            <a:spAutoFit/>
          </a:bodyPr>
          <a:lstStyle/>
          <a:p>
            <a:pPr algn="r"/>
            <a:r>
              <a:rPr lang="en-US" sz="1000" dirty="0" smtClean="0">
                <a:solidFill>
                  <a:schemeClr val="accent3"/>
                </a:solidFill>
              </a:rPr>
              <a:t>‘Characterizing </a:t>
            </a:r>
            <a:r>
              <a:rPr lang="en-US" sz="1000" dirty="0">
                <a:solidFill>
                  <a:schemeClr val="accent3"/>
                </a:solidFill>
              </a:rPr>
              <a:t>Carbon Materials with Raman </a:t>
            </a:r>
            <a:r>
              <a:rPr lang="en-US" sz="1000" dirty="0" smtClean="0">
                <a:solidFill>
                  <a:schemeClr val="accent3"/>
                </a:solidFill>
              </a:rPr>
              <a:t>Spectroscopy’ </a:t>
            </a:r>
            <a:r>
              <a:rPr lang="en-US" sz="1000" dirty="0">
                <a:solidFill>
                  <a:schemeClr val="accent3"/>
                </a:solidFill>
              </a:rPr>
              <a:t>Joe </a:t>
            </a:r>
            <a:r>
              <a:rPr lang="en-US" sz="1000" dirty="0" err="1">
                <a:solidFill>
                  <a:schemeClr val="accent3"/>
                </a:solidFill>
              </a:rPr>
              <a:t>Hodkiewicz</a:t>
            </a:r>
            <a:r>
              <a:rPr lang="en-US" sz="1000" dirty="0">
                <a:solidFill>
                  <a:schemeClr val="accent3"/>
                </a:solidFill>
              </a:rPr>
              <a:t>, Thermo Fisher Scientific, Madison, WI, </a:t>
            </a:r>
            <a:r>
              <a:rPr lang="en-US" sz="1000" dirty="0" smtClean="0">
                <a:solidFill>
                  <a:schemeClr val="accent3"/>
                </a:solidFill>
              </a:rPr>
              <a:t>USA, App #51901</a:t>
            </a:r>
            <a:endParaRPr lang="en-US" sz="1000" dirty="0">
              <a:solidFill>
                <a:schemeClr val="accent3"/>
              </a:solidFill>
            </a:endParaRP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09700" y="1778000"/>
            <a:ext cx="6324600" cy="3289300"/>
          </a:xfrm>
          <a:prstGeom prst="rect">
            <a:avLst/>
          </a:prstGeom>
        </p:spPr>
      </p:pic>
      <p:sp>
        <p:nvSpPr>
          <p:cNvPr id="4" name="Slide Number Placeholder 3"/>
          <p:cNvSpPr>
            <a:spLocks noGrp="1"/>
          </p:cNvSpPr>
          <p:nvPr>
            <p:ph type="sldNum" sz="quarter" idx="11"/>
          </p:nvPr>
        </p:nvSpPr>
        <p:spPr/>
        <p:txBody>
          <a:bodyPr/>
          <a:lstStyle/>
          <a:p>
            <a:fld id="{2C50C6C8-AA94-9B41-804B-ADFF335A0C34}" type="slidenum">
              <a:rPr lang="en-US" smtClean="0"/>
              <a:pPr/>
              <a:t>41</a:t>
            </a:fld>
            <a:endParaRPr lang="en-US" dirty="0"/>
          </a:p>
        </p:txBody>
      </p:sp>
    </p:spTree>
    <p:extLst>
      <p:ext uri="{BB962C8B-B14F-4D97-AF65-F5344CB8AC3E}">
        <p14:creationId xmlns:p14="http://schemas.microsoft.com/office/powerpoint/2010/main" val="612041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Raman Theory</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sp>
        <p:nvSpPr>
          <p:cNvPr id="8" name="TextBox 7"/>
          <p:cNvSpPr txBox="1"/>
          <p:nvPr/>
        </p:nvSpPr>
        <p:spPr>
          <a:xfrm>
            <a:off x="5442002" y="6277953"/>
            <a:ext cx="3724859" cy="553998"/>
          </a:xfrm>
          <a:prstGeom prst="rect">
            <a:avLst/>
          </a:prstGeom>
          <a:noFill/>
        </p:spPr>
        <p:txBody>
          <a:bodyPr wrap="square" rtlCol="0">
            <a:spAutoFit/>
          </a:bodyPr>
          <a:lstStyle/>
          <a:p>
            <a:pPr algn="r"/>
            <a:r>
              <a:rPr lang="en-US" sz="1000" dirty="0" smtClean="0">
                <a:solidFill>
                  <a:schemeClr val="accent3"/>
                </a:solidFill>
              </a:rPr>
              <a:t>‘Characterizing </a:t>
            </a:r>
            <a:r>
              <a:rPr lang="en-US" sz="1000" dirty="0">
                <a:solidFill>
                  <a:schemeClr val="accent3"/>
                </a:solidFill>
              </a:rPr>
              <a:t>Carbon Materials with Raman </a:t>
            </a:r>
            <a:r>
              <a:rPr lang="en-US" sz="1000" dirty="0" smtClean="0">
                <a:solidFill>
                  <a:schemeClr val="accent3"/>
                </a:solidFill>
              </a:rPr>
              <a:t>Spectroscopy’ </a:t>
            </a:r>
            <a:r>
              <a:rPr lang="en-US" sz="1000" dirty="0">
                <a:solidFill>
                  <a:schemeClr val="accent3"/>
                </a:solidFill>
              </a:rPr>
              <a:t>Joe </a:t>
            </a:r>
            <a:r>
              <a:rPr lang="en-US" sz="1000" dirty="0" err="1">
                <a:solidFill>
                  <a:schemeClr val="accent3"/>
                </a:solidFill>
              </a:rPr>
              <a:t>Hodkiewicz</a:t>
            </a:r>
            <a:r>
              <a:rPr lang="en-US" sz="1000" dirty="0">
                <a:solidFill>
                  <a:schemeClr val="accent3"/>
                </a:solidFill>
              </a:rPr>
              <a:t>, Thermo Fisher Scientific, Madison, WI, </a:t>
            </a:r>
            <a:r>
              <a:rPr lang="en-US" sz="1000" dirty="0" smtClean="0">
                <a:solidFill>
                  <a:schemeClr val="accent3"/>
                </a:solidFill>
              </a:rPr>
              <a:t>USA, App #51901</a:t>
            </a:r>
            <a:endParaRPr lang="en-US" sz="1000" dirty="0">
              <a:solidFill>
                <a:schemeClr val="accent3"/>
              </a:solidFill>
            </a:endParaRP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5800" y="1635838"/>
            <a:ext cx="7403823" cy="3731292"/>
          </a:xfrm>
          <a:prstGeom prst="rect">
            <a:avLst/>
          </a:prstGeom>
        </p:spPr>
      </p:pic>
      <p:sp>
        <p:nvSpPr>
          <p:cNvPr id="3" name="Slide Number Placeholder 2"/>
          <p:cNvSpPr>
            <a:spLocks noGrp="1"/>
          </p:cNvSpPr>
          <p:nvPr>
            <p:ph type="sldNum" sz="quarter" idx="11"/>
          </p:nvPr>
        </p:nvSpPr>
        <p:spPr/>
        <p:txBody>
          <a:bodyPr/>
          <a:lstStyle/>
          <a:p>
            <a:fld id="{2C50C6C8-AA94-9B41-804B-ADFF335A0C34}" type="slidenum">
              <a:rPr lang="en-US" smtClean="0"/>
              <a:pPr/>
              <a:t>42</a:t>
            </a:fld>
            <a:endParaRPr lang="en-US" dirty="0"/>
          </a:p>
        </p:txBody>
      </p:sp>
    </p:spTree>
    <p:extLst>
      <p:ext uri="{BB962C8B-B14F-4D97-AF65-F5344CB8AC3E}">
        <p14:creationId xmlns:p14="http://schemas.microsoft.com/office/powerpoint/2010/main" val="5352861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Raman Theory</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90650" y="1856201"/>
            <a:ext cx="6362700" cy="3289300"/>
          </a:xfrm>
          <a:prstGeom prst="rect">
            <a:avLst/>
          </a:prstGeom>
        </p:spPr>
      </p:pic>
      <p:sp>
        <p:nvSpPr>
          <p:cNvPr id="3" name="Slide Number Placeholder 2"/>
          <p:cNvSpPr>
            <a:spLocks noGrp="1"/>
          </p:cNvSpPr>
          <p:nvPr>
            <p:ph type="sldNum" sz="quarter" idx="11"/>
          </p:nvPr>
        </p:nvSpPr>
        <p:spPr/>
        <p:txBody>
          <a:bodyPr/>
          <a:lstStyle/>
          <a:p>
            <a:fld id="{2C50C6C8-AA94-9B41-804B-ADFF335A0C34}" type="slidenum">
              <a:rPr lang="en-US" smtClean="0"/>
              <a:pPr/>
              <a:t>43</a:t>
            </a:fld>
            <a:endParaRPr lang="en-US" dirty="0"/>
          </a:p>
        </p:txBody>
      </p:sp>
    </p:spTree>
    <p:extLst>
      <p:ext uri="{BB962C8B-B14F-4D97-AF65-F5344CB8AC3E}">
        <p14:creationId xmlns:p14="http://schemas.microsoft.com/office/powerpoint/2010/main" val="16657288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sz="3600" dirty="0" smtClean="0">
                <a:latin typeface="Arial"/>
                <a:cs typeface="Arial"/>
              </a:rPr>
              <a:t>Imaging Water Transport by Raman</a:t>
            </a:r>
            <a:endParaRPr lang="en-US" sz="3600"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sp>
        <p:nvSpPr>
          <p:cNvPr id="7" name="TextBox 6"/>
          <p:cNvSpPr txBox="1"/>
          <p:nvPr/>
        </p:nvSpPr>
        <p:spPr>
          <a:xfrm>
            <a:off x="5520741" y="6213943"/>
            <a:ext cx="3623259" cy="707886"/>
          </a:xfrm>
          <a:prstGeom prst="rect">
            <a:avLst/>
          </a:prstGeom>
          <a:noFill/>
        </p:spPr>
        <p:txBody>
          <a:bodyPr wrap="square" rtlCol="0">
            <a:spAutoFit/>
          </a:bodyPr>
          <a:lstStyle/>
          <a:p>
            <a:pPr algn="r"/>
            <a:r>
              <a:rPr lang="en-US" sz="1000" dirty="0" err="1">
                <a:solidFill>
                  <a:schemeClr val="accent3"/>
                </a:solidFill>
              </a:rPr>
              <a:t>Potma</a:t>
            </a:r>
            <a:r>
              <a:rPr lang="en-US" sz="1000" dirty="0">
                <a:solidFill>
                  <a:schemeClr val="accent3"/>
                </a:solidFill>
              </a:rPr>
              <a:t>, E. O., et al. (2001). "Real-time visualization of intracellular hydrodynamics in single living cells." </a:t>
            </a:r>
            <a:r>
              <a:rPr lang="en-US" sz="1000" u="sng" dirty="0">
                <a:solidFill>
                  <a:schemeClr val="accent3"/>
                </a:solidFill>
              </a:rPr>
              <a:t>Proceedings of the National Academy of Sciences </a:t>
            </a:r>
            <a:r>
              <a:rPr lang="en-US" sz="1000" b="1" u="sng" dirty="0">
                <a:solidFill>
                  <a:schemeClr val="accent3"/>
                </a:solidFill>
              </a:rPr>
              <a:t>98</a:t>
            </a:r>
            <a:r>
              <a:rPr lang="en-US" sz="1000" u="sng" dirty="0">
                <a:solidFill>
                  <a:schemeClr val="accent3"/>
                </a:solidFill>
              </a:rPr>
              <a:t>(4): 1577-1582.</a:t>
            </a:r>
            <a:endParaRPr lang="en-US" sz="1000" dirty="0">
              <a:solidFill>
                <a:schemeClr val="accent3"/>
              </a:solidFill>
            </a:endParaRP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0545" y="1166091"/>
            <a:ext cx="2454812" cy="4578225"/>
          </a:xfrm>
          <a:prstGeom prst="rect">
            <a:avLst/>
          </a:prstGeom>
        </p:spPr>
      </p:pic>
      <p:grpSp>
        <p:nvGrpSpPr>
          <p:cNvPr id="10" name="Group 9"/>
          <p:cNvGrpSpPr/>
          <p:nvPr/>
        </p:nvGrpSpPr>
        <p:grpSpPr>
          <a:xfrm>
            <a:off x="4383942" y="3559318"/>
            <a:ext cx="3871058" cy="531429"/>
            <a:chOff x="760407" y="2664133"/>
            <a:chExt cx="3871058" cy="531429"/>
          </a:xfrm>
        </p:grpSpPr>
        <p:grpSp>
          <p:nvGrpSpPr>
            <p:cNvPr id="11" name="Group 10"/>
            <p:cNvGrpSpPr/>
            <p:nvPr/>
          </p:nvGrpSpPr>
          <p:grpSpPr>
            <a:xfrm>
              <a:off x="760407" y="2664133"/>
              <a:ext cx="3871058" cy="531429"/>
              <a:chOff x="607036" y="2664133"/>
              <a:chExt cx="3871058" cy="531429"/>
            </a:xfrm>
          </p:grpSpPr>
          <p:sp>
            <p:nvSpPr>
              <p:cNvPr id="16" name="Oval 15"/>
              <p:cNvSpPr/>
              <p:nvPr/>
            </p:nvSpPr>
            <p:spPr>
              <a:xfrm>
                <a:off x="607036" y="2664133"/>
                <a:ext cx="1303500" cy="531429"/>
              </a:xfrm>
              <a:prstGeom prst="ellipse">
                <a:avLst/>
              </a:prstGeom>
              <a:solidFill>
                <a:schemeClr val="accent2"/>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1871094" y="2664133"/>
                <a:ext cx="1303500" cy="531429"/>
              </a:xfrm>
              <a:prstGeom prst="ellipse">
                <a:avLst/>
              </a:prstGeom>
              <a:solidFill>
                <a:schemeClr val="accent2"/>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174594" y="2664133"/>
                <a:ext cx="1303500" cy="531429"/>
              </a:xfrm>
              <a:prstGeom prst="ellipse">
                <a:avLst/>
              </a:prstGeom>
              <a:solidFill>
                <a:schemeClr val="accent2"/>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1367853" y="2926234"/>
              <a:ext cx="3112405" cy="159518"/>
              <a:chOff x="1214482" y="2926234"/>
              <a:chExt cx="3112405" cy="159518"/>
            </a:xfrm>
          </p:grpSpPr>
          <p:sp>
            <p:nvSpPr>
              <p:cNvPr id="13" name="Oval 12"/>
              <p:cNvSpPr/>
              <p:nvPr/>
            </p:nvSpPr>
            <p:spPr>
              <a:xfrm>
                <a:off x="1214482" y="2929793"/>
                <a:ext cx="347346" cy="15595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695936" y="2929793"/>
                <a:ext cx="347346" cy="15595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3979541" y="2926234"/>
                <a:ext cx="347346" cy="15595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cxnSp>
        <p:nvCxnSpPr>
          <p:cNvPr id="20" name="Straight Arrow Connector 19"/>
          <p:cNvCxnSpPr/>
          <p:nvPr/>
        </p:nvCxnSpPr>
        <p:spPr bwMode="auto">
          <a:xfrm>
            <a:off x="3160059" y="4545106"/>
            <a:ext cx="1552648" cy="806823"/>
          </a:xfrm>
          <a:prstGeom prst="straightConnector1">
            <a:avLst/>
          </a:prstGeom>
          <a:ln>
            <a:solidFill>
              <a:srgbClr val="C00000"/>
            </a:solidFill>
            <a:headEnd type="none" w="med" len="med"/>
            <a:tailEnd type="triangle"/>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accent4"/>
          </a:lnRef>
          <a:fillRef idx="0">
            <a:schemeClr val="accent4"/>
          </a:fillRef>
          <a:effectRef idx="2">
            <a:schemeClr val="accent4"/>
          </a:effectRef>
          <a:fontRef idx="minor">
            <a:schemeClr val="tx1"/>
          </a:fontRef>
        </p:style>
      </p:cxnSp>
      <p:cxnSp>
        <p:nvCxnSpPr>
          <p:cNvPr id="22" name="Straight Connector 21"/>
          <p:cNvCxnSpPr/>
          <p:nvPr/>
        </p:nvCxnSpPr>
        <p:spPr bwMode="auto">
          <a:xfrm>
            <a:off x="5822576" y="3375212"/>
            <a:ext cx="1128924" cy="0"/>
          </a:xfrm>
          <a:prstGeom prst="line">
            <a:avLst/>
          </a:prstGeom>
          <a:solidFill>
            <a:schemeClr val="accent1"/>
          </a:solidFill>
          <a:ln w="38100" cap="flat" cmpd="sng" algn="ctr">
            <a:solidFill>
              <a:schemeClr val="tx1"/>
            </a:solidFill>
            <a:prstDash val="sys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1" name="Up Arrow 20"/>
          <p:cNvSpPr/>
          <p:nvPr/>
        </p:nvSpPr>
        <p:spPr bwMode="auto">
          <a:xfrm>
            <a:off x="5520741" y="4246597"/>
            <a:ext cx="1559961" cy="1800683"/>
          </a:xfrm>
          <a:prstGeom prst="up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solidFill>
                  <a:srgbClr val="000000"/>
                </a:solidFill>
              </a:rPr>
              <a:t>D</a:t>
            </a:r>
            <a:r>
              <a:rPr kumimoji="0" lang="en-US" sz="2400" b="0" i="0" u="none" strike="noStrike" cap="none" normalizeH="0" baseline="-25000" dirty="0" smtClean="0">
                <a:ln>
                  <a:noFill/>
                </a:ln>
                <a:solidFill>
                  <a:srgbClr val="000000"/>
                </a:solidFill>
                <a:effectLst/>
                <a:latin typeface="Arial" charset="0"/>
                <a:ea typeface="MS Pゴシック" charset="0"/>
                <a:cs typeface="MS Pゴシック" charset="0"/>
              </a:rPr>
              <a:t>2</a:t>
            </a:r>
            <a:r>
              <a:rPr kumimoji="0" lang="en-US" sz="2400" b="0" i="0" u="none" strike="noStrike" cap="none" normalizeH="0" dirty="0" smtClean="0">
                <a:ln>
                  <a:noFill/>
                </a:ln>
                <a:solidFill>
                  <a:srgbClr val="000000"/>
                </a:solidFill>
                <a:effectLst/>
                <a:latin typeface="Arial" charset="0"/>
                <a:ea typeface="MS Pゴシック" charset="0"/>
                <a:cs typeface="MS Pゴシック" charset="0"/>
              </a:rPr>
              <a:t>O</a:t>
            </a:r>
            <a:endParaRPr kumimoji="0" lang="en-US" sz="2400" b="0" i="0" u="none" strike="noStrike" cap="none" normalizeH="0" baseline="0" dirty="0">
              <a:ln>
                <a:noFill/>
              </a:ln>
              <a:solidFill>
                <a:srgbClr val="000000"/>
              </a:solidFill>
              <a:effectLst/>
              <a:latin typeface="Arial" charset="0"/>
              <a:ea typeface="MS Pゴシック" charset="0"/>
              <a:cs typeface="MS Pゴシック" charset="0"/>
            </a:endParaRPr>
          </a:p>
        </p:txBody>
      </p:sp>
      <p:sp>
        <p:nvSpPr>
          <p:cNvPr id="3" name="Slide Number Placeholder 2"/>
          <p:cNvSpPr>
            <a:spLocks noGrp="1"/>
          </p:cNvSpPr>
          <p:nvPr>
            <p:ph type="sldNum" sz="quarter" idx="11"/>
          </p:nvPr>
        </p:nvSpPr>
        <p:spPr/>
        <p:txBody>
          <a:bodyPr/>
          <a:lstStyle/>
          <a:p>
            <a:fld id="{2C50C6C8-AA94-9B41-804B-ADFF335A0C34}" type="slidenum">
              <a:rPr lang="en-US" smtClean="0"/>
              <a:pPr/>
              <a:t>44</a:t>
            </a:fld>
            <a:endParaRPr lang="en-US" dirty="0"/>
          </a:p>
        </p:txBody>
      </p:sp>
    </p:spTree>
    <p:extLst>
      <p:ext uri="{BB962C8B-B14F-4D97-AF65-F5344CB8AC3E}">
        <p14:creationId xmlns:p14="http://schemas.microsoft.com/office/powerpoint/2010/main" val="3784095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sz="3600" dirty="0" smtClean="0">
                <a:latin typeface="Arial"/>
                <a:cs typeface="Arial"/>
              </a:rPr>
              <a:t>Imaging Water Transport by Raman</a:t>
            </a:r>
            <a:endParaRPr lang="en-US" sz="3600"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sp>
        <p:nvSpPr>
          <p:cNvPr id="9" name="TextBox 8"/>
          <p:cNvSpPr txBox="1"/>
          <p:nvPr/>
        </p:nvSpPr>
        <p:spPr>
          <a:xfrm>
            <a:off x="5520741" y="6213943"/>
            <a:ext cx="3623259" cy="707886"/>
          </a:xfrm>
          <a:prstGeom prst="rect">
            <a:avLst/>
          </a:prstGeom>
          <a:noFill/>
        </p:spPr>
        <p:txBody>
          <a:bodyPr wrap="square" rtlCol="0">
            <a:spAutoFit/>
          </a:bodyPr>
          <a:lstStyle/>
          <a:p>
            <a:pPr algn="r"/>
            <a:r>
              <a:rPr lang="en-US" sz="1000" dirty="0" err="1">
                <a:solidFill>
                  <a:schemeClr val="accent3"/>
                </a:solidFill>
              </a:rPr>
              <a:t>Potma</a:t>
            </a:r>
            <a:r>
              <a:rPr lang="en-US" sz="1000" dirty="0">
                <a:solidFill>
                  <a:schemeClr val="accent3"/>
                </a:solidFill>
              </a:rPr>
              <a:t>, E. O., et al. (2001). "Real-time visualization of intracellular hydrodynamics in single living cells." </a:t>
            </a:r>
            <a:r>
              <a:rPr lang="en-US" sz="1000" u="sng" dirty="0">
                <a:solidFill>
                  <a:schemeClr val="accent3"/>
                </a:solidFill>
              </a:rPr>
              <a:t>Proceedings of the National Academy of Sciences </a:t>
            </a:r>
            <a:r>
              <a:rPr lang="en-US" sz="1000" b="1" u="sng" dirty="0">
                <a:solidFill>
                  <a:schemeClr val="accent3"/>
                </a:solidFill>
              </a:rPr>
              <a:t>98</a:t>
            </a:r>
            <a:r>
              <a:rPr lang="en-US" sz="1000" u="sng" dirty="0">
                <a:solidFill>
                  <a:schemeClr val="accent3"/>
                </a:solidFill>
              </a:rPr>
              <a:t>(4): 1577-1582.</a:t>
            </a:r>
            <a:endParaRPr lang="en-US" sz="1000" dirty="0">
              <a:solidFill>
                <a:schemeClr val="accent3"/>
              </a:solidFill>
            </a:endParaRP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6400" y="1117600"/>
            <a:ext cx="8331200" cy="4610100"/>
          </a:xfrm>
          <a:prstGeom prst="rect">
            <a:avLst/>
          </a:prstGeom>
        </p:spPr>
      </p:pic>
      <p:sp>
        <p:nvSpPr>
          <p:cNvPr id="4" name="TextBox 3"/>
          <p:cNvSpPr txBox="1"/>
          <p:nvPr/>
        </p:nvSpPr>
        <p:spPr>
          <a:xfrm>
            <a:off x="1994032" y="5632149"/>
            <a:ext cx="1983235" cy="461665"/>
          </a:xfrm>
          <a:prstGeom prst="rect">
            <a:avLst/>
          </a:prstGeom>
          <a:noFill/>
        </p:spPr>
        <p:txBody>
          <a:bodyPr wrap="none" rtlCol="0">
            <a:spAutoFit/>
          </a:bodyPr>
          <a:lstStyle/>
          <a:p>
            <a:r>
              <a:rPr lang="en-US" dirty="0" smtClean="0"/>
              <a:t>Experimental</a:t>
            </a:r>
            <a:endParaRPr lang="en-US" dirty="0"/>
          </a:p>
        </p:txBody>
      </p:sp>
      <p:sp>
        <p:nvSpPr>
          <p:cNvPr id="7" name="TextBox 6"/>
          <p:cNvSpPr txBox="1"/>
          <p:nvPr/>
        </p:nvSpPr>
        <p:spPr>
          <a:xfrm>
            <a:off x="5202573" y="5632149"/>
            <a:ext cx="1624163" cy="461665"/>
          </a:xfrm>
          <a:prstGeom prst="rect">
            <a:avLst/>
          </a:prstGeom>
          <a:noFill/>
        </p:spPr>
        <p:txBody>
          <a:bodyPr wrap="none" rtlCol="0">
            <a:spAutoFit/>
          </a:bodyPr>
          <a:lstStyle/>
          <a:p>
            <a:r>
              <a:rPr lang="en-US" smtClean="0"/>
              <a:t>Simulation</a:t>
            </a:r>
            <a:endParaRPr lang="en-US"/>
          </a:p>
        </p:txBody>
      </p:sp>
      <p:sp>
        <p:nvSpPr>
          <p:cNvPr id="8" name="Slide Number Placeholder 7"/>
          <p:cNvSpPr>
            <a:spLocks noGrp="1"/>
          </p:cNvSpPr>
          <p:nvPr>
            <p:ph type="sldNum" sz="quarter" idx="11"/>
          </p:nvPr>
        </p:nvSpPr>
        <p:spPr/>
        <p:txBody>
          <a:bodyPr/>
          <a:lstStyle/>
          <a:p>
            <a:fld id="{2C50C6C8-AA94-9B41-804B-ADFF335A0C34}" type="slidenum">
              <a:rPr lang="en-US" smtClean="0"/>
              <a:pPr/>
              <a:t>45</a:t>
            </a:fld>
            <a:endParaRPr lang="en-US" dirty="0"/>
          </a:p>
        </p:txBody>
      </p:sp>
    </p:spTree>
    <p:extLst>
      <p:ext uri="{BB962C8B-B14F-4D97-AF65-F5344CB8AC3E}">
        <p14:creationId xmlns:p14="http://schemas.microsoft.com/office/powerpoint/2010/main" val="8944296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grpSp>
        <p:nvGrpSpPr>
          <p:cNvPr id="7" name="Group 6"/>
          <p:cNvGrpSpPr/>
          <p:nvPr/>
        </p:nvGrpSpPr>
        <p:grpSpPr>
          <a:xfrm>
            <a:off x="711199" y="575532"/>
            <a:ext cx="6808995" cy="5389368"/>
            <a:chOff x="711200" y="165100"/>
            <a:chExt cx="5529028" cy="5754005"/>
          </a:xfrm>
        </p:grpSpPr>
        <p:grpSp>
          <p:nvGrpSpPr>
            <p:cNvPr id="8" name="Group 7"/>
            <p:cNvGrpSpPr/>
            <p:nvPr/>
          </p:nvGrpSpPr>
          <p:grpSpPr>
            <a:xfrm>
              <a:off x="711200" y="817264"/>
              <a:ext cx="5529028" cy="5101841"/>
              <a:chOff x="330200" y="474663"/>
              <a:chExt cx="5529028" cy="5101841"/>
            </a:xfrm>
          </p:grpSpPr>
          <p:pic>
            <p:nvPicPr>
              <p:cNvPr id="11" name="Picture 3" descr="1.bmp"/>
              <p:cNvPicPr>
                <a:picLocks noChangeAspect="1"/>
              </p:cNvPicPr>
              <p:nvPr/>
            </p:nvPicPr>
            <p:blipFill>
              <a:blip r:embed="rId4" cstate="email">
                <a:extLst>
                  <a:ext uri="{BEBA8EAE-BF5A-486C-A8C5-ECC9F3942E4B}">
                    <a14:imgProps xmlns:a14="http://schemas.microsoft.com/office/drawing/2010/main">
                      <a14:imgLayer r:embed="rId5">
                        <a14:imgEffect>
                          <a14:saturation sat="0"/>
                        </a14:imgEffect>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1774032" y="474663"/>
                <a:ext cx="1662112" cy="1638300"/>
              </a:xfrm>
              <a:prstGeom prst="rect">
                <a:avLst/>
              </a:prstGeom>
              <a:noFill/>
              <a:ln w="9525">
                <a:noFill/>
                <a:miter lim="800000"/>
                <a:headEnd/>
                <a:tailEnd/>
              </a:ln>
            </p:spPr>
          </p:pic>
          <p:pic>
            <p:nvPicPr>
              <p:cNvPr id="12" name="Picture 6" descr="cell.bmp"/>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921125" y="474663"/>
                <a:ext cx="1652588" cy="1625600"/>
              </a:xfrm>
              <a:prstGeom prst="rect">
                <a:avLst/>
              </a:prstGeom>
              <a:noFill/>
              <a:ln w="9525">
                <a:noFill/>
                <a:miter lim="800000"/>
                <a:headEnd/>
                <a:tailEnd/>
              </a:ln>
            </p:spPr>
          </p:pic>
          <p:pic>
            <p:nvPicPr>
              <p:cNvPr id="13" name="Picture 7" descr="Nucleus.bmp"/>
              <p:cNvPicPr>
                <a:picLocks noChangeAspect="1"/>
              </p:cNvPicPr>
              <p:nvPr/>
            </p:nvPicPr>
            <p:blipFill>
              <a:blip r:embed="rId7" cstate="email">
                <a:extLst>
                  <a:ext uri="{28A0092B-C50C-407E-A947-70E740481C1C}">
                    <a14:useLocalDpi xmlns:a14="http://schemas.microsoft.com/office/drawing/2010/main"/>
                  </a:ext>
                </a:extLst>
              </a:blip>
              <a:srcRect r="31972" b="19531"/>
              <a:stretch>
                <a:fillRect/>
              </a:stretch>
            </p:blipFill>
            <p:spPr bwMode="auto">
              <a:xfrm>
                <a:off x="3925888" y="2192338"/>
                <a:ext cx="1652587" cy="1638300"/>
              </a:xfrm>
              <a:prstGeom prst="rect">
                <a:avLst/>
              </a:prstGeom>
              <a:noFill/>
              <a:ln w="9525">
                <a:noFill/>
                <a:miter lim="800000"/>
                <a:headEnd/>
                <a:tailEnd/>
              </a:ln>
            </p:spPr>
          </p:pic>
          <p:pic>
            <p:nvPicPr>
              <p:cNvPr id="14" name="Picture 11" descr="1.bmp"/>
              <p:cNvPicPr>
                <a:picLocks noChangeAspect="1"/>
              </p:cNvPicPr>
              <p:nvPr/>
            </p:nvPicPr>
            <p:blipFill rotWithShape="1">
              <a:blip r:embed="rId8" cstate="email">
                <a:extLst>
                  <a:ext uri="{BEBA8EAE-BF5A-486C-A8C5-ECC9F3942E4B}">
                    <a14:imgProps xmlns:a14="http://schemas.microsoft.com/office/drawing/2010/main">
                      <a14:imgLayer r:embed="rId9">
                        <a14:imgEffect>
                          <a14:saturation sat="0"/>
                        </a14:imgEffect>
                        <a14:imgEffect>
                          <a14:brightnessContrast bright="20000" contrast="40000"/>
                        </a14:imgEffect>
                      </a14:imgLayer>
                    </a14:imgProps>
                  </a:ext>
                  <a:ext uri="{28A0092B-C50C-407E-A947-70E740481C1C}">
                    <a14:useLocalDpi xmlns:a14="http://schemas.microsoft.com/office/drawing/2010/main"/>
                  </a:ext>
                </a:extLst>
              </a:blip>
              <a:srcRect l="19060" t="14726" r="11398" b="19247"/>
              <a:stretch/>
            </p:blipFill>
            <p:spPr bwMode="auto">
              <a:xfrm>
                <a:off x="1464468" y="3972910"/>
                <a:ext cx="2235200" cy="1603594"/>
              </a:xfrm>
              <a:prstGeom prst="rect">
                <a:avLst/>
              </a:prstGeom>
              <a:noFill/>
              <a:ln w="9525">
                <a:noFill/>
                <a:miter lim="800000"/>
                <a:headEnd/>
                <a:tailEnd/>
              </a:ln>
            </p:spPr>
          </p:pic>
          <p:pic>
            <p:nvPicPr>
              <p:cNvPr id="15" name="Picture 12" descr="RNA.bmp"/>
              <p:cNvPicPr>
                <a:picLocks noChangeAspect="1"/>
              </p:cNvPicPr>
              <p:nvPr/>
            </p:nvPicPr>
            <p:blipFill rotWithShape="1">
              <a:blip r:embed="rId10" cstate="email">
                <a:extLst>
                  <a:ext uri="{28A0092B-C50C-407E-A947-70E740481C1C}">
                    <a14:useLocalDpi xmlns:a14="http://schemas.microsoft.com/office/drawing/2010/main"/>
                  </a:ext>
                </a:extLst>
              </a:blip>
              <a:srcRect l="15308" r="27750" b="51111"/>
              <a:stretch/>
            </p:blipFill>
            <p:spPr bwMode="auto">
              <a:xfrm>
                <a:off x="3699668" y="3972910"/>
                <a:ext cx="2159560" cy="1603594"/>
              </a:xfrm>
              <a:prstGeom prst="rect">
                <a:avLst/>
              </a:prstGeom>
              <a:noFill/>
              <a:ln w="9525">
                <a:noFill/>
                <a:miter lim="800000"/>
                <a:headEnd/>
                <a:tailEnd/>
              </a:ln>
            </p:spPr>
          </p:pic>
          <p:pic>
            <p:nvPicPr>
              <p:cNvPr id="16" name="Picture 3" descr="1.bmp"/>
              <p:cNvPicPr>
                <a:picLocks noChangeAspect="1"/>
              </p:cNvPicPr>
              <p:nvPr/>
            </p:nvPicPr>
            <p:blipFill>
              <a:blip r:embed="rId4" cstate="email">
                <a:extLst>
                  <a:ext uri="{BEBA8EAE-BF5A-486C-A8C5-ECC9F3942E4B}">
                    <a14:imgProps xmlns:a14="http://schemas.microsoft.com/office/drawing/2010/main">
                      <a14:imgLayer r:embed="rId5">
                        <a14:imgEffect>
                          <a14:saturation sat="0"/>
                        </a14:imgEffect>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1774032" y="2192338"/>
                <a:ext cx="1662112" cy="1638300"/>
              </a:xfrm>
              <a:prstGeom prst="rect">
                <a:avLst/>
              </a:prstGeom>
              <a:noFill/>
              <a:ln w="9525">
                <a:noFill/>
                <a:miter lim="800000"/>
                <a:headEnd/>
                <a:tailEnd/>
              </a:ln>
            </p:spPr>
          </p:pic>
          <p:sp>
            <p:nvSpPr>
              <p:cNvPr id="17" name="TextBox 16"/>
              <p:cNvSpPr txBox="1"/>
              <p:nvPr/>
            </p:nvSpPr>
            <p:spPr>
              <a:xfrm>
                <a:off x="330200" y="736600"/>
                <a:ext cx="876300" cy="492901"/>
              </a:xfrm>
              <a:prstGeom prst="rect">
                <a:avLst/>
              </a:prstGeom>
              <a:noFill/>
            </p:spPr>
            <p:txBody>
              <a:bodyPr wrap="square" rtlCol="0">
                <a:spAutoFit/>
              </a:bodyPr>
              <a:lstStyle/>
              <a:p>
                <a:pPr algn="ctr"/>
                <a:r>
                  <a:rPr lang="en-US" sz="2400" b="1" dirty="0" smtClean="0">
                    <a:latin typeface="Arial"/>
                    <a:cs typeface="Arial"/>
                  </a:rPr>
                  <a:t>Raw</a:t>
                </a:r>
                <a:endParaRPr lang="en-US" sz="2400" b="1" dirty="0">
                  <a:latin typeface="Arial"/>
                  <a:cs typeface="Arial"/>
                </a:endParaRPr>
              </a:p>
            </p:txBody>
          </p:sp>
          <p:sp>
            <p:nvSpPr>
              <p:cNvPr id="18" name="TextBox 17"/>
              <p:cNvSpPr txBox="1"/>
              <p:nvPr/>
            </p:nvSpPr>
            <p:spPr>
              <a:xfrm>
                <a:off x="330200" y="2514600"/>
                <a:ext cx="876300" cy="492901"/>
              </a:xfrm>
              <a:prstGeom prst="rect">
                <a:avLst/>
              </a:prstGeom>
              <a:noFill/>
            </p:spPr>
            <p:txBody>
              <a:bodyPr wrap="square" rtlCol="0">
                <a:spAutoFit/>
              </a:bodyPr>
              <a:lstStyle/>
              <a:p>
                <a:pPr algn="ctr"/>
                <a:r>
                  <a:rPr lang="en-US" sz="2400" b="1" dirty="0" smtClean="0">
                    <a:latin typeface="Arial"/>
                    <a:cs typeface="Arial"/>
                  </a:rPr>
                  <a:t>DNA</a:t>
                </a:r>
                <a:endParaRPr lang="en-US" sz="2400" b="1" dirty="0">
                  <a:latin typeface="Arial"/>
                  <a:cs typeface="Arial"/>
                </a:endParaRPr>
              </a:p>
            </p:txBody>
          </p:sp>
          <p:sp>
            <p:nvSpPr>
              <p:cNvPr id="19" name="TextBox 18"/>
              <p:cNvSpPr txBox="1"/>
              <p:nvPr/>
            </p:nvSpPr>
            <p:spPr>
              <a:xfrm>
                <a:off x="330200" y="4318000"/>
                <a:ext cx="876300" cy="492901"/>
              </a:xfrm>
              <a:prstGeom prst="rect">
                <a:avLst/>
              </a:prstGeom>
              <a:noFill/>
            </p:spPr>
            <p:txBody>
              <a:bodyPr wrap="square" rtlCol="0">
                <a:spAutoFit/>
              </a:bodyPr>
              <a:lstStyle/>
              <a:p>
                <a:pPr algn="ctr"/>
                <a:r>
                  <a:rPr lang="en-US" sz="2400" b="1" dirty="0" smtClean="0">
                    <a:latin typeface="Arial"/>
                    <a:cs typeface="Arial"/>
                  </a:rPr>
                  <a:t>RNA</a:t>
                </a:r>
                <a:endParaRPr lang="en-US" sz="2400" b="1" dirty="0">
                  <a:latin typeface="Arial"/>
                  <a:cs typeface="Arial"/>
                </a:endParaRPr>
              </a:p>
            </p:txBody>
          </p:sp>
        </p:grpSp>
        <p:sp>
          <p:nvSpPr>
            <p:cNvPr id="9" name="TextBox 8"/>
            <p:cNvSpPr txBox="1"/>
            <p:nvPr/>
          </p:nvSpPr>
          <p:spPr>
            <a:xfrm>
              <a:off x="2071688" y="165100"/>
              <a:ext cx="1803400" cy="492901"/>
            </a:xfrm>
            <a:prstGeom prst="rect">
              <a:avLst/>
            </a:prstGeom>
            <a:noFill/>
          </p:spPr>
          <p:txBody>
            <a:bodyPr wrap="square" rtlCol="0">
              <a:spAutoFit/>
            </a:bodyPr>
            <a:lstStyle/>
            <a:p>
              <a:pPr algn="ctr"/>
              <a:r>
                <a:rPr lang="en-US" sz="2400" b="1" dirty="0" err="1" smtClean="0">
                  <a:latin typeface="Arial"/>
                  <a:cs typeface="Arial"/>
                </a:rPr>
                <a:t>Brightfield</a:t>
              </a:r>
              <a:endParaRPr lang="en-US" sz="2400" b="1" dirty="0">
                <a:latin typeface="Arial"/>
                <a:cs typeface="Arial"/>
              </a:endParaRPr>
            </a:p>
          </p:txBody>
        </p:sp>
        <p:sp>
          <p:nvSpPr>
            <p:cNvPr id="10" name="TextBox 9"/>
            <p:cNvSpPr txBox="1"/>
            <p:nvPr/>
          </p:nvSpPr>
          <p:spPr>
            <a:xfrm>
              <a:off x="4156075" y="165100"/>
              <a:ext cx="1803400" cy="492901"/>
            </a:xfrm>
            <a:prstGeom prst="rect">
              <a:avLst/>
            </a:prstGeom>
            <a:noFill/>
          </p:spPr>
          <p:txBody>
            <a:bodyPr wrap="square" rtlCol="0">
              <a:spAutoFit/>
            </a:bodyPr>
            <a:lstStyle/>
            <a:p>
              <a:pPr algn="ctr"/>
              <a:r>
                <a:rPr lang="en-US" sz="2400" b="1" dirty="0" smtClean="0">
                  <a:latin typeface="Arial"/>
                  <a:cs typeface="Arial"/>
                </a:rPr>
                <a:t>2d Raman</a:t>
              </a:r>
              <a:endParaRPr lang="en-US" sz="2400" b="1" dirty="0">
                <a:latin typeface="Arial"/>
                <a:cs typeface="Arial"/>
              </a:endParaRPr>
            </a:p>
          </p:txBody>
        </p:sp>
      </p:grpSp>
      <p:grpSp>
        <p:nvGrpSpPr>
          <p:cNvPr id="20" name="Group 19"/>
          <p:cNvGrpSpPr/>
          <p:nvPr/>
        </p:nvGrpSpPr>
        <p:grpSpPr>
          <a:xfrm>
            <a:off x="3804150" y="484910"/>
            <a:ext cx="5099367" cy="5686664"/>
            <a:chOff x="3813724" y="1024428"/>
            <a:chExt cx="4916528" cy="5493509"/>
          </a:xfrm>
        </p:grpSpPr>
        <p:grpSp>
          <p:nvGrpSpPr>
            <p:cNvPr id="21" name="Group 20"/>
            <p:cNvGrpSpPr/>
            <p:nvPr/>
          </p:nvGrpSpPr>
          <p:grpSpPr>
            <a:xfrm>
              <a:off x="3813724" y="1024428"/>
              <a:ext cx="4916528" cy="5493509"/>
              <a:chOff x="3813724" y="1024429"/>
              <a:chExt cx="4230044" cy="4726462"/>
            </a:xfrm>
          </p:grpSpPr>
          <p:pic>
            <p:nvPicPr>
              <p:cNvPr id="26" name="Picture 4" descr="Silicon Raman.bmp"/>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517796" y="1024429"/>
                <a:ext cx="2525972" cy="2342391"/>
              </a:xfrm>
              <a:prstGeom prst="rect">
                <a:avLst/>
              </a:prstGeom>
              <a:noFill/>
              <a:ln w="9525">
                <a:noFill/>
                <a:miter lim="800000"/>
                <a:headEnd/>
                <a:tailEnd/>
              </a:ln>
            </p:spPr>
          </p:pic>
          <p:sp>
            <p:nvSpPr>
              <p:cNvPr id="27" name="TextBox 26"/>
              <p:cNvSpPr txBox="1"/>
              <p:nvPr/>
            </p:nvSpPr>
            <p:spPr>
              <a:xfrm>
                <a:off x="5920805" y="1195582"/>
                <a:ext cx="1996199" cy="646331"/>
              </a:xfrm>
              <a:prstGeom prst="rect">
                <a:avLst/>
              </a:prstGeom>
              <a:noFill/>
            </p:spPr>
            <p:txBody>
              <a:bodyPr wrap="square" rtlCol="0">
                <a:spAutoFit/>
              </a:bodyPr>
              <a:lstStyle/>
              <a:p>
                <a:pPr algn="ctr"/>
                <a:r>
                  <a:rPr lang="en-US" dirty="0" smtClean="0">
                    <a:latin typeface="Arial"/>
                    <a:cs typeface="Arial"/>
                  </a:rPr>
                  <a:t>Si </a:t>
                </a:r>
                <a:r>
                  <a:rPr lang="en-US" dirty="0" err="1">
                    <a:latin typeface="Arial"/>
                    <a:cs typeface="Arial"/>
                  </a:rPr>
                  <a:t>N</a:t>
                </a:r>
                <a:r>
                  <a:rPr lang="en-US" dirty="0" err="1" smtClean="0">
                    <a:latin typeface="Arial"/>
                    <a:cs typeface="Arial"/>
                  </a:rPr>
                  <a:t>anomembrane</a:t>
                </a:r>
                <a:endParaRPr lang="en-US" dirty="0">
                  <a:latin typeface="Arial"/>
                  <a:cs typeface="Arial"/>
                </a:endParaRPr>
              </a:p>
            </p:txBody>
          </p:sp>
          <p:sp>
            <p:nvSpPr>
              <p:cNvPr id="28" name="Right Arrow 27"/>
              <p:cNvSpPr/>
              <p:nvPr/>
            </p:nvSpPr>
            <p:spPr>
              <a:xfrm>
                <a:off x="3813724" y="1437047"/>
                <a:ext cx="1439358" cy="712953"/>
              </a:xfrm>
              <a:prstGeom prst="rightArrow">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5" descr="Silicon Raman cell.bmp"/>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517795" y="3414823"/>
                <a:ext cx="2525973" cy="2336068"/>
              </a:xfrm>
              <a:prstGeom prst="rect">
                <a:avLst/>
              </a:prstGeom>
              <a:noFill/>
              <a:ln w="9525">
                <a:noFill/>
                <a:miter lim="800000"/>
                <a:headEnd/>
                <a:tailEnd/>
              </a:ln>
            </p:spPr>
          </p:pic>
          <p:sp>
            <p:nvSpPr>
              <p:cNvPr id="30" name="TextBox 29"/>
              <p:cNvSpPr txBox="1"/>
              <p:nvPr/>
            </p:nvSpPr>
            <p:spPr>
              <a:xfrm>
                <a:off x="5810026" y="3606038"/>
                <a:ext cx="2094644" cy="646331"/>
              </a:xfrm>
              <a:prstGeom prst="rect">
                <a:avLst/>
              </a:prstGeom>
              <a:noFill/>
            </p:spPr>
            <p:txBody>
              <a:bodyPr wrap="square" rtlCol="0">
                <a:spAutoFit/>
              </a:bodyPr>
              <a:lstStyle/>
              <a:p>
                <a:pPr algn="ctr"/>
                <a:r>
                  <a:rPr lang="en-US" dirty="0" smtClean="0">
                    <a:latin typeface="Arial"/>
                    <a:cs typeface="Arial"/>
                  </a:rPr>
                  <a:t>Si </a:t>
                </a:r>
                <a:r>
                  <a:rPr lang="en-US" dirty="0" err="1" smtClean="0">
                    <a:latin typeface="Arial"/>
                    <a:cs typeface="Arial"/>
                  </a:rPr>
                  <a:t>Nanomembrane</a:t>
                </a:r>
                <a:r>
                  <a:rPr lang="en-US" dirty="0" smtClean="0">
                    <a:latin typeface="Arial"/>
                    <a:cs typeface="Arial"/>
                  </a:rPr>
                  <a:t> + Cell</a:t>
                </a:r>
                <a:endParaRPr lang="en-US" dirty="0">
                  <a:latin typeface="Arial"/>
                  <a:cs typeface="Arial"/>
                </a:endParaRPr>
              </a:p>
            </p:txBody>
          </p:sp>
        </p:grpSp>
        <p:cxnSp>
          <p:nvCxnSpPr>
            <p:cNvPr id="22" name="Straight Arrow Connector 21"/>
            <p:cNvCxnSpPr/>
            <p:nvPr/>
          </p:nvCxnSpPr>
          <p:spPr>
            <a:xfrm flipH="1">
              <a:off x="6339246" y="2066555"/>
              <a:ext cx="701885" cy="417642"/>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262759" y="4776224"/>
              <a:ext cx="701885" cy="417642"/>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6941986" y="5042241"/>
              <a:ext cx="278525" cy="7575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7351291" y="5079794"/>
              <a:ext cx="204112" cy="7575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177493" y="3287244"/>
            <a:ext cx="5361820" cy="2677656"/>
          </a:xfrm>
          <a:prstGeom prst="rect">
            <a:avLst/>
          </a:prstGeom>
          <a:noFill/>
        </p:spPr>
        <p:txBody>
          <a:bodyPr wrap="square" rtlCol="0">
            <a:spAutoFit/>
          </a:bodyPr>
          <a:lstStyle/>
          <a:p>
            <a:pPr algn="ctr"/>
            <a:endParaRPr lang="en-US" sz="2400" dirty="0">
              <a:latin typeface="Arial"/>
              <a:cs typeface="Arial"/>
            </a:endParaRPr>
          </a:p>
          <a:p>
            <a:pPr algn="ctr"/>
            <a:r>
              <a:rPr lang="en-US" sz="2400" dirty="0" smtClean="0">
                <a:latin typeface="Arial"/>
                <a:cs typeface="Arial"/>
              </a:rPr>
              <a:t>High background signal from Si</a:t>
            </a:r>
          </a:p>
          <a:p>
            <a:pPr algn="ctr"/>
            <a:endParaRPr lang="en-US" sz="2400" dirty="0" smtClean="0">
              <a:latin typeface="Arial"/>
              <a:cs typeface="Arial"/>
            </a:endParaRPr>
          </a:p>
          <a:p>
            <a:pPr algn="ctr"/>
            <a:r>
              <a:rPr lang="en-US" sz="2400" dirty="0" smtClean="0">
                <a:latin typeface="Arial"/>
                <a:cs typeface="Arial"/>
              </a:rPr>
              <a:t>Measurement takes 2.5 hours!</a:t>
            </a:r>
          </a:p>
          <a:p>
            <a:pPr algn="ctr"/>
            <a:endParaRPr lang="en-US" sz="2400" dirty="0">
              <a:latin typeface="Arial"/>
              <a:cs typeface="Arial"/>
            </a:endParaRPr>
          </a:p>
          <a:p>
            <a:pPr algn="ctr"/>
            <a:r>
              <a:rPr lang="en-US" sz="2400" dirty="0" smtClean="0">
                <a:latin typeface="Arial"/>
                <a:cs typeface="Arial"/>
              </a:rPr>
              <a:t>Remove Si, make faster measurements</a:t>
            </a:r>
          </a:p>
        </p:txBody>
      </p:sp>
      <p:sp>
        <p:nvSpPr>
          <p:cNvPr id="3" name="Title 2"/>
          <p:cNvSpPr>
            <a:spLocks noGrp="1"/>
          </p:cNvSpPr>
          <p:nvPr>
            <p:ph type="ctrTitle"/>
          </p:nvPr>
        </p:nvSpPr>
        <p:spPr/>
        <p:txBody>
          <a:bodyPr/>
          <a:lstStyle/>
          <a:p>
            <a:endParaRPr lang="en-US"/>
          </a:p>
        </p:txBody>
      </p:sp>
      <p:sp>
        <p:nvSpPr>
          <p:cNvPr id="4" name="Subtitle 3"/>
          <p:cNvSpPr>
            <a:spLocks noGrp="1"/>
          </p:cNvSpPr>
          <p:nvPr>
            <p:ph type="subTitle" idx="1"/>
          </p:nvPr>
        </p:nvSpPr>
        <p:spPr/>
        <p:txBody>
          <a:bodyPr/>
          <a:lstStyle/>
          <a:p>
            <a:endParaRPr lang="en-US"/>
          </a:p>
        </p:txBody>
      </p:sp>
      <p:sp>
        <p:nvSpPr>
          <p:cNvPr id="2" name="Slide Number Placeholder 1"/>
          <p:cNvSpPr>
            <a:spLocks noGrp="1"/>
          </p:cNvSpPr>
          <p:nvPr>
            <p:ph type="sldNum" sz="quarter" idx="4294967295"/>
          </p:nvPr>
        </p:nvSpPr>
        <p:spPr>
          <a:xfrm>
            <a:off x="4953561" y="6446764"/>
            <a:ext cx="447675" cy="365125"/>
          </a:xfrm>
        </p:spPr>
        <p:txBody>
          <a:bodyPr/>
          <a:lstStyle/>
          <a:p>
            <a:fld id="{2C50C6C8-AA94-9B41-804B-ADFF335A0C34}" type="slidenum">
              <a:rPr lang="en-US" smtClean="0"/>
              <a:pPr/>
              <a:t>46</a:t>
            </a:fld>
            <a:endParaRPr lang="en-US" dirty="0"/>
          </a:p>
        </p:txBody>
      </p:sp>
    </p:spTree>
    <p:extLst>
      <p:ext uri="{BB962C8B-B14F-4D97-AF65-F5344CB8AC3E}">
        <p14:creationId xmlns:p14="http://schemas.microsoft.com/office/powerpoint/2010/main" val="70028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7"/>
                                        </p:tgtEl>
                                      </p:cBhvr>
                                      <p:by x="50000" y="50000"/>
                                    </p:animScale>
                                  </p:childTnLst>
                                </p:cTn>
                              </p:par>
                              <p:par>
                                <p:cTn id="12" presetID="0" presetClass="path" presetSubtype="0" fill="hold" nodeType="withEffect">
                                  <p:stCondLst>
                                    <p:cond delay="0"/>
                                  </p:stCondLst>
                                  <p:childTnLst>
                                    <p:animMotion origin="layout" path="M 5.93544E-7 -3.00948E-6 L -0.2605 -0.19639 " pathEditMode="relative" rAng="0" ptsTypes="AA">
                                      <p:cBhvr>
                                        <p:cTn id="13" dur="2000" fill="hold"/>
                                        <p:tgtEl>
                                          <p:spTgt spid="7"/>
                                        </p:tgtEl>
                                        <p:attrNameLst>
                                          <p:attrName>ppt_x</p:attrName>
                                          <p:attrName>ppt_y</p:attrName>
                                        </p:attrNameLst>
                                      </p:cBhvr>
                                      <p:rCtr x="-13034" y="-9831"/>
                                    </p:animMotion>
                                  </p:childTnLst>
                                </p:cTn>
                              </p:par>
                              <p:par>
                                <p:cTn id="14" presetID="22" presetClass="entr" presetSubtype="8" fill="hold" nodeType="withEffect">
                                  <p:stCondLst>
                                    <p:cond delay="200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2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Fabrication - Strategy</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grpSp>
        <p:nvGrpSpPr>
          <p:cNvPr id="28" name="Group 27"/>
          <p:cNvGrpSpPr/>
          <p:nvPr/>
        </p:nvGrpSpPr>
        <p:grpSpPr>
          <a:xfrm>
            <a:off x="607036" y="3668410"/>
            <a:ext cx="3729211" cy="1756295"/>
            <a:chOff x="333208" y="4225658"/>
            <a:chExt cx="3729211" cy="1756295"/>
          </a:xfrm>
        </p:grpSpPr>
        <p:grpSp>
          <p:nvGrpSpPr>
            <p:cNvPr id="29" name="Group 28"/>
            <p:cNvGrpSpPr/>
            <p:nvPr/>
          </p:nvGrpSpPr>
          <p:grpSpPr>
            <a:xfrm>
              <a:off x="3071166" y="4698506"/>
              <a:ext cx="991253" cy="1283447"/>
              <a:chOff x="4026469" y="2985704"/>
              <a:chExt cx="1661771" cy="1283447"/>
            </a:xfrm>
            <a:solidFill>
              <a:schemeClr val="tx1">
                <a:lumMod val="50000"/>
                <a:lumOff val="50000"/>
              </a:schemeClr>
            </a:solidFill>
          </p:grpSpPr>
          <p:sp>
            <p:nvSpPr>
              <p:cNvPr id="34" name="Rectangle 33"/>
              <p:cNvSpPr/>
              <p:nvPr/>
            </p:nvSpPr>
            <p:spPr bwMode="auto">
              <a:xfrm>
                <a:off x="4404793" y="2985704"/>
                <a:ext cx="1283447" cy="1283447"/>
              </a:xfrm>
              <a:prstGeom prst="rect">
                <a:avLst/>
              </a:prstGeom>
              <a:grpFill/>
              <a:ln w="9525" cap="flat" cmpd="sng" algn="ctr">
                <a:solidFill>
                  <a:srgbClr val="7F7F7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w="3175" cmpd="sng">
                      <a:noFill/>
                    </a:ln>
                    <a:effectLst/>
                    <a:latin typeface="Arial" charset="0"/>
                    <a:ea typeface="MS Pゴシック" charset="0"/>
                    <a:cs typeface="MS Pゴシック" charset="0"/>
                  </a:rPr>
                  <a:t>Si</a:t>
                </a:r>
                <a:endParaRPr kumimoji="0" lang="en-US" sz="2400" b="0" i="0" u="none" strike="noStrike" cap="none" normalizeH="0" baseline="0" dirty="0">
                  <a:ln w="3175" cmpd="sng">
                    <a:noFill/>
                  </a:ln>
                  <a:effectLst/>
                  <a:latin typeface="Arial" charset="0"/>
                  <a:ea typeface="MS Pゴシック" charset="0"/>
                  <a:cs typeface="MS Pゴシック" charset="0"/>
                </a:endParaRPr>
              </a:p>
            </p:txBody>
          </p:sp>
          <p:sp>
            <p:nvSpPr>
              <p:cNvPr id="35" name="Right Triangle 34"/>
              <p:cNvSpPr/>
              <p:nvPr/>
            </p:nvSpPr>
            <p:spPr bwMode="auto">
              <a:xfrm flipH="1" flipV="1">
                <a:off x="4026469" y="2985704"/>
                <a:ext cx="378324" cy="1283447"/>
              </a:xfrm>
              <a:prstGeom prst="rtTriangle">
                <a:avLst/>
              </a:prstGeom>
              <a:grpFill/>
              <a:ln w="9525" cap="flat" cmpd="sng" algn="ctr">
                <a:solidFill>
                  <a:srgbClr val="7F7F7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3175" cmpd="sng">
                    <a:noFill/>
                  </a:ln>
                  <a:effectLst/>
                  <a:latin typeface="Arial" charset="0"/>
                  <a:ea typeface="MS Pゴシック" charset="0"/>
                  <a:cs typeface="MS Pゴシック" charset="0"/>
                </a:endParaRPr>
              </a:p>
            </p:txBody>
          </p:sp>
        </p:grpSp>
        <p:grpSp>
          <p:nvGrpSpPr>
            <p:cNvPr id="30" name="Group 29"/>
            <p:cNvGrpSpPr/>
            <p:nvPr/>
          </p:nvGrpSpPr>
          <p:grpSpPr>
            <a:xfrm flipH="1">
              <a:off x="333208" y="4698506"/>
              <a:ext cx="991253" cy="1283447"/>
              <a:chOff x="4026469" y="2985704"/>
              <a:chExt cx="1661771" cy="1283447"/>
            </a:xfrm>
            <a:solidFill>
              <a:schemeClr val="tx1">
                <a:lumMod val="50000"/>
                <a:lumOff val="50000"/>
              </a:schemeClr>
            </a:solidFill>
          </p:grpSpPr>
          <p:sp>
            <p:nvSpPr>
              <p:cNvPr id="32" name="Rectangle 31"/>
              <p:cNvSpPr/>
              <p:nvPr/>
            </p:nvSpPr>
            <p:spPr bwMode="auto">
              <a:xfrm>
                <a:off x="4404793" y="2985704"/>
                <a:ext cx="1283447" cy="1283447"/>
              </a:xfrm>
              <a:prstGeom prst="rect">
                <a:avLst/>
              </a:prstGeom>
              <a:grpFill/>
              <a:ln w="9525" cap="flat" cmpd="sng" algn="ctr">
                <a:solidFill>
                  <a:schemeClr val="tx1">
                    <a:lumMod val="50000"/>
                    <a:lumOff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w="3175" cmpd="sng">
                      <a:noFill/>
                    </a:ln>
                    <a:effectLst/>
                    <a:latin typeface="Arial" charset="0"/>
                    <a:ea typeface="MS Pゴシック" charset="0"/>
                    <a:cs typeface="MS Pゴシック" charset="0"/>
                  </a:rPr>
                  <a:t>Si</a:t>
                </a:r>
                <a:endParaRPr kumimoji="0" lang="en-US" sz="2400" b="0" i="0" u="none" strike="noStrike" cap="none" normalizeH="0" baseline="0" dirty="0">
                  <a:ln w="3175" cmpd="sng">
                    <a:noFill/>
                  </a:ln>
                  <a:effectLst/>
                  <a:latin typeface="Arial" charset="0"/>
                  <a:ea typeface="MS Pゴシック" charset="0"/>
                  <a:cs typeface="MS Pゴシック" charset="0"/>
                </a:endParaRPr>
              </a:p>
            </p:txBody>
          </p:sp>
          <p:sp>
            <p:nvSpPr>
              <p:cNvPr id="33" name="Right Triangle 32"/>
              <p:cNvSpPr/>
              <p:nvPr/>
            </p:nvSpPr>
            <p:spPr bwMode="auto">
              <a:xfrm flipH="1" flipV="1">
                <a:off x="4026469" y="2985704"/>
                <a:ext cx="378324" cy="1283447"/>
              </a:xfrm>
              <a:prstGeom prst="rtTriangle">
                <a:avLst/>
              </a:prstGeom>
              <a:grpFill/>
              <a:ln w="9525"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3175" cmpd="sng">
                    <a:noFill/>
                  </a:ln>
                  <a:effectLst/>
                  <a:latin typeface="Arial" charset="0"/>
                  <a:ea typeface="MS Pゴシック" charset="0"/>
                  <a:cs typeface="MS Pゴシック" charset="0"/>
                </a:endParaRPr>
              </a:p>
            </p:txBody>
          </p:sp>
        </p:grpSp>
        <p:sp>
          <p:nvSpPr>
            <p:cNvPr id="31" name="Rectangle 30"/>
            <p:cNvSpPr/>
            <p:nvPr/>
          </p:nvSpPr>
          <p:spPr bwMode="auto">
            <a:xfrm>
              <a:off x="333208" y="4225658"/>
              <a:ext cx="3729211" cy="472848"/>
            </a:xfrm>
            <a:prstGeom prst="rect">
              <a:avLst/>
            </a:prstGeom>
            <a:solidFill>
              <a:srgbClr val="FFBB17"/>
            </a:solidFill>
            <a:ln w="2857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w="3175" cmpd="sng">
                    <a:noFill/>
                  </a:ln>
                  <a:effectLst/>
                  <a:latin typeface="Arial" charset="0"/>
                  <a:ea typeface="MS Pゴシック" charset="0"/>
                  <a:cs typeface="MS Pゴシック" charset="0"/>
                </a:rPr>
                <a:t>50 nm NPN</a:t>
              </a:r>
              <a:endParaRPr kumimoji="0" lang="en-US" sz="2400" b="0" i="0" u="none" strike="noStrike" cap="none" normalizeH="0" baseline="0" dirty="0">
                <a:ln w="3175" cmpd="sng">
                  <a:noFill/>
                </a:ln>
                <a:effectLst/>
                <a:latin typeface="Arial" charset="0"/>
                <a:ea typeface="MS Pゴシック" charset="0"/>
                <a:cs typeface="MS Pゴシック" charset="0"/>
              </a:endParaRPr>
            </a:p>
          </p:txBody>
        </p:sp>
      </p:grpSp>
      <p:grpSp>
        <p:nvGrpSpPr>
          <p:cNvPr id="36" name="Group 35"/>
          <p:cNvGrpSpPr/>
          <p:nvPr/>
        </p:nvGrpSpPr>
        <p:grpSpPr>
          <a:xfrm>
            <a:off x="607036" y="1101405"/>
            <a:ext cx="3729211" cy="2567005"/>
            <a:chOff x="2516850" y="1012539"/>
            <a:chExt cx="3729211" cy="2567005"/>
          </a:xfrm>
        </p:grpSpPr>
        <p:sp>
          <p:nvSpPr>
            <p:cNvPr id="37" name="Rectangle 36"/>
            <p:cNvSpPr/>
            <p:nvPr/>
          </p:nvSpPr>
          <p:spPr bwMode="auto">
            <a:xfrm>
              <a:off x="2516850" y="3106696"/>
              <a:ext cx="3729211" cy="472848"/>
            </a:xfrm>
            <a:prstGeom prst="rect">
              <a:avLst/>
            </a:prstGeom>
            <a:solidFill>
              <a:schemeClr val="accent1"/>
            </a:solidFill>
            <a:ln w="2857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MS Pゴシック" charset="0"/>
                  <a:cs typeface="MS Pゴシック" charset="0"/>
                </a:rPr>
                <a:t>50 nm MgF</a:t>
              </a:r>
              <a:r>
                <a:rPr kumimoji="0" lang="en-US" sz="2400" b="0" i="0" u="none" strike="noStrike" cap="none" normalizeH="0" baseline="-25000" dirty="0" smtClean="0">
                  <a:ln>
                    <a:noFill/>
                  </a:ln>
                  <a:solidFill>
                    <a:srgbClr val="000000"/>
                  </a:solidFill>
                  <a:effectLst/>
                  <a:latin typeface="Arial" charset="0"/>
                  <a:ea typeface="MS Pゴシック" charset="0"/>
                  <a:cs typeface="MS Pゴシック" charset="0"/>
                </a:rPr>
                <a:t>2</a:t>
              </a:r>
              <a:endParaRPr kumimoji="0" lang="en-US" sz="2400" b="0" i="0" u="none" strike="noStrike" cap="none" normalizeH="0" baseline="0" dirty="0">
                <a:ln>
                  <a:noFill/>
                </a:ln>
                <a:solidFill>
                  <a:srgbClr val="000000"/>
                </a:solidFill>
                <a:effectLst/>
                <a:latin typeface="Arial" charset="0"/>
                <a:ea typeface="MS Pゴシック" charset="0"/>
                <a:cs typeface="MS Pゴシック" charset="0"/>
              </a:endParaRPr>
            </a:p>
          </p:txBody>
        </p:sp>
        <p:grpSp>
          <p:nvGrpSpPr>
            <p:cNvPr id="38" name="Group 37"/>
            <p:cNvGrpSpPr/>
            <p:nvPr/>
          </p:nvGrpSpPr>
          <p:grpSpPr>
            <a:xfrm>
              <a:off x="3471642" y="1012539"/>
              <a:ext cx="1972377" cy="1791484"/>
              <a:chOff x="5683918" y="616170"/>
              <a:chExt cx="1972377" cy="1791484"/>
            </a:xfrm>
          </p:grpSpPr>
          <p:sp>
            <p:nvSpPr>
              <p:cNvPr id="39" name="Down Arrow 38"/>
              <p:cNvSpPr/>
              <p:nvPr/>
            </p:nvSpPr>
            <p:spPr bwMode="auto">
              <a:xfrm>
                <a:off x="6367752" y="1306591"/>
                <a:ext cx="581001" cy="1101063"/>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a:ea typeface="MS Pゴシック" charset="0"/>
                  <a:cs typeface="Arial"/>
                </a:endParaRPr>
              </a:p>
            </p:txBody>
          </p:sp>
          <p:sp>
            <p:nvSpPr>
              <p:cNvPr id="40" name="TextBox 39"/>
              <p:cNvSpPr txBox="1"/>
              <p:nvPr/>
            </p:nvSpPr>
            <p:spPr>
              <a:xfrm>
                <a:off x="5683918" y="616170"/>
                <a:ext cx="1972377" cy="461665"/>
              </a:xfrm>
              <a:prstGeom prst="rect">
                <a:avLst/>
              </a:prstGeom>
              <a:noFill/>
            </p:spPr>
            <p:txBody>
              <a:bodyPr wrap="square" rtlCol="0">
                <a:spAutoFit/>
              </a:bodyPr>
              <a:lstStyle/>
              <a:p>
                <a:pPr algn="ctr"/>
                <a:r>
                  <a:rPr lang="en-US" sz="2400" dirty="0" smtClean="0">
                    <a:latin typeface="Arial"/>
                    <a:cs typeface="Arial"/>
                  </a:rPr>
                  <a:t>Evaporation</a:t>
                </a:r>
                <a:endParaRPr lang="en-US" sz="2400" dirty="0">
                  <a:latin typeface="Arial"/>
                  <a:cs typeface="Arial"/>
                </a:endParaRPr>
              </a:p>
            </p:txBody>
          </p:sp>
        </p:grpSp>
      </p:grpSp>
      <p:grpSp>
        <p:nvGrpSpPr>
          <p:cNvPr id="41" name="Group 40"/>
          <p:cNvGrpSpPr/>
          <p:nvPr/>
        </p:nvGrpSpPr>
        <p:grpSpPr>
          <a:xfrm>
            <a:off x="1561828" y="3668410"/>
            <a:ext cx="1972377" cy="2383962"/>
            <a:chOff x="3471642" y="3579544"/>
            <a:chExt cx="1972377" cy="2383962"/>
          </a:xfrm>
        </p:grpSpPr>
        <p:grpSp>
          <p:nvGrpSpPr>
            <p:cNvPr id="42" name="Group 41"/>
            <p:cNvGrpSpPr/>
            <p:nvPr/>
          </p:nvGrpSpPr>
          <p:grpSpPr>
            <a:xfrm>
              <a:off x="3471642" y="4323642"/>
              <a:ext cx="1972377" cy="1639864"/>
              <a:chOff x="3471642" y="4323642"/>
              <a:chExt cx="1972377" cy="1639864"/>
            </a:xfrm>
          </p:grpSpPr>
          <p:sp>
            <p:nvSpPr>
              <p:cNvPr id="44" name="Down Arrow 43"/>
              <p:cNvSpPr/>
              <p:nvPr/>
            </p:nvSpPr>
            <p:spPr bwMode="auto">
              <a:xfrm flipV="1">
                <a:off x="4155476" y="4323642"/>
                <a:ext cx="581001" cy="1101063"/>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a:ea typeface="MS Pゴシック" charset="0"/>
                  <a:cs typeface="Arial"/>
                </a:endParaRPr>
              </a:p>
            </p:txBody>
          </p:sp>
          <p:sp>
            <p:nvSpPr>
              <p:cNvPr id="45" name="TextBox 44"/>
              <p:cNvSpPr txBox="1"/>
              <p:nvPr/>
            </p:nvSpPr>
            <p:spPr>
              <a:xfrm>
                <a:off x="3471642" y="5501841"/>
                <a:ext cx="1972377" cy="461665"/>
              </a:xfrm>
              <a:prstGeom prst="rect">
                <a:avLst/>
              </a:prstGeom>
              <a:noFill/>
            </p:spPr>
            <p:txBody>
              <a:bodyPr wrap="square" rtlCol="0">
                <a:spAutoFit/>
              </a:bodyPr>
              <a:lstStyle/>
              <a:p>
                <a:pPr algn="ctr"/>
                <a:r>
                  <a:rPr lang="en-US" sz="2400" dirty="0" smtClean="0">
                    <a:latin typeface="Arial"/>
                    <a:cs typeface="Arial"/>
                  </a:rPr>
                  <a:t>RIE</a:t>
                </a:r>
                <a:endParaRPr lang="en-US" sz="2400" dirty="0">
                  <a:latin typeface="Arial"/>
                  <a:cs typeface="Arial"/>
                </a:endParaRPr>
              </a:p>
            </p:txBody>
          </p:sp>
        </p:grpSp>
        <p:sp>
          <p:nvSpPr>
            <p:cNvPr id="43" name="Rectangle 42"/>
            <p:cNvSpPr/>
            <p:nvPr/>
          </p:nvSpPr>
          <p:spPr>
            <a:xfrm>
              <a:off x="3508103" y="3579544"/>
              <a:ext cx="1744979" cy="57563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6" name="Picture 5" descr="Silicon Raman cell.bmp"/>
          <p:cNvPicPr>
            <a:picLocks noChangeAspect="1"/>
          </p:cNvPicPr>
          <p:nvPr/>
        </p:nvPicPr>
        <p:blipFill>
          <a:blip r:embed="rId4" cstate="email">
            <a:extLst>
              <a:ext uri="{28A0092B-C50C-407E-A947-70E740481C1C}">
                <a14:useLocalDpi xmlns:a14="http://schemas.microsoft.com/office/drawing/2010/main"/>
              </a:ext>
            </a:extLst>
          </a:blip>
          <a:srcRect r="19814" b="11578"/>
          <a:stretch>
            <a:fillRect/>
          </a:stretch>
        </p:blipFill>
        <p:spPr bwMode="auto">
          <a:xfrm>
            <a:off x="4565247" y="1871504"/>
            <a:ext cx="3842051" cy="3553202"/>
          </a:xfrm>
          <a:prstGeom prst="rect">
            <a:avLst/>
          </a:prstGeom>
          <a:noFill/>
          <a:ln w="9525">
            <a:noFill/>
            <a:miter lim="800000"/>
            <a:headEnd/>
            <a:tailEnd/>
          </a:ln>
        </p:spPr>
      </p:pic>
      <p:sp>
        <p:nvSpPr>
          <p:cNvPr id="47" name="Rectangle 46"/>
          <p:cNvSpPr/>
          <p:nvPr/>
        </p:nvSpPr>
        <p:spPr>
          <a:xfrm>
            <a:off x="4953538" y="2099077"/>
            <a:ext cx="378715" cy="231343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1"/>
          </p:nvPr>
        </p:nvSpPr>
        <p:spPr/>
        <p:txBody>
          <a:bodyPr/>
          <a:lstStyle/>
          <a:p>
            <a:fld id="{2C50C6C8-AA94-9B41-804B-ADFF335A0C34}" type="slidenum">
              <a:rPr lang="en-US" smtClean="0"/>
              <a:pPr/>
              <a:t>47</a:t>
            </a:fld>
            <a:endParaRPr lang="en-US" dirty="0"/>
          </a:p>
        </p:txBody>
      </p:sp>
    </p:spTree>
    <p:extLst>
      <p:ext uri="{BB962C8B-B14F-4D97-AF65-F5344CB8AC3E}">
        <p14:creationId xmlns:p14="http://schemas.microsoft.com/office/powerpoint/2010/main" val="198710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up)">
                                      <p:cBhvr>
                                        <p:cTn id="7" dur="2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2000"/>
                                        <p:tgtEl>
                                          <p:spTgt spid="41"/>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up)">
                                      <p:cBhvr>
                                        <p:cTn id="15"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Fabrication - Structure</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sp>
        <p:nvSpPr>
          <p:cNvPr id="43" name="Rectangle 42"/>
          <p:cNvSpPr/>
          <p:nvPr/>
        </p:nvSpPr>
        <p:spPr>
          <a:xfrm>
            <a:off x="1598289" y="3668410"/>
            <a:ext cx="1744979" cy="57563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bwMode="auto">
          <a:xfrm>
            <a:off x="5942833" y="3646734"/>
            <a:ext cx="2358321" cy="454575"/>
          </a:xfrm>
          <a:prstGeom prst="rect">
            <a:avLst/>
          </a:prstGeom>
          <a:solidFill>
            <a:srgbClr val="FFBB17"/>
          </a:solidFill>
          <a:ln w="2857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accent4"/>
              </a:solidFill>
              <a:effectLst/>
              <a:latin typeface="Arial" charset="0"/>
              <a:ea typeface="MS Pゴシック" charset="0"/>
              <a:cs typeface="MS Pゴシック" charset="0"/>
            </a:endParaRPr>
          </a:p>
        </p:txBody>
      </p:sp>
      <p:sp>
        <p:nvSpPr>
          <p:cNvPr id="3" name="TextBox 2"/>
          <p:cNvSpPr txBox="1"/>
          <p:nvPr/>
        </p:nvSpPr>
        <p:spPr>
          <a:xfrm>
            <a:off x="5687228" y="1616364"/>
            <a:ext cx="2882013" cy="461665"/>
          </a:xfrm>
          <a:prstGeom prst="rect">
            <a:avLst/>
          </a:prstGeom>
          <a:noFill/>
        </p:spPr>
        <p:txBody>
          <a:bodyPr wrap="square" rtlCol="0">
            <a:spAutoFit/>
          </a:bodyPr>
          <a:lstStyle/>
          <a:p>
            <a:pPr algn="ctr"/>
            <a:r>
              <a:rPr lang="en-US" dirty="0" err="1" smtClean="0"/>
              <a:t>Nanopore</a:t>
            </a:r>
            <a:r>
              <a:rPr lang="en-US" dirty="0" smtClean="0"/>
              <a:t> Filling</a:t>
            </a:r>
            <a:endParaRPr lang="en-US" dirty="0"/>
          </a:p>
        </p:txBody>
      </p:sp>
      <p:grpSp>
        <p:nvGrpSpPr>
          <p:cNvPr id="60" name="Group 59"/>
          <p:cNvGrpSpPr/>
          <p:nvPr/>
        </p:nvGrpSpPr>
        <p:grpSpPr>
          <a:xfrm>
            <a:off x="607036" y="3668410"/>
            <a:ext cx="3729211" cy="1756295"/>
            <a:chOff x="333208" y="4225658"/>
            <a:chExt cx="3729211" cy="1756295"/>
          </a:xfrm>
        </p:grpSpPr>
        <p:grpSp>
          <p:nvGrpSpPr>
            <p:cNvPr id="61" name="Group 60"/>
            <p:cNvGrpSpPr/>
            <p:nvPr/>
          </p:nvGrpSpPr>
          <p:grpSpPr>
            <a:xfrm>
              <a:off x="3071166" y="4698506"/>
              <a:ext cx="991253" cy="1283447"/>
              <a:chOff x="4026469" y="2985704"/>
              <a:chExt cx="1661771" cy="1283447"/>
            </a:xfrm>
            <a:solidFill>
              <a:schemeClr val="tx1">
                <a:lumMod val="50000"/>
                <a:lumOff val="50000"/>
              </a:schemeClr>
            </a:solidFill>
          </p:grpSpPr>
          <p:sp>
            <p:nvSpPr>
              <p:cNvPr id="66" name="Rectangle 65"/>
              <p:cNvSpPr/>
              <p:nvPr/>
            </p:nvSpPr>
            <p:spPr bwMode="auto">
              <a:xfrm>
                <a:off x="4404793" y="2985704"/>
                <a:ext cx="1283447" cy="1283447"/>
              </a:xfrm>
              <a:prstGeom prst="rect">
                <a:avLst/>
              </a:prstGeom>
              <a:grpFill/>
              <a:ln w="9525" cap="flat" cmpd="sng" algn="ctr">
                <a:solidFill>
                  <a:srgbClr val="7F7F7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w="3175" cmpd="sng">
                      <a:noFill/>
                    </a:ln>
                    <a:effectLst/>
                    <a:latin typeface="Arial" charset="0"/>
                    <a:ea typeface="MS Pゴシック" charset="0"/>
                    <a:cs typeface="MS Pゴシック" charset="0"/>
                  </a:rPr>
                  <a:t>Si</a:t>
                </a:r>
                <a:endParaRPr kumimoji="0" lang="en-US" sz="2400" b="0" i="0" u="none" strike="noStrike" cap="none" normalizeH="0" baseline="0" dirty="0">
                  <a:ln w="3175" cmpd="sng">
                    <a:noFill/>
                  </a:ln>
                  <a:effectLst/>
                  <a:latin typeface="Arial" charset="0"/>
                  <a:ea typeface="MS Pゴシック" charset="0"/>
                  <a:cs typeface="MS Pゴシック" charset="0"/>
                </a:endParaRPr>
              </a:p>
            </p:txBody>
          </p:sp>
          <p:sp>
            <p:nvSpPr>
              <p:cNvPr id="67" name="Right Triangle 66"/>
              <p:cNvSpPr/>
              <p:nvPr/>
            </p:nvSpPr>
            <p:spPr bwMode="auto">
              <a:xfrm flipH="1" flipV="1">
                <a:off x="4026469" y="2985704"/>
                <a:ext cx="378324" cy="1283447"/>
              </a:xfrm>
              <a:prstGeom prst="rtTriangle">
                <a:avLst/>
              </a:prstGeom>
              <a:grpFill/>
              <a:ln w="9525" cap="flat" cmpd="sng" algn="ctr">
                <a:solidFill>
                  <a:srgbClr val="7F7F7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3175" cmpd="sng">
                    <a:noFill/>
                  </a:ln>
                  <a:effectLst/>
                  <a:latin typeface="Arial" charset="0"/>
                  <a:ea typeface="MS Pゴシック" charset="0"/>
                  <a:cs typeface="MS Pゴシック" charset="0"/>
                </a:endParaRPr>
              </a:p>
            </p:txBody>
          </p:sp>
        </p:grpSp>
        <p:grpSp>
          <p:nvGrpSpPr>
            <p:cNvPr id="62" name="Group 61"/>
            <p:cNvGrpSpPr/>
            <p:nvPr/>
          </p:nvGrpSpPr>
          <p:grpSpPr>
            <a:xfrm flipH="1">
              <a:off x="333208" y="4698506"/>
              <a:ext cx="991253" cy="1283447"/>
              <a:chOff x="4026469" y="2985704"/>
              <a:chExt cx="1661771" cy="1283447"/>
            </a:xfrm>
            <a:solidFill>
              <a:schemeClr val="tx1">
                <a:lumMod val="50000"/>
                <a:lumOff val="50000"/>
              </a:schemeClr>
            </a:solidFill>
          </p:grpSpPr>
          <p:sp>
            <p:nvSpPr>
              <p:cNvPr id="64" name="Rectangle 63"/>
              <p:cNvSpPr/>
              <p:nvPr/>
            </p:nvSpPr>
            <p:spPr bwMode="auto">
              <a:xfrm>
                <a:off x="4404793" y="2985704"/>
                <a:ext cx="1283447" cy="1283447"/>
              </a:xfrm>
              <a:prstGeom prst="rect">
                <a:avLst/>
              </a:prstGeom>
              <a:grpFill/>
              <a:ln w="9525" cap="flat" cmpd="sng" algn="ctr">
                <a:solidFill>
                  <a:schemeClr val="tx1">
                    <a:lumMod val="50000"/>
                    <a:lumOff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w="3175" cmpd="sng">
                      <a:noFill/>
                    </a:ln>
                    <a:effectLst/>
                    <a:latin typeface="Arial" charset="0"/>
                    <a:ea typeface="MS Pゴシック" charset="0"/>
                    <a:cs typeface="MS Pゴシック" charset="0"/>
                  </a:rPr>
                  <a:t>Si</a:t>
                </a:r>
                <a:endParaRPr kumimoji="0" lang="en-US" sz="2400" b="0" i="0" u="none" strike="noStrike" cap="none" normalizeH="0" baseline="0" dirty="0">
                  <a:ln w="3175" cmpd="sng">
                    <a:noFill/>
                  </a:ln>
                  <a:effectLst/>
                  <a:latin typeface="Arial" charset="0"/>
                  <a:ea typeface="MS Pゴシック" charset="0"/>
                  <a:cs typeface="MS Pゴシック" charset="0"/>
                </a:endParaRPr>
              </a:p>
            </p:txBody>
          </p:sp>
          <p:sp>
            <p:nvSpPr>
              <p:cNvPr id="65" name="Right Triangle 64"/>
              <p:cNvSpPr/>
              <p:nvPr/>
            </p:nvSpPr>
            <p:spPr bwMode="auto">
              <a:xfrm flipH="1" flipV="1">
                <a:off x="4026469" y="2985704"/>
                <a:ext cx="378324" cy="1283447"/>
              </a:xfrm>
              <a:prstGeom prst="rtTriangle">
                <a:avLst/>
              </a:prstGeom>
              <a:grpFill/>
              <a:ln w="9525"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3175" cmpd="sng">
                    <a:noFill/>
                  </a:ln>
                  <a:effectLst/>
                  <a:latin typeface="Arial" charset="0"/>
                  <a:ea typeface="MS Pゴシック" charset="0"/>
                  <a:cs typeface="MS Pゴシック" charset="0"/>
                </a:endParaRPr>
              </a:p>
            </p:txBody>
          </p:sp>
        </p:grpSp>
        <p:sp>
          <p:nvSpPr>
            <p:cNvPr id="63" name="Rectangle 62"/>
            <p:cNvSpPr/>
            <p:nvPr/>
          </p:nvSpPr>
          <p:spPr bwMode="auto">
            <a:xfrm>
              <a:off x="333208" y="4225658"/>
              <a:ext cx="3729211" cy="472848"/>
            </a:xfrm>
            <a:prstGeom prst="rect">
              <a:avLst/>
            </a:prstGeom>
            <a:solidFill>
              <a:srgbClr val="FFBB17"/>
            </a:solidFill>
            <a:ln w="2857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w="3175" cmpd="sng">
                    <a:noFill/>
                  </a:ln>
                  <a:effectLst/>
                  <a:latin typeface="Arial" charset="0"/>
                  <a:ea typeface="MS Pゴシック" charset="0"/>
                  <a:cs typeface="MS Pゴシック" charset="0"/>
                </a:rPr>
                <a:t>50 nm NPN</a:t>
              </a:r>
              <a:endParaRPr kumimoji="0" lang="en-US" sz="2400" b="0" i="0" u="none" strike="noStrike" cap="none" normalizeH="0" baseline="0" dirty="0">
                <a:ln w="3175" cmpd="sng">
                  <a:noFill/>
                </a:ln>
                <a:effectLst/>
                <a:latin typeface="Arial" charset="0"/>
                <a:ea typeface="MS Pゴシック" charset="0"/>
                <a:cs typeface="MS Pゴシック" charset="0"/>
              </a:endParaRPr>
            </a:p>
          </p:txBody>
        </p:sp>
      </p:grpSp>
      <p:sp>
        <p:nvSpPr>
          <p:cNvPr id="69" name="Rectangle 68"/>
          <p:cNvSpPr/>
          <p:nvPr/>
        </p:nvSpPr>
        <p:spPr bwMode="auto">
          <a:xfrm>
            <a:off x="607036" y="3195562"/>
            <a:ext cx="3729211" cy="472848"/>
          </a:xfrm>
          <a:prstGeom prst="rect">
            <a:avLst/>
          </a:prstGeom>
          <a:solidFill>
            <a:schemeClr val="accent1"/>
          </a:solidFill>
          <a:ln w="2857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MS Pゴシック" charset="0"/>
                <a:cs typeface="MS Pゴシック" charset="0"/>
              </a:rPr>
              <a:t>50 nm MgF</a:t>
            </a:r>
            <a:r>
              <a:rPr kumimoji="0" lang="en-US" sz="2400" b="0" i="0" u="none" strike="noStrike" cap="none" normalizeH="0" baseline="-25000" dirty="0" smtClean="0">
                <a:ln>
                  <a:noFill/>
                </a:ln>
                <a:solidFill>
                  <a:srgbClr val="000000"/>
                </a:solidFill>
                <a:effectLst/>
                <a:latin typeface="Arial" charset="0"/>
                <a:ea typeface="MS Pゴシック" charset="0"/>
                <a:cs typeface="MS Pゴシック" charset="0"/>
              </a:rPr>
              <a:t>2</a:t>
            </a:r>
            <a:endParaRPr kumimoji="0" lang="en-US" sz="2400" b="0" i="0" u="none" strike="noStrike" cap="none" normalizeH="0" baseline="0" dirty="0">
              <a:ln>
                <a:noFill/>
              </a:ln>
              <a:solidFill>
                <a:srgbClr val="000000"/>
              </a:solidFill>
              <a:effectLst/>
              <a:latin typeface="Arial" charset="0"/>
              <a:ea typeface="MS Pゴシック" charset="0"/>
              <a:cs typeface="MS Pゴシック" charset="0"/>
            </a:endParaRPr>
          </a:p>
        </p:txBody>
      </p:sp>
      <p:sp>
        <p:nvSpPr>
          <p:cNvPr id="37" name="Trapezoid 36"/>
          <p:cNvSpPr/>
          <p:nvPr/>
        </p:nvSpPr>
        <p:spPr bwMode="auto">
          <a:xfrm flipH="1" flipV="1">
            <a:off x="6330755" y="3512658"/>
            <a:ext cx="269906" cy="1302289"/>
          </a:xfrm>
          <a:prstGeom prst="trapezoid">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38" name="Trapezoid 37"/>
          <p:cNvSpPr/>
          <p:nvPr/>
        </p:nvSpPr>
        <p:spPr bwMode="auto">
          <a:xfrm flipH="1" flipV="1">
            <a:off x="7128235" y="3504607"/>
            <a:ext cx="269906" cy="1302289"/>
          </a:xfrm>
          <a:prstGeom prst="trapezoid">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39" name="Trapezoid 38"/>
          <p:cNvSpPr/>
          <p:nvPr/>
        </p:nvSpPr>
        <p:spPr bwMode="auto">
          <a:xfrm flipH="1" flipV="1">
            <a:off x="7875007" y="3592903"/>
            <a:ext cx="269906" cy="1302289"/>
          </a:xfrm>
          <a:prstGeom prst="trapezoid">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grpSp>
        <p:nvGrpSpPr>
          <p:cNvPr id="70" name="Group 69"/>
          <p:cNvGrpSpPr/>
          <p:nvPr/>
        </p:nvGrpSpPr>
        <p:grpSpPr>
          <a:xfrm>
            <a:off x="1561828" y="1101405"/>
            <a:ext cx="1972377" cy="1791484"/>
            <a:chOff x="5683918" y="616170"/>
            <a:chExt cx="1972377" cy="1791484"/>
          </a:xfrm>
        </p:grpSpPr>
        <p:sp>
          <p:nvSpPr>
            <p:cNvPr id="71" name="Down Arrow 70"/>
            <p:cNvSpPr/>
            <p:nvPr/>
          </p:nvSpPr>
          <p:spPr bwMode="auto">
            <a:xfrm>
              <a:off x="6367752" y="1306591"/>
              <a:ext cx="581001" cy="1101063"/>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a:ea typeface="MS Pゴシック" charset="0"/>
                <a:cs typeface="Arial"/>
              </a:endParaRPr>
            </a:p>
          </p:txBody>
        </p:sp>
        <p:sp>
          <p:nvSpPr>
            <p:cNvPr id="72" name="TextBox 71"/>
            <p:cNvSpPr txBox="1"/>
            <p:nvPr/>
          </p:nvSpPr>
          <p:spPr>
            <a:xfrm>
              <a:off x="5683918" y="616170"/>
              <a:ext cx="1972377" cy="461665"/>
            </a:xfrm>
            <a:prstGeom prst="rect">
              <a:avLst/>
            </a:prstGeom>
            <a:noFill/>
          </p:spPr>
          <p:txBody>
            <a:bodyPr wrap="square" rtlCol="0">
              <a:spAutoFit/>
            </a:bodyPr>
            <a:lstStyle/>
            <a:p>
              <a:pPr algn="ctr"/>
              <a:r>
                <a:rPr lang="en-US" sz="2400" dirty="0" smtClean="0">
                  <a:latin typeface="Arial"/>
                  <a:cs typeface="Arial"/>
                </a:rPr>
                <a:t>Evaporation</a:t>
              </a:r>
              <a:endParaRPr lang="en-US" sz="2400" dirty="0">
                <a:latin typeface="Arial"/>
                <a:cs typeface="Arial"/>
              </a:endParaRPr>
            </a:p>
          </p:txBody>
        </p:sp>
      </p:grpSp>
      <p:grpSp>
        <p:nvGrpSpPr>
          <p:cNvPr id="73" name="Group 72"/>
          <p:cNvGrpSpPr/>
          <p:nvPr/>
        </p:nvGrpSpPr>
        <p:grpSpPr>
          <a:xfrm>
            <a:off x="1561828" y="3668410"/>
            <a:ext cx="1972377" cy="2383962"/>
            <a:chOff x="3471642" y="3579544"/>
            <a:chExt cx="1972377" cy="2383962"/>
          </a:xfrm>
        </p:grpSpPr>
        <p:grpSp>
          <p:nvGrpSpPr>
            <p:cNvPr id="74" name="Group 73"/>
            <p:cNvGrpSpPr/>
            <p:nvPr/>
          </p:nvGrpSpPr>
          <p:grpSpPr>
            <a:xfrm>
              <a:off x="3471642" y="4323642"/>
              <a:ext cx="1972377" cy="1639864"/>
              <a:chOff x="3471642" y="4323642"/>
              <a:chExt cx="1972377" cy="1639864"/>
            </a:xfrm>
          </p:grpSpPr>
          <p:sp>
            <p:nvSpPr>
              <p:cNvPr id="76" name="Down Arrow 75"/>
              <p:cNvSpPr/>
              <p:nvPr/>
            </p:nvSpPr>
            <p:spPr bwMode="auto">
              <a:xfrm flipV="1">
                <a:off x="4155476" y="4323642"/>
                <a:ext cx="581001" cy="1101063"/>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a:ea typeface="MS Pゴシック" charset="0"/>
                  <a:cs typeface="Arial"/>
                </a:endParaRPr>
              </a:p>
            </p:txBody>
          </p:sp>
          <p:sp>
            <p:nvSpPr>
              <p:cNvPr id="77" name="TextBox 76"/>
              <p:cNvSpPr txBox="1"/>
              <p:nvPr/>
            </p:nvSpPr>
            <p:spPr>
              <a:xfrm>
                <a:off x="3471642" y="5501841"/>
                <a:ext cx="1972377" cy="461665"/>
              </a:xfrm>
              <a:prstGeom prst="rect">
                <a:avLst/>
              </a:prstGeom>
              <a:noFill/>
            </p:spPr>
            <p:txBody>
              <a:bodyPr wrap="square" rtlCol="0">
                <a:spAutoFit/>
              </a:bodyPr>
              <a:lstStyle/>
              <a:p>
                <a:pPr algn="ctr"/>
                <a:r>
                  <a:rPr lang="en-US" sz="2400" dirty="0" smtClean="0">
                    <a:latin typeface="Arial"/>
                    <a:cs typeface="Arial"/>
                  </a:rPr>
                  <a:t>RIE</a:t>
                </a:r>
                <a:endParaRPr lang="en-US" sz="2400" dirty="0">
                  <a:latin typeface="Arial"/>
                  <a:cs typeface="Arial"/>
                </a:endParaRPr>
              </a:p>
            </p:txBody>
          </p:sp>
        </p:grpSp>
        <p:sp>
          <p:nvSpPr>
            <p:cNvPr id="75" name="Rectangle 74"/>
            <p:cNvSpPr/>
            <p:nvPr/>
          </p:nvSpPr>
          <p:spPr>
            <a:xfrm>
              <a:off x="3508103" y="3579544"/>
              <a:ext cx="1744979" cy="57563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5942833" y="2975577"/>
            <a:ext cx="2358321" cy="1385666"/>
            <a:chOff x="5942833" y="2975577"/>
            <a:chExt cx="2358321" cy="1385666"/>
          </a:xfrm>
        </p:grpSpPr>
        <p:sp>
          <p:nvSpPr>
            <p:cNvPr id="56" name="Rectangle 55"/>
            <p:cNvSpPr/>
            <p:nvPr/>
          </p:nvSpPr>
          <p:spPr bwMode="auto">
            <a:xfrm>
              <a:off x="5942833" y="3192159"/>
              <a:ext cx="2358321" cy="454575"/>
            </a:xfrm>
            <a:prstGeom prst="rect">
              <a:avLst/>
            </a:prstGeom>
            <a:solidFill>
              <a:schemeClr val="accent1"/>
            </a:solidFill>
            <a:ln w="2857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accent4"/>
                </a:solidFill>
                <a:effectLst/>
                <a:latin typeface="Arial" charset="0"/>
                <a:ea typeface="MS Pゴシック" charset="0"/>
                <a:cs typeface="MS Pゴシック" charset="0"/>
              </a:endParaRPr>
            </a:p>
          </p:txBody>
        </p:sp>
        <p:sp>
          <p:nvSpPr>
            <p:cNvPr id="57" name="Trapezoid 56"/>
            <p:cNvSpPr/>
            <p:nvPr/>
          </p:nvSpPr>
          <p:spPr bwMode="auto">
            <a:xfrm flipV="1">
              <a:off x="6157605" y="3539185"/>
              <a:ext cx="565488" cy="584486"/>
            </a:xfrm>
            <a:prstGeom prst="trapezoid">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58" name="Trapezoid 57"/>
            <p:cNvSpPr/>
            <p:nvPr/>
          </p:nvSpPr>
          <p:spPr bwMode="auto">
            <a:xfrm flipV="1">
              <a:off x="6993283" y="3539185"/>
              <a:ext cx="565488" cy="584486"/>
            </a:xfrm>
            <a:prstGeom prst="trapezoid">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59" name="Trapezoid 58"/>
            <p:cNvSpPr/>
            <p:nvPr/>
          </p:nvSpPr>
          <p:spPr bwMode="auto">
            <a:xfrm flipV="1">
              <a:off x="7703810" y="3546275"/>
              <a:ext cx="565488" cy="584486"/>
            </a:xfrm>
            <a:prstGeom prst="trapezoid">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52" name="Trapezoid 51"/>
            <p:cNvSpPr/>
            <p:nvPr/>
          </p:nvSpPr>
          <p:spPr bwMode="auto">
            <a:xfrm flipH="1" flipV="1">
              <a:off x="6330755" y="2975577"/>
              <a:ext cx="269906" cy="1302289"/>
            </a:xfrm>
            <a:prstGeom prst="trapezoid">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53" name="Trapezoid 52"/>
            <p:cNvSpPr/>
            <p:nvPr/>
          </p:nvSpPr>
          <p:spPr bwMode="auto">
            <a:xfrm flipH="1" flipV="1">
              <a:off x="7128235" y="3058954"/>
              <a:ext cx="269906" cy="1302289"/>
            </a:xfrm>
            <a:prstGeom prst="trapezoid">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54" name="Trapezoid 53"/>
            <p:cNvSpPr/>
            <p:nvPr/>
          </p:nvSpPr>
          <p:spPr bwMode="auto">
            <a:xfrm flipH="1" flipV="1">
              <a:off x="7854411" y="2995588"/>
              <a:ext cx="269906" cy="1302289"/>
            </a:xfrm>
            <a:prstGeom prst="trapezoid">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grpSp>
      <p:sp>
        <p:nvSpPr>
          <p:cNvPr id="40" name="TextBox 39"/>
          <p:cNvSpPr txBox="1"/>
          <p:nvPr/>
        </p:nvSpPr>
        <p:spPr>
          <a:xfrm>
            <a:off x="1036719" y="2232738"/>
            <a:ext cx="3114800" cy="461665"/>
          </a:xfrm>
          <a:prstGeom prst="rect">
            <a:avLst/>
          </a:prstGeom>
          <a:noFill/>
        </p:spPr>
        <p:txBody>
          <a:bodyPr wrap="square" rtlCol="0">
            <a:spAutoFit/>
          </a:bodyPr>
          <a:lstStyle/>
          <a:p>
            <a:pPr algn="ctr"/>
            <a:r>
              <a:rPr lang="en-US" dirty="0" smtClean="0"/>
              <a:t>Anneal, 700 C, 2 </a:t>
            </a:r>
            <a:r>
              <a:rPr lang="en-US" dirty="0" err="1" smtClean="0"/>
              <a:t>hrs</a:t>
            </a:r>
            <a:endParaRPr lang="en-US" dirty="0"/>
          </a:p>
        </p:txBody>
      </p:sp>
      <p:sp>
        <p:nvSpPr>
          <p:cNvPr id="7" name="Slide Number Placeholder 6"/>
          <p:cNvSpPr>
            <a:spLocks noGrp="1"/>
          </p:cNvSpPr>
          <p:nvPr>
            <p:ph type="sldNum" sz="quarter" idx="11"/>
          </p:nvPr>
        </p:nvSpPr>
        <p:spPr/>
        <p:txBody>
          <a:bodyPr/>
          <a:lstStyle/>
          <a:p>
            <a:fld id="{2C50C6C8-AA94-9B41-804B-ADFF335A0C34}" type="slidenum">
              <a:rPr lang="en-US" smtClean="0"/>
              <a:pPr/>
              <a:t>48</a:t>
            </a:fld>
            <a:endParaRPr lang="en-US" dirty="0"/>
          </a:p>
        </p:txBody>
      </p:sp>
    </p:spTree>
    <p:extLst>
      <p:ext uri="{BB962C8B-B14F-4D97-AF65-F5344CB8AC3E}">
        <p14:creationId xmlns:p14="http://schemas.microsoft.com/office/powerpoint/2010/main" val="26341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up)">
                                      <p:cBhvr>
                                        <p:cTn id="7" dur="2000"/>
                                        <p:tgtEl>
                                          <p:spTgt spid="7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wipe(down)">
                                      <p:cBhvr>
                                        <p:cTn id="10" dur="2000"/>
                                        <p:tgtEl>
                                          <p:spTgt spid="69"/>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70"/>
                                        </p:tgtEl>
                                      </p:cBhvr>
                                    </p:animEffect>
                                    <p:set>
                                      <p:cBhvr>
                                        <p:cTn id="18" dur="1" fill="hold">
                                          <p:stCondLst>
                                            <p:cond delay="499"/>
                                          </p:stCondLst>
                                        </p:cTn>
                                        <p:tgtEl>
                                          <p:spTgt spid="70"/>
                                        </p:tgtEl>
                                        <p:attrNameLst>
                                          <p:attrName>style.visibility</p:attrName>
                                        </p:attrNameLst>
                                      </p:cBhvr>
                                      <p:to>
                                        <p:strVal val="hidden"/>
                                      </p:to>
                                    </p:set>
                                  </p:childTnLst>
                                </p:cTn>
                              </p:par>
                              <p:par>
                                <p:cTn id="19" presetID="22" presetClass="entr" presetSubtype="4" fill="hold" grpId="0" nodeType="withEffect">
                                  <p:stCondLst>
                                    <p:cond delay="0"/>
                                  </p:stCondLst>
                                  <p:childTnLst>
                                    <p:set>
                                      <p:cBhvr>
                                        <p:cTn id="20" dur="1" fill="hold">
                                          <p:stCondLst>
                                            <p:cond delay="0"/>
                                          </p:stCondLst>
                                        </p:cTn>
                                        <p:tgtEl>
                                          <p:spTgt spid="40">
                                            <p:txEl>
                                              <p:pRg st="0" end="0"/>
                                            </p:txEl>
                                          </p:spTgt>
                                        </p:tgtEl>
                                        <p:attrNameLst>
                                          <p:attrName>style.visibility</p:attrName>
                                        </p:attrNameLst>
                                      </p:cBhvr>
                                      <p:to>
                                        <p:strVal val="visible"/>
                                      </p:to>
                                    </p:set>
                                    <p:animEffect transition="in" filter="wipe(down)">
                                      <p:cBhvr>
                                        <p:cTn id="21" dur="2000"/>
                                        <p:tgtEl>
                                          <p:spTgt spid="40">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3"/>
                                        </p:tgtEl>
                                        <p:attrNameLst>
                                          <p:attrName>style.visibility</p:attrName>
                                        </p:attrNameLst>
                                      </p:cBhvr>
                                      <p:to>
                                        <p:strVal val="visible"/>
                                      </p:to>
                                    </p:set>
                                    <p:animEffect transition="in" filter="wipe(down)">
                                      <p:cBhvr>
                                        <p:cTn id="26" dur="2000"/>
                                        <p:tgtEl>
                                          <p:spTgt spid="73"/>
                                        </p:tgtEl>
                                      </p:cBhvr>
                                    </p:animEffect>
                                  </p:childTnLst>
                                </p:cTn>
                              </p:par>
                              <p:par>
                                <p:cTn id="27" presetID="10" presetClass="exit" presetSubtype="0" fill="hold" nodeType="withEffect">
                                  <p:stCondLst>
                                    <p:cond delay="0"/>
                                  </p:stCondLst>
                                  <p:childTnLst>
                                    <p:animEffect transition="out" filter="fade">
                                      <p:cBhvr>
                                        <p:cTn id="28" dur="500"/>
                                        <p:tgtEl>
                                          <p:spTgt spid="40">
                                            <p:txEl>
                                              <p:pRg st="0" end="0"/>
                                            </p:txEl>
                                          </p:spTgt>
                                        </p:tgtEl>
                                      </p:cBhvr>
                                    </p:animEffect>
                                    <p:set>
                                      <p:cBhvr>
                                        <p:cTn id="29" dur="1" fill="hold">
                                          <p:stCondLst>
                                            <p:cond delay="499"/>
                                          </p:stCondLst>
                                        </p:cTn>
                                        <p:tgtEl>
                                          <p:spTgt spid="40">
                                            <p:txEl>
                                              <p:pRg st="0" end="0"/>
                                            </p:txEl>
                                          </p:spTgt>
                                        </p:tgtEl>
                                        <p:attrNameLst>
                                          <p:attrName>style.visibility</p:attrName>
                                        </p:attrNameLst>
                                      </p:cBhvr>
                                      <p:to>
                                        <p:strVal val="hidden"/>
                                      </p:to>
                                    </p:set>
                                  </p:childTnLst>
                                </p:cTn>
                              </p:par>
                              <p:par>
                                <p:cTn id="30" presetID="22" presetClass="exit" presetSubtype="4" fill="hold" grpId="0" nodeType="withEffect">
                                  <p:stCondLst>
                                    <p:cond delay="0"/>
                                  </p:stCondLst>
                                  <p:childTnLst>
                                    <p:animEffect transition="out" filter="wipe(down)">
                                      <p:cBhvr>
                                        <p:cTn id="31" dur="2000"/>
                                        <p:tgtEl>
                                          <p:spTgt spid="55"/>
                                        </p:tgtEl>
                                      </p:cBhvr>
                                    </p:animEffect>
                                    <p:set>
                                      <p:cBhvr>
                                        <p:cTn id="32" dur="1" fill="hold">
                                          <p:stCondLst>
                                            <p:cond delay="19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9" grpId="0" animBg="1"/>
      <p:bldP spid="40" grpId="0" build="allAtOnce"/>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Electron Micrographs</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graphicFrame>
        <p:nvGraphicFramePr>
          <p:cNvPr id="11" name="Object 2"/>
          <p:cNvGraphicFramePr>
            <a:graphicFrameLocks noChangeAspect="1"/>
          </p:cNvGraphicFramePr>
          <p:nvPr>
            <p:extLst/>
          </p:nvPr>
        </p:nvGraphicFramePr>
        <p:xfrm>
          <a:off x="4552373" y="1549400"/>
          <a:ext cx="4095789" cy="3613932"/>
        </p:xfrm>
        <a:graphic>
          <a:graphicData uri="http://schemas.openxmlformats.org/presentationml/2006/ole">
            <mc:AlternateContent xmlns:mc="http://schemas.openxmlformats.org/markup-compatibility/2006">
              <mc:Choice xmlns:v="urn:schemas-microsoft-com:vml" Requires="v">
                <p:oleObj spid="_x0000_s3222" name="Document" r:id="rId5" imgW="2159000" imgH="1905000" progId="Word.Document.12">
                  <p:link updateAutomatic="1"/>
                </p:oleObj>
              </mc:Choice>
              <mc:Fallback>
                <p:oleObj name="Document" r:id="rId5" imgW="2159000" imgH="1905000" progId="Word.Document.12">
                  <p:link updateAutomatic="1"/>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2373" y="1549400"/>
                        <a:ext cx="4095789" cy="3613932"/>
                      </a:xfrm>
                      <a:prstGeom prst="rect">
                        <a:avLst/>
                      </a:prstGeom>
                      <a:noFill/>
                      <a:ln>
                        <a:noFill/>
                      </a:ln>
                    </p:spPr>
                  </p:pic>
                </p:oleObj>
              </mc:Fallback>
            </mc:AlternateContent>
          </a:graphicData>
        </a:graphic>
      </p:graphicFrame>
      <p:pic>
        <p:nvPicPr>
          <p:cNvPr id="12" name="Picture 11" descr="50nm Crossection.png"/>
          <p:cNvPicPr>
            <a:picLocks noChangeAspect="1"/>
          </p:cNvPicPr>
          <p:nvPr/>
        </p:nvPicPr>
        <p:blipFill>
          <a:blip r:embed="rId7" cstate="email">
            <a:extLst>
              <a:ext uri="{BEBA8EAE-BF5A-486C-A8C5-ECC9F3942E4B}">
                <a14:imgProps xmlns:a14="http://schemas.microsoft.com/office/drawing/2010/main">
                  <a14:imgLayer r:embed="rId8">
                    <a14:imgEffect>
                      <a14:brightnessContrast bright="-14000" contrast="36000"/>
                    </a14:imgEffect>
                  </a14:imgLayer>
                </a14:imgProps>
              </a:ext>
              <a:ext uri="{28A0092B-C50C-407E-A947-70E740481C1C}">
                <a14:useLocalDpi xmlns:a14="http://schemas.microsoft.com/office/drawing/2010/main"/>
              </a:ext>
            </a:extLst>
          </a:blip>
          <a:stretch>
            <a:fillRect/>
          </a:stretch>
        </p:blipFill>
        <p:spPr>
          <a:xfrm>
            <a:off x="417912" y="1549400"/>
            <a:ext cx="3866573" cy="3613932"/>
          </a:xfrm>
          <a:prstGeom prst="rect">
            <a:avLst/>
          </a:prstGeom>
        </p:spPr>
      </p:pic>
      <p:grpSp>
        <p:nvGrpSpPr>
          <p:cNvPr id="13" name="Group 12"/>
          <p:cNvGrpSpPr/>
          <p:nvPr/>
        </p:nvGrpSpPr>
        <p:grpSpPr>
          <a:xfrm rot="16200000">
            <a:off x="97202" y="3017345"/>
            <a:ext cx="1597263" cy="635706"/>
            <a:chOff x="5942833" y="3192155"/>
            <a:chExt cx="2358321" cy="938606"/>
          </a:xfrm>
        </p:grpSpPr>
        <p:sp>
          <p:nvSpPr>
            <p:cNvPr id="14" name="Rectangle 13"/>
            <p:cNvSpPr/>
            <p:nvPr/>
          </p:nvSpPr>
          <p:spPr bwMode="auto">
            <a:xfrm>
              <a:off x="5942833" y="3192159"/>
              <a:ext cx="2358321" cy="454575"/>
            </a:xfrm>
            <a:prstGeom prst="rect">
              <a:avLst/>
            </a:prstGeom>
            <a:solidFill>
              <a:schemeClr val="accent1"/>
            </a:solidFill>
            <a:ln w="2857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accent4"/>
                </a:solidFill>
                <a:effectLst/>
                <a:latin typeface="Arial" charset="0"/>
                <a:ea typeface="MS Pゴシック" charset="0"/>
                <a:cs typeface="MS Pゴシック" charset="0"/>
              </a:endParaRPr>
            </a:p>
          </p:txBody>
        </p:sp>
        <p:sp>
          <p:nvSpPr>
            <p:cNvPr id="15" name="Trapezoid 14"/>
            <p:cNvSpPr/>
            <p:nvPr/>
          </p:nvSpPr>
          <p:spPr bwMode="auto">
            <a:xfrm flipV="1">
              <a:off x="6157605" y="3539185"/>
              <a:ext cx="565488" cy="584486"/>
            </a:xfrm>
            <a:prstGeom prst="trapezoid">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16" name="Trapezoid 15"/>
            <p:cNvSpPr/>
            <p:nvPr/>
          </p:nvSpPr>
          <p:spPr bwMode="auto">
            <a:xfrm flipV="1">
              <a:off x="6993283" y="3539185"/>
              <a:ext cx="565488" cy="584486"/>
            </a:xfrm>
            <a:prstGeom prst="trapezoid">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17" name="Trapezoid 16"/>
            <p:cNvSpPr/>
            <p:nvPr/>
          </p:nvSpPr>
          <p:spPr bwMode="auto">
            <a:xfrm flipV="1">
              <a:off x="7703810" y="3546275"/>
              <a:ext cx="565488" cy="584486"/>
            </a:xfrm>
            <a:prstGeom prst="trapezoid">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18" name="Trapezoid 17"/>
            <p:cNvSpPr/>
            <p:nvPr/>
          </p:nvSpPr>
          <p:spPr bwMode="auto">
            <a:xfrm flipH="1" flipV="1">
              <a:off x="6330756" y="3192158"/>
              <a:ext cx="269906" cy="931511"/>
            </a:xfrm>
            <a:prstGeom prst="trapezoid">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19" name="Trapezoid 18"/>
            <p:cNvSpPr/>
            <p:nvPr/>
          </p:nvSpPr>
          <p:spPr bwMode="auto">
            <a:xfrm flipH="1" flipV="1">
              <a:off x="7128230" y="3192156"/>
              <a:ext cx="269909" cy="931512"/>
            </a:xfrm>
            <a:prstGeom prst="trapezoid">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20" name="Trapezoid 19"/>
            <p:cNvSpPr/>
            <p:nvPr/>
          </p:nvSpPr>
          <p:spPr bwMode="auto">
            <a:xfrm flipH="1" flipV="1">
              <a:off x="7854411" y="3192155"/>
              <a:ext cx="269907" cy="931514"/>
            </a:xfrm>
            <a:prstGeom prst="trapezoid">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grpSp>
      <p:sp>
        <p:nvSpPr>
          <p:cNvPr id="3" name="Slide Number Placeholder 2"/>
          <p:cNvSpPr>
            <a:spLocks noGrp="1"/>
          </p:cNvSpPr>
          <p:nvPr>
            <p:ph type="sldNum" sz="quarter" idx="11"/>
          </p:nvPr>
        </p:nvSpPr>
        <p:spPr/>
        <p:txBody>
          <a:bodyPr/>
          <a:lstStyle/>
          <a:p>
            <a:fld id="{2C50C6C8-AA94-9B41-804B-ADFF335A0C34}" type="slidenum">
              <a:rPr lang="en-US" smtClean="0"/>
              <a:pPr/>
              <a:t>49</a:t>
            </a:fld>
            <a:endParaRPr lang="en-US" dirty="0"/>
          </a:p>
        </p:txBody>
      </p:sp>
    </p:spTree>
    <p:extLst>
      <p:ext uri="{BB962C8B-B14F-4D97-AF65-F5344CB8AC3E}">
        <p14:creationId xmlns:p14="http://schemas.microsoft.com/office/powerpoint/2010/main" val="7240251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sz="4000" dirty="0" smtClean="0">
                <a:latin typeface="Arial"/>
                <a:cs typeface="Arial"/>
              </a:rPr>
              <a:t>Si Nanomembrane Applications</a:t>
            </a:r>
            <a:endParaRPr lang="en-US" sz="4000"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pic>
        <p:nvPicPr>
          <p:cNvPr id="7" name="Picture 6" descr="Screen Shot 2015-06-02 at 6.31.44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5871" y="1220084"/>
            <a:ext cx="7513671" cy="1353120"/>
          </a:xfrm>
          <a:prstGeom prst="rect">
            <a:avLst/>
          </a:prstGeom>
        </p:spPr>
      </p:pic>
      <p:pic>
        <p:nvPicPr>
          <p:cNvPr id="10" name="Picture 9" descr="Screen Shot 2015-06-02 at 6.39.36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31136" y="2627196"/>
            <a:ext cx="7738406" cy="3075772"/>
          </a:xfrm>
          <a:prstGeom prst="rect">
            <a:avLst/>
          </a:prstGeom>
        </p:spPr>
      </p:pic>
      <p:sp>
        <p:nvSpPr>
          <p:cNvPr id="3" name="Slide Number Placeholder 2"/>
          <p:cNvSpPr>
            <a:spLocks noGrp="1"/>
          </p:cNvSpPr>
          <p:nvPr>
            <p:ph type="sldNum" sz="quarter" idx="11"/>
          </p:nvPr>
        </p:nvSpPr>
        <p:spPr/>
        <p:txBody>
          <a:bodyPr/>
          <a:lstStyle/>
          <a:p>
            <a:fld id="{2C50C6C8-AA94-9B41-804B-ADFF335A0C34}" type="slidenum">
              <a:rPr lang="en-US" smtClean="0"/>
              <a:pPr/>
              <a:t>5</a:t>
            </a:fld>
            <a:endParaRPr lang="en-US" dirty="0"/>
          </a:p>
        </p:txBody>
      </p:sp>
      <p:sp>
        <p:nvSpPr>
          <p:cNvPr id="8" name="Rectangle 7"/>
          <p:cNvSpPr/>
          <p:nvPr/>
        </p:nvSpPr>
        <p:spPr>
          <a:xfrm>
            <a:off x="5630778" y="6282319"/>
            <a:ext cx="3513221" cy="584775"/>
          </a:xfrm>
          <a:prstGeom prst="rect">
            <a:avLst/>
          </a:prstGeom>
        </p:spPr>
        <p:txBody>
          <a:bodyPr wrap="square">
            <a:spAutoFit/>
          </a:bodyPr>
          <a:lstStyle/>
          <a:p>
            <a:pPr algn="r"/>
            <a:r>
              <a:rPr lang="en-US" sz="800" dirty="0">
                <a:solidFill>
                  <a:schemeClr val="bg1"/>
                </a:solidFill>
                <a:ea typeface="Arial" charset="0"/>
                <a:cs typeface="Arial" charset="0"/>
              </a:rPr>
              <a:t>Snyder, J. L., et al. (2013). "High-performance, low-voltage </a:t>
            </a:r>
            <a:r>
              <a:rPr lang="en-US" sz="800" dirty="0" err="1">
                <a:solidFill>
                  <a:schemeClr val="bg1"/>
                </a:solidFill>
                <a:ea typeface="Arial" charset="0"/>
                <a:cs typeface="Arial" charset="0"/>
              </a:rPr>
              <a:t>electroosmotic</a:t>
            </a:r>
            <a:r>
              <a:rPr lang="en-US" sz="800" dirty="0">
                <a:solidFill>
                  <a:schemeClr val="bg1"/>
                </a:solidFill>
                <a:ea typeface="Arial" charset="0"/>
                <a:cs typeface="Arial" charset="0"/>
              </a:rPr>
              <a:t> pumps with molecularly thin silicon nanomembranes." </a:t>
            </a:r>
            <a:r>
              <a:rPr lang="en-US" sz="800" u="sng" dirty="0">
                <a:solidFill>
                  <a:schemeClr val="bg1"/>
                </a:solidFill>
                <a:ea typeface="Arial" charset="0"/>
                <a:cs typeface="Arial" charset="0"/>
              </a:rPr>
              <a:t>Proceedings of the National Academy of Sciences </a:t>
            </a:r>
            <a:r>
              <a:rPr lang="en-US" sz="800" b="1" u="sng" dirty="0">
                <a:solidFill>
                  <a:schemeClr val="bg1"/>
                </a:solidFill>
                <a:ea typeface="Arial" charset="0"/>
                <a:cs typeface="Arial" charset="0"/>
              </a:rPr>
              <a:t>110</a:t>
            </a:r>
            <a:r>
              <a:rPr lang="en-US" sz="800" u="sng" dirty="0">
                <a:solidFill>
                  <a:schemeClr val="bg1"/>
                </a:solidFill>
                <a:ea typeface="Arial" charset="0"/>
                <a:cs typeface="Arial" charset="0"/>
              </a:rPr>
              <a:t>(46): 18425-18430.</a:t>
            </a:r>
            <a:endParaRPr lang="en-US" sz="800" dirty="0">
              <a:solidFill>
                <a:schemeClr val="bg1"/>
              </a:solidFill>
              <a:ea typeface="Arial" charset="0"/>
              <a:cs typeface="Arial" charset="0"/>
            </a:endParaRPr>
          </a:p>
        </p:txBody>
      </p:sp>
    </p:spTree>
    <p:extLst>
      <p:ext uri="{BB962C8B-B14F-4D97-AF65-F5344CB8AC3E}">
        <p14:creationId xmlns:p14="http://schemas.microsoft.com/office/powerpoint/2010/main" val="16101207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Material - EDS</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pic>
        <p:nvPicPr>
          <p:cNvPr id="7" name="Picture 6" descr="Montage.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12637" y="1325418"/>
            <a:ext cx="5691909" cy="4475318"/>
          </a:xfrm>
          <a:prstGeom prst="rect">
            <a:avLst/>
          </a:prstGeom>
        </p:spPr>
      </p:pic>
      <p:sp>
        <p:nvSpPr>
          <p:cNvPr id="9" name="TextBox 8"/>
          <p:cNvSpPr txBox="1"/>
          <p:nvPr/>
        </p:nvSpPr>
        <p:spPr>
          <a:xfrm>
            <a:off x="531091" y="2747818"/>
            <a:ext cx="1362364" cy="1200328"/>
          </a:xfrm>
          <a:prstGeom prst="rect">
            <a:avLst/>
          </a:prstGeom>
          <a:noFill/>
        </p:spPr>
        <p:txBody>
          <a:bodyPr wrap="square" rtlCol="0">
            <a:spAutoFit/>
          </a:bodyPr>
          <a:lstStyle/>
          <a:p>
            <a:pPr algn="ctr"/>
            <a:r>
              <a:rPr lang="en-US" dirty="0" smtClean="0"/>
              <a:t>Over 85% MgF</a:t>
            </a:r>
            <a:r>
              <a:rPr lang="en-US" baseline="-25000" dirty="0" smtClean="0"/>
              <a:t>2</a:t>
            </a:r>
            <a:endParaRPr lang="en-US" dirty="0"/>
          </a:p>
        </p:txBody>
      </p:sp>
      <p:sp>
        <p:nvSpPr>
          <p:cNvPr id="3" name="Slide Number Placeholder 2"/>
          <p:cNvSpPr>
            <a:spLocks noGrp="1"/>
          </p:cNvSpPr>
          <p:nvPr>
            <p:ph type="sldNum" sz="quarter" idx="11"/>
          </p:nvPr>
        </p:nvSpPr>
        <p:spPr/>
        <p:txBody>
          <a:bodyPr/>
          <a:lstStyle/>
          <a:p>
            <a:fld id="{2C50C6C8-AA94-9B41-804B-ADFF335A0C34}" type="slidenum">
              <a:rPr lang="en-US" smtClean="0"/>
              <a:pPr/>
              <a:t>50</a:t>
            </a:fld>
            <a:endParaRPr lang="en-US" dirty="0"/>
          </a:p>
        </p:txBody>
      </p:sp>
    </p:spTree>
    <p:extLst>
      <p:ext uri="{BB962C8B-B14F-4D97-AF65-F5344CB8AC3E}">
        <p14:creationId xmlns:p14="http://schemas.microsoft.com/office/powerpoint/2010/main" val="5512017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Material - XPS </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pic>
        <p:nvPicPr>
          <p:cNvPr id="3" name="Picture 2" descr="XPS Data.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97181" y="1325418"/>
            <a:ext cx="5772357" cy="4900788"/>
          </a:xfrm>
          <a:prstGeom prst="rect">
            <a:avLst/>
          </a:prstGeom>
        </p:spPr>
      </p:pic>
      <p:sp>
        <p:nvSpPr>
          <p:cNvPr id="4" name="Slide Number Placeholder 3"/>
          <p:cNvSpPr>
            <a:spLocks noGrp="1"/>
          </p:cNvSpPr>
          <p:nvPr>
            <p:ph type="sldNum" sz="quarter" idx="11"/>
          </p:nvPr>
        </p:nvSpPr>
        <p:spPr/>
        <p:txBody>
          <a:bodyPr/>
          <a:lstStyle/>
          <a:p>
            <a:fld id="{2C50C6C8-AA94-9B41-804B-ADFF335A0C34}" type="slidenum">
              <a:rPr lang="en-US" smtClean="0"/>
              <a:pPr/>
              <a:t>51</a:t>
            </a:fld>
            <a:endParaRPr lang="en-US" dirty="0"/>
          </a:p>
        </p:txBody>
      </p:sp>
    </p:spTree>
    <p:extLst>
      <p:ext uri="{BB962C8B-B14F-4D97-AF65-F5344CB8AC3E}">
        <p14:creationId xmlns:p14="http://schemas.microsoft.com/office/powerpoint/2010/main" val="19478674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Mechanical Strength</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sp>
        <p:nvSpPr>
          <p:cNvPr id="3" name="Slide Number Placeholder 2"/>
          <p:cNvSpPr>
            <a:spLocks noGrp="1"/>
          </p:cNvSpPr>
          <p:nvPr>
            <p:ph type="sldNum" sz="quarter" idx="11"/>
          </p:nvPr>
        </p:nvSpPr>
        <p:spPr/>
        <p:txBody>
          <a:bodyPr/>
          <a:lstStyle/>
          <a:p>
            <a:fld id="{2C50C6C8-AA94-9B41-804B-ADFF335A0C34}" type="slidenum">
              <a:rPr lang="en-US" smtClean="0"/>
              <a:pPr/>
              <a:t>52</a:t>
            </a:fld>
            <a:endParaRPr lang="en-US" dirty="0"/>
          </a:p>
        </p:txBody>
      </p:sp>
      <p:pic>
        <p:nvPicPr>
          <p:cNvPr id="4" name="Picture 3" descr="Burst Presure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2239" y="1166091"/>
            <a:ext cx="6925056" cy="4852416"/>
          </a:xfrm>
          <a:prstGeom prst="rect">
            <a:avLst/>
          </a:prstGeom>
        </p:spPr>
      </p:pic>
    </p:spTree>
    <p:extLst>
      <p:ext uri="{BB962C8B-B14F-4D97-AF65-F5344CB8AC3E}">
        <p14:creationId xmlns:p14="http://schemas.microsoft.com/office/powerpoint/2010/main" val="10471962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err="1" smtClean="0">
                <a:latin typeface="Arial"/>
                <a:cs typeface="Arial"/>
              </a:rPr>
              <a:t>Cytocompatibility</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pic>
        <p:nvPicPr>
          <p:cNvPr id="7" name="Picture 6" descr="1_1.tif (RGB).t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74232" y="1475508"/>
            <a:ext cx="4110585" cy="4102397"/>
          </a:xfrm>
          <a:prstGeom prst="rect">
            <a:avLst/>
          </a:prstGeom>
        </p:spPr>
      </p:pic>
      <p:sp>
        <p:nvSpPr>
          <p:cNvPr id="3" name="TextBox 2"/>
          <p:cNvSpPr txBox="1"/>
          <p:nvPr/>
        </p:nvSpPr>
        <p:spPr>
          <a:xfrm>
            <a:off x="7010494" y="2741876"/>
            <a:ext cx="2133506" cy="1569660"/>
          </a:xfrm>
          <a:prstGeom prst="rect">
            <a:avLst/>
          </a:prstGeom>
          <a:noFill/>
        </p:spPr>
        <p:txBody>
          <a:bodyPr wrap="square" rtlCol="0">
            <a:spAutoFit/>
          </a:bodyPr>
          <a:lstStyle/>
          <a:p>
            <a:r>
              <a:rPr lang="en-US" dirty="0" smtClean="0"/>
              <a:t>P5 HUVECs on </a:t>
            </a:r>
            <a:r>
              <a:rPr lang="en-US" dirty="0" err="1" smtClean="0"/>
              <a:t>nanoporous</a:t>
            </a:r>
            <a:endParaRPr lang="en-US" dirty="0" smtClean="0"/>
          </a:p>
          <a:p>
            <a:r>
              <a:rPr lang="en-US" dirty="0" smtClean="0"/>
              <a:t>MgF</a:t>
            </a:r>
            <a:r>
              <a:rPr lang="en-US" baseline="-25000" dirty="0" smtClean="0"/>
              <a:t>2</a:t>
            </a:r>
            <a:endParaRPr lang="en-US" dirty="0"/>
          </a:p>
        </p:txBody>
      </p:sp>
      <p:sp>
        <p:nvSpPr>
          <p:cNvPr id="4" name="Slide Number Placeholder 3"/>
          <p:cNvSpPr>
            <a:spLocks noGrp="1"/>
          </p:cNvSpPr>
          <p:nvPr>
            <p:ph type="sldNum" sz="quarter" idx="11"/>
          </p:nvPr>
        </p:nvSpPr>
        <p:spPr/>
        <p:txBody>
          <a:bodyPr/>
          <a:lstStyle/>
          <a:p>
            <a:fld id="{2C50C6C8-AA94-9B41-804B-ADFF335A0C34}" type="slidenum">
              <a:rPr lang="en-US" smtClean="0"/>
              <a:pPr/>
              <a:t>53</a:t>
            </a:fld>
            <a:endParaRPr lang="en-US" dirty="0"/>
          </a:p>
        </p:txBody>
      </p:sp>
    </p:spTree>
    <p:extLst>
      <p:ext uri="{BB962C8B-B14F-4D97-AF65-F5344CB8AC3E}">
        <p14:creationId xmlns:p14="http://schemas.microsoft.com/office/powerpoint/2010/main" val="119968055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27" y="182418"/>
            <a:ext cx="8624455" cy="1143000"/>
          </a:xfrm>
        </p:spPr>
        <p:txBody>
          <a:bodyPr/>
          <a:lstStyle/>
          <a:p>
            <a:r>
              <a:rPr lang="en-US" sz="3200" dirty="0" smtClean="0">
                <a:latin typeface="Arial"/>
                <a:cs typeface="Arial"/>
              </a:rPr>
              <a:t>Membrane Durability Under Laser Exposure</a:t>
            </a:r>
            <a:endParaRPr lang="en-US" sz="3200"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grpSp>
        <p:nvGrpSpPr>
          <p:cNvPr id="8" name="Group 7"/>
          <p:cNvGrpSpPr/>
          <p:nvPr/>
        </p:nvGrpSpPr>
        <p:grpSpPr>
          <a:xfrm>
            <a:off x="5103456" y="2281612"/>
            <a:ext cx="3151544" cy="2968622"/>
            <a:chOff x="5830146" y="3231061"/>
            <a:chExt cx="3151544" cy="2968622"/>
          </a:xfrm>
        </p:grpSpPr>
        <p:pic>
          <p:nvPicPr>
            <p:cNvPr id="9" name="Picture 8" descr="450mW anim.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30146" y="3231061"/>
              <a:ext cx="3151544" cy="2362893"/>
            </a:xfrm>
            <a:prstGeom prst="rect">
              <a:avLst/>
            </a:prstGeom>
          </p:spPr>
        </p:pic>
        <p:sp>
          <p:nvSpPr>
            <p:cNvPr id="10" name="TextBox 9"/>
            <p:cNvSpPr txBox="1"/>
            <p:nvPr/>
          </p:nvSpPr>
          <p:spPr>
            <a:xfrm>
              <a:off x="6717424" y="5738018"/>
              <a:ext cx="1738001" cy="461665"/>
            </a:xfrm>
            <a:prstGeom prst="rect">
              <a:avLst/>
            </a:prstGeom>
            <a:noFill/>
          </p:spPr>
          <p:txBody>
            <a:bodyPr wrap="square" rtlCol="0">
              <a:spAutoFit/>
            </a:bodyPr>
            <a:lstStyle/>
            <a:p>
              <a:r>
                <a:rPr lang="en-US" sz="2400" b="1" dirty="0" smtClean="0">
                  <a:latin typeface="Arial"/>
                  <a:cs typeface="Arial"/>
                </a:rPr>
                <a:t>450 </a:t>
              </a:r>
              <a:r>
                <a:rPr lang="en-US" sz="2400" b="1" dirty="0" err="1" smtClean="0">
                  <a:latin typeface="Arial"/>
                  <a:cs typeface="Arial"/>
                </a:rPr>
                <a:t>mW</a:t>
              </a:r>
              <a:endParaRPr lang="en-US" sz="2400" b="1" dirty="0">
                <a:latin typeface="Arial"/>
                <a:cs typeface="Arial"/>
              </a:endParaRPr>
            </a:p>
          </p:txBody>
        </p:sp>
      </p:grpSp>
      <p:sp>
        <p:nvSpPr>
          <p:cNvPr id="3" name="TextBox 2"/>
          <p:cNvSpPr txBox="1"/>
          <p:nvPr/>
        </p:nvSpPr>
        <p:spPr>
          <a:xfrm>
            <a:off x="762000" y="5600700"/>
            <a:ext cx="7886700" cy="461665"/>
          </a:xfrm>
          <a:prstGeom prst="rect">
            <a:avLst/>
          </a:prstGeom>
          <a:noFill/>
        </p:spPr>
        <p:txBody>
          <a:bodyPr wrap="square" rtlCol="0">
            <a:spAutoFit/>
          </a:bodyPr>
          <a:lstStyle/>
          <a:p>
            <a:pPr algn="ctr"/>
            <a:r>
              <a:rPr lang="en-US" dirty="0" smtClean="0"/>
              <a:t>15x Power </a:t>
            </a:r>
            <a:r>
              <a:rPr lang="en-US" dirty="0" err="1" smtClean="0"/>
              <a:t>vs</a:t>
            </a:r>
            <a:r>
              <a:rPr lang="en-US" dirty="0" smtClean="0"/>
              <a:t> </a:t>
            </a:r>
            <a:r>
              <a:rPr lang="en-US" dirty="0" err="1" smtClean="0"/>
              <a:t>pnc</a:t>
            </a:r>
            <a:r>
              <a:rPr lang="en-US" dirty="0" smtClean="0"/>
              <a:t>-Si = 15x Quicker Measurements</a:t>
            </a:r>
            <a:endParaRPr lang="en-US" dirty="0"/>
          </a:p>
        </p:txBody>
      </p:sp>
      <p:pic>
        <p:nvPicPr>
          <p:cNvPr id="21" name="Picture 2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62000" y="2281613"/>
            <a:ext cx="3244274" cy="2506956"/>
          </a:xfrm>
          <a:prstGeom prst="rect">
            <a:avLst/>
          </a:prstGeom>
        </p:spPr>
      </p:pic>
      <p:sp>
        <p:nvSpPr>
          <p:cNvPr id="4" name="TextBox 3"/>
          <p:cNvSpPr txBox="1"/>
          <p:nvPr/>
        </p:nvSpPr>
        <p:spPr>
          <a:xfrm>
            <a:off x="1795674" y="4802833"/>
            <a:ext cx="1176925" cy="461665"/>
          </a:xfrm>
          <a:prstGeom prst="rect">
            <a:avLst/>
          </a:prstGeom>
          <a:noFill/>
        </p:spPr>
        <p:txBody>
          <a:bodyPr wrap="none" rtlCol="0">
            <a:spAutoFit/>
          </a:bodyPr>
          <a:lstStyle/>
          <a:p>
            <a:r>
              <a:rPr lang="en-US" b="1" dirty="0" smtClean="0"/>
              <a:t>30 </a:t>
            </a:r>
            <a:r>
              <a:rPr lang="en-US" b="1" dirty="0" err="1" smtClean="0"/>
              <a:t>mW</a:t>
            </a:r>
            <a:endParaRPr lang="en-US" b="1" dirty="0"/>
          </a:p>
        </p:txBody>
      </p:sp>
      <p:sp>
        <p:nvSpPr>
          <p:cNvPr id="12" name="TextBox 11"/>
          <p:cNvSpPr txBox="1"/>
          <p:nvPr/>
        </p:nvSpPr>
        <p:spPr>
          <a:xfrm>
            <a:off x="1854984" y="1714578"/>
            <a:ext cx="1058303" cy="461665"/>
          </a:xfrm>
          <a:prstGeom prst="rect">
            <a:avLst/>
          </a:prstGeom>
          <a:noFill/>
        </p:spPr>
        <p:txBody>
          <a:bodyPr wrap="none" rtlCol="0">
            <a:spAutoFit/>
          </a:bodyPr>
          <a:lstStyle/>
          <a:p>
            <a:r>
              <a:rPr lang="en-US" dirty="0" err="1" smtClean="0"/>
              <a:t>pnc</a:t>
            </a:r>
            <a:r>
              <a:rPr lang="en-US" dirty="0" smtClean="0"/>
              <a:t>-Si</a:t>
            </a:r>
            <a:endParaRPr lang="en-US" dirty="0"/>
          </a:p>
        </p:txBody>
      </p:sp>
      <p:sp>
        <p:nvSpPr>
          <p:cNvPr id="13" name="TextBox 12"/>
          <p:cNvSpPr txBox="1"/>
          <p:nvPr/>
        </p:nvSpPr>
        <p:spPr>
          <a:xfrm>
            <a:off x="6402717" y="1708367"/>
            <a:ext cx="914033" cy="461665"/>
          </a:xfrm>
          <a:prstGeom prst="rect">
            <a:avLst/>
          </a:prstGeom>
          <a:noFill/>
        </p:spPr>
        <p:txBody>
          <a:bodyPr wrap="none" rtlCol="0">
            <a:spAutoFit/>
          </a:bodyPr>
          <a:lstStyle/>
          <a:p>
            <a:r>
              <a:rPr lang="en-US" smtClean="0"/>
              <a:t>MgF</a:t>
            </a:r>
            <a:r>
              <a:rPr lang="en-US" baseline="-25000" smtClean="0"/>
              <a:t>2</a:t>
            </a:r>
            <a:endParaRPr lang="en-US"/>
          </a:p>
        </p:txBody>
      </p:sp>
      <p:sp>
        <p:nvSpPr>
          <p:cNvPr id="7" name="Slide Number Placeholder 6"/>
          <p:cNvSpPr>
            <a:spLocks noGrp="1"/>
          </p:cNvSpPr>
          <p:nvPr>
            <p:ph type="sldNum" sz="quarter" idx="11"/>
          </p:nvPr>
        </p:nvSpPr>
        <p:spPr/>
        <p:txBody>
          <a:bodyPr/>
          <a:lstStyle/>
          <a:p>
            <a:fld id="{2C50C6C8-AA94-9B41-804B-ADFF335A0C34}" type="slidenum">
              <a:rPr lang="en-US" smtClean="0"/>
              <a:pPr/>
              <a:t>54</a:t>
            </a:fld>
            <a:endParaRPr lang="en-US" dirty="0"/>
          </a:p>
        </p:txBody>
      </p:sp>
    </p:spTree>
    <p:extLst>
      <p:ext uri="{BB962C8B-B14F-4D97-AF65-F5344CB8AC3E}">
        <p14:creationId xmlns:p14="http://schemas.microsoft.com/office/powerpoint/2010/main" val="8394256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27" y="182418"/>
            <a:ext cx="8624455" cy="1143000"/>
          </a:xfrm>
        </p:spPr>
        <p:txBody>
          <a:bodyPr/>
          <a:lstStyle/>
          <a:p>
            <a:r>
              <a:rPr lang="en-US" sz="3600" dirty="0" smtClean="0">
                <a:latin typeface="Arial"/>
                <a:cs typeface="Arial"/>
              </a:rPr>
              <a:t>Reduction of Silicon Peak</a:t>
            </a:r>
            <a:endParaRPr lang="en-US" sz="3600"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pic>
        <p:nvPicPr>
          <p:cNvPr id="11" name="Picture 5" descr="Silicon Raman cell.bmp"/>
          <p:cNvPicPr>
            <a:picLocks noChangeAspect="1"/>
          </p:cNvPicPr>
          <p:nvPr/>
        </p:nvPicPr>
        <p:blipFill>
          <a:blip r:embed="rId4" cstate="email">
            <a:extLst>
              <a:ext uri="{28A0092B-C50C-407E-A947-70E740481C1C}">
                <a14:useLocalDpi xmlns:a14="http://schemas.microsoft.com/office/drawing/2010/main"/>
              </a:ext>
            </a:extLst>
          </a:blip>
          <a:srcRect r="19814" b="11578"/>
          <a:stretch>
            <a:fillRect/>
          </a:stretch>
        </p:blipFill>
        <p:spPr bwMode="auto">
          <a:xfrm>
            <a:off x="488475" y="1587700"/>
            <a:ext cx="4055623" cy="3750718"/>
          </a:xfrm>
          <a:prstGeom prst="rect">
            <a:avLst/>
          </a:prstGeom>
          <a:noFill/>
          <a:ln w="9525">
            <a:noFill/>
            <a:miter lim="800000"/>
            <a:headEnd/>
            <a:tailEnd/>
          </a:ln>
        </p:spPr>
      </p:pic>
      <p:pic>
        <p:nvPicPr>
          <p:cNvPr id="16" name="Picture 15" descr="Raman Measurement of a cell.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05350" y="2090973"/>
            <a:ext cx="4312760" cy="2744172"/>
          </a:xfrm>
          <a:prstGeom prst="rect">
            <a:avLst/>
          </a:prstGeom>
        </p:spPr>
      </p:pic>
      <p:sp>
        <p:nvSpPr>
          <p:cNvPr id="3" name="Slide Number Placeholder 2"/>
          <p:cNvSpPr>
            <a:spLocks noGrp="1"/>
          </p:cNvSpPr>
          <p:nvPr>
            <p:ph type="sldNum" sz="quarter" idx="11"/>
          </p:nvPr>
        </p:nvSpPr>
        <p:spPr/>
        <p:txBody>
          <a:bodyPr/>
          <a:lstStyle/>
          <a:p>
            <a:fld id="{2C50C6C8-AA94-9B41-804B-ADFF335A0C34}" type="slidenum">
              <a:rPr lang="en-US" smtClean="0"/>
              <a:pPr/>
              <a:t>55</a:t>
            </a:fld>
            <a:endParaRPr lang="en-US" dirty="0"/>
          </a:p>
        </p:txBody>
      </p:sp>
    </p:spTree>
    <p:extLst>
      <p:ext uri="{BB962C8B-B14F-4D97-AF65-F5344CB8AC3E}">
        <p14:creationId xmlns:p14="http://schemas.microsoft.com/office/powerpoint/2010/main" val="45294798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Fabrication – Au, </a:t>
            </a:r>
            <a:r>
              <a:rPr lang="en-US" dirty="0" err="1" smtClean="0">
                <a:latin typeface="Arial"/>
                <a:cs typeface="Arial"/>
              </a:rPr>
              <a:t>Pt</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sp>
        <p:nvSpPr>
          <p:cNvPr id="43" name="Rectangle 42"/>
          <p:cNvSpPr/>
          <p:nvPr/>
        </p:nvSpPr>
        <p:spPr>
          <a:xfrm>
            <a:off x="1598289" y="3668410"/>
            <a:ext cx="1744979" cy="57563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bwMode="auto">
          <a:xfrm>
            <a:off x="5942833" y="3646734"/>
            <a:ext cx="2358321" cy="454575"/>
          </a:xfrm>
          <a:prstGeom prst="rect">
            <a:avLst/>
          </a:prstGeom>
          <a:solidFill>
            <a:srgbClr val="FFBB17"/>
          </a:solidFill>
          <a:ln w="2857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accent4"/>
              </a:solidFill>
              <a:effectLst/>
              <a:latin typeface="Arial" charset="0"/>
              <a:ea typeface="MS Pゴシック" charset="0"/>
              <a:cs typeface="MS Pゴシック" charset="0"/>
            </a:endParaRPr>
          </a:p>
        </p:txBody>
      </p:sp>
      <p:sp>
        <p:nvSpPr>
          <p:cNvPr id="3" name="TextBox 2"/>
          <p:cNvSpPr txBox="1"/>
          <p:nvPr/>
        </p:nvSpPr>
        <p:spPr>
          <a:xfrm>
            <a:off x="5687228" y="1616364"/>
            <a:ext cx="2882013" cy="461665"/>
          </a:xfrm>
          <a:prstGeom prst="rect">
            <a:avLst/>
          </a:prstGeom>
          <a:noFill/>
        </p:spPr>
        <p:txBody>
          <a:bodyPr wrap="square" rtlCol="0">
            <a:spAutoFit/>
          </a:bodyPr>
          <a:lstStyle/>
          <a:p>
            <a:pPr algn="ctr"/>
            <a:r>
              <a:rPr lang="en-US" dirty="0" err="1" smtClean="0"/>
              <a:t>Nanopore</a:t>
            </a:r>
            <a:r>
              <a:rPr lang="en-US" dirty="0" smtClean="0"/>
              <a:t> Filling</a:t>
            </a:r>
            <a:endParaRPr lang="en-US" dirty="0"/>
          </a:p>
        </p:txBody>
      </p:sp>
      <p:grpSp>
        <p:nvGrpSpPr>
          <p:cNvPr id="60" name="Group 59"/>
          <p:cNvGrpSpPr/>
          <p:nvPr/>
        </p:nvGrpSpPr>
        <p:grpSpPr>
          <a:xfrm>
            <a:off x="607036" y="3668410"/>
            <a:ext cx="3729211" cy="1756295"/>
            <a:chOff x="333208" y="4225658"/>
            <a:chExt cx="3729211" cy="1756295"/>
          </a:xfrm>
        </p:grpSpPr>
        <p:grpSp>
          <p:nvGrpSpPr>
            <p:cNvPr id="61" name="Group 60"/>
            <p:cNvGrpSpPr/>
            <p:nvPr/>
          </p:nvGrpSpPr>
          <p:grpSpPr>
            <a:xfrm>
              <a:off x="3071166" y="4698506"/>
              <a:ext cx="991253" cy="1283447"/>
              <a:chOff x="4026469" y="2985704"/>
              <a:chExt cx="1661771" cy="1283447"/>
            </a:xfrm>
            <a:solidFill>
              <a:schemeClr val="tx1">
                <a:lumMod val="50000"/>
                <a:lumOff val="50000"/>
              </a:schemeClr>
            </a:solidFill>
          </p:grpSpPr>
          <p:sp>
            <p:nvSpPr>
              <p:cNvPr id="66" name="Rectangle 65"/>
              <p:cNvSpPr/>
              <p:nvPr/>
            </p:nvSpPr>
            <p:spPr bwMode="auto">
              <a:xfrm>
                <a:off x="4404793" y="2985704"/>
                <a:ext cx="1283447" cy="1283447"/>
              </a:xfrm>
              <a:prstGeom prst="rect">
                <a:avLst/>
              </a:prstGeom>
              <a:grpFill/>
              <a:ln w="9525" cap="flat" cmpd="sng" algn="ctr">
                <a:solidFill>
                  <a:srgbClr val="7F7F7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w="3175" cmpd="sng">
                      <a:noFill/>
                    </a:ln>
                    <a:effectLst/>
                    <a:latin typeface="Arial" charset="0"/>
                    <a:ea typeface="MS Pゴシック" charset="0"/>
                    <a:cs typeface="MS Pゴシック" charset="0"/>
                  </a:rPr>
                  <a:t>Si</a:t>
                </a:r>
                <a:endParaRPr kumimoji="0" lang="en-US" sz="2400" b="0" i="0" u="none" strike="noStrike" cap="none" normalizeH="0" baseline="0" dirty="0">
                  <a:ln w="3175" cmpd="sng">
                    <a:noFill/>
                  </a:ln>
                  <a:effectLst/>
                  <a:latin typeface="Arial" charset="0"/>
                  <a:ea typeface="MS Pゴシック" charset="0"/>
                  <a:cs typeface="MS Pゴシック" charset="0"/>
                </a:endParaRPr>
              </a:p>
            </p:txBody>
          </p:sp>
          <p:sp>
            <p:nvSpPr>
              <p:cNvPr id="67" name="Right Triangle 66"/>
              <p:cNvSpPr/>
              <p:nvPr/>
            </p:nvSpPr>
            <p:spPr bwMode="auto">
              <a:xfrm flipH="1" flipV="1">
                <a:off x="4026469" y="2985704"/>
                <a:ext cx="378324" cy="1283447"/>
              </a:xfrm>
              <a:prstGeom prst="rtTriangle">
                <a:avLst/>
              </a:prstGeom>
              <a:grpFill/>
              <a:ln w="9525" cap="flat" cmpd="sng" algn="ctr">
                <a:solidFill>
                  <a:srgbClr val="7F7F7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3175" cmpd="sng">
                    <a:noFill/>
                  </a:ln>
                  <a:effectLst/>
                  <a:latin typeface="Arial" charset="0"/>
                  <a:ea typeface="MS Pゴシック" charset="0"/>
                  <a:cs typeface="MS Pゴシック" charset="0"/>
                </a:endParaRPr>
              </a:p>
            </p:txBody>
          </p:sp>
        </p:grpSp>
        <p:grpSp>
          <p:nvGrpSpPr>
            <p:cNvPr id="62" name="Group 61"/>
            <p:cNvGrpSpPr/>
            <p:nvPr/>
          </p:nvGrpSpPr>
          <p:grpSpPr>
            <a:xfrm flipH="1">
              <a:off x="333208" y="4698506"/>
              <a:ext cx="991253" cy="1283447"/>
              <a:chOff x="4026469" y="2985704"/>
              <a:chExt cx="1661771" cy="1283447"/>
            </a:xfrm>
            <a:solidFill>
              <a:schemeClr val="tx1">
                <a:lumMod val="50000"/>
                <a:lumOff val="50000"/>
              </a:schemeClr>
            </a:solidFill>
          </p:grpSpPr>
          <p:sp>
            <p:nvSpPr>
              <p:cNvPr id="64" name="Rectangle 63"/>
              <p:cNvSpPr/>
              <p:nvPr/>
            </p:nvSpPr>
            <p:spPr bwMode="auto">
              <a:xfrm>
                <a:off x="4404793" y="2985704"/>
                <a:ext cx="1283447" cy="1283447"/>
              </a:xfrm>
              <a:prstGeom prst="rect">
                <a:avLst/>
              </a:prstGeom>
              <a:grpFill/>
              <a:ln w="9525" cap="flat" cmpd="sng" algn="ctr">
                <a:solidFill>
                  <a:schemeClr val="tx1">
                    <a:lumMod val="50000"/>
                    <a:lumOff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w="3175" cmpd="sng">
                      <a:noFill/>
                    </a:ln>
                    <a:effectLst/>
                    <a:latin typeface="Arial" charset="0"/>
                    <a:ea typeface="MS Pゴシック" charset="0"/>
                    <a:cs typeface="MS Pゴシック" charset="0"/>
                  </a:rPr>
                  <a:t>Si</a:t>
                </a:r>
                <a:endParaRPr kumimoji="0" lang="en-US" sz="2400" b="0" i="0" u="none" strike="noStrike" cap="none" normalizeH="0" baseline="0" dirty="0">
                  <a:ln w="3175" cmpd="sng">
                    <a:noFill/>
                  </a:ln>
                  <a:effectLst/>
                  <a:latin typeface="Arial" charset="0"/>
                  <a:ea typeface="MS Pゴシック" charset="0"/>
                  <a:cs typeface="MS Pゴシック" charset="0"/>
                </a:endParaRPr>
              </a:p>
            </p:txBody>
          </p:sp>
          <p:sp>
            <p:nvSpPr>
              <p:cNvPr id="65" name="Right Triangle 64"/>
              <p:cNvSpPr/>
              <p:nvPr/>
            </p:nvSpPr>
            <p:spPr bwMode="auto">
              <a:xfrm flipH="1" flipV="1">
                <a:off x="4026469" y="2985704"/>
                <a:ext cx="378324" cy="1283447"/>
              </a:xfrm>
              <a:prstGeom prst="rtTriangle">
                <a:avLst/>
              </a:prstGeom>
              <a:grpFill/>
              <a:ln w="9525"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3175" cmpd="sng">
                    <a:noFill/>
                  </a:ln>
                  <a:effectLst/>
                  <a:latin typeface="Arial" charset="0"/>
                  <a:ea typeface="MS Pゴシック" charset="0"/>
                  <a:cs typeface="MS Pゴシック" charset="0"/>
                </a:endParaRPr>
              </a:p>
            </p:txBody>
          </p:sp>
        </p:grpSp>
        <p:sp>
          <p:nvSpPr>
            <p:cNvPr id="63" name="Rectangle 62"/>
            <p:cNvSpPr/>
            <p:nvPr/>
          </p:nvSpPr>
          <p:spPr bwMode="auto">
            <a:xfrm>
              <a:off x="333208" y="4225658"/>
              <a:ext cx="3729211" cy="472848"/>
            </a:xfrm>
            <a:prstGeom prst="rect">
              <a:avLst/>
            </a:prstGeom>
            <a:solidFill>
              <a:srgbClr val="FFBB17"/>
            </a:solidFill>
            <a:ln w="2857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w="3175" cmpd="sng">
                    <a:noFill/>
                  </a:ln>
                  <a:effectLst/>
                  <a:latin typeface="Arial" charset="0"/>
                  <a:ea typeface="MS Pゴシック" charset="0"/>
                  <a:cs typeface="MS Pゴシック" charset="0"/>
                </a:rPr>
                <a:t>50 nm NPN</a:t>
              </a:r>
              <a:endParaRPr kumimoji="0" lang="en-US" sz="2400" b="0" i="0" u="none" strike="noStrike" cap="none" normalizeH="0" baseline="0" dirty="0">
                <a:ln w="3175" cmpd="sng">
                  <a:noFill/>
                </a:ln>
                <a:effectLst/>
                <a:latin typeface="Arial" charset="0"/>
                <a:ea typeface="MS Pゴシック" charset="0"/>
                <a:cs typeface="MS Pゴシック" charset="0"/>
              </a:endParaRPr>
            </a:p>
          </p:txBody>
        </p:sp>
      </p:grpSp>
      <p:sp>
        <p:nvSpPr>
          <p:cNvPr id="69" name="Rectangle 68"/>
          <p:cNvSpPr/>
          <p:nvPr/>
        </p:nvSpPr>
        <p:spPr bwMode="auto">
          <a:xfrm>
            <a:off x="607036" y="3195562"/>
            <a:ext cx="3729211" cy="472848"/>
          </a:xfrm>
          <a:prstGeom prst="rect">
            <a:avLst/>
          </a:prstGeom>
          <a:solidFill>
            <a:srgbClr val="FFFF00"/>
          </a:solidFill>
          <a:ln w="2857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MS Pゴシック" charset="0"/>
                <a:cs typeface="MS Pゴシック" charset="0"/>
              </a:rPr>
              <a:t>50 nm Au</a:t>
            </a:r>
            <a:endParaRPr kumimoji="0" lang="en-US" sz="2400" b="0" i="0" u="none" strike="noStrike" cap="none" normalizeH="0" baseline="0" dirty="0">
              <a:ln>
                <a:noFill/>
              </a:ln>
              <a:solidFill>
                <a:srgbClr val="000000"/>
              </a:solidFill>
              <a:effectLst/>
              <a:latin typeface="Arial" charset="0"/>
              <a:ea typeface="MS Pゴシック" charset="0"/>
              <a:cs typeface="MS Pゴシック" charset="0"/>
            </a:endParaRPr>
          </a:p>
        </p:txBody>
      </p:sp>
      <p:sp>
        <p:nvSpPr>
          <p:cNvPr id="37" name="Trapezoid 36"/>
          <p:cNvSpPr/>
          <p:nvPr/>
        </p:nvSpPr>
        <p:spPr bwMode="auto">
          <a:xfrm flipH="1" flipV="1">
            <a:off x="6330755" y="3512658"/>
            <a:ext cx="269906" cy="1302289"/>
          </a:xfrm>
          <a:prstGeom prst="trapezoid">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38" name="Trapezoid 37"/>
          <p:cNvSpPr/>
          <p:nvPr/>
        </p:nvSpPr>
        <p:spPr bwMode="auto">
          <a:xfrm flipH="1" flipV="1">
            <a:off x="7128235" y="3504607"/>
            <a:ext cx="269906" cy="1302289"/>
          </a:xfrm>
          <a:prstGeom prst="trapezoid">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39" name="Trapezoid 38"/>
          <p:cNvSpPr/>
          <p:nvPr/>
        </p:nvSpPr>
        <p:spPr bwMode="auto">
          <a:xfrm flipH="1" flipV="1">
            <a:off x="7875007" y="3592903"/>
            <a:ext cx="269906" cy="1302289"/>
          </a:xfrm>
          <a:prstGeom prst="trapezoid">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grpSp>
        <p:nvGrpSpPr>
          <p:cNvPr id="70" name="Group 69"/>
          <p:cNvGrpSpPr/>
          <p:nvPr/>
        </p:nvGrpSpPr>
        <p:grpSpPr>
          <a:xfrm>
            <a:off x="1561828" y="1101405"/>
            <a:ext cx="1972377" cy="1791484"/>
            <a:chOff x="5683918" y="616170"/>
            <a:chExt cx="1972377" cy="1791484"/>
          </a:xfrm>
        </p:grpSpPr>
        <p:sp>
          <p:nvSpPr>
            <p:cNvPr id="71" name="Down Arrow 70"/>
            <p:cNvSpPr/>
            <p:nvPr/>
          </p:nvSpPr>
          <p:spPr bwMode="auto">
            <a:xfrm>
              <a:off x="6367752" y="1306591"/>
              <a:ext cx="581001" cy="1101063"/>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a:ea typeface="MS Pゴシック" charset="0"/>
                <a:cs typeface="Arial"/>
              </a:endParaRPr>
            </a:p>
          </p:txBody>
        </p:sp>
        <p:sp>
          <p:nvSpPr>
            <p:cNvPr id="72" name="TextBox 71"/>
            <p:cNvSpPr txBox="1"/>
            <p:nvPr/>
          </p:nvSpPr>
          <p:spPr>
            <a:xfrm>
              <a:off x="5683918" y="616170"/>
              <a:ext cx="1972377" cy="461665"/>
            </a:xfrm>
            <a:prstGeom prst="rect">
              <a:avLst/>
            </a:prstGeom>
            <a:noFill/>
          </p:spPr>
          <p:txBody>
            <a:bodyPr wrap="square" rtlCol="0">
              <a:spAutoFit/>
            </a:bodyPr>
            <a:lstStyle/>
            <a:p>
              <a:pPr algn="ctr"/>
              <a:r>
                <a:rPr lang="en-US" sz="2400" dirty="0" smtClean="0">
                  <a:latin typeface="Arial"/>
                  <a:cs typeface="Arial"/>
                </a:rPr>
                <a:t>Evaporation</a:t>
              </a:r>
              <a:endParaRPr lang="en-US" sz="2400" dirty="0">
                <a:latin typeface="Arial"/>
                <a:cs typeface="Arial"/>
              </a:endParaRPr>
            </a:p>
          </p:txBody>
        </p:sp>
      </p:grpSp>
      <p:grpSp>
        <p:nvGrpSpPr>
          <p:cNvPr id="73" name="Group 72"/>
          <p:cNvGrpSpPr/>
          <p:nvPr/>
        </p:nvGrpSpPr>
        <p:grpSpPr>
          <a:xfrm>
            <a:off x="1561828" y="3668410"/>
            <a:ext cx="1972377" cy="2383962"/>
            <a:chOff x="3471642" y="3579544"/>
            <a:chExt cx="1972377" cy="2383962"/>
          </a:xfrm>
        </p:grpSpPr>
        <p:grpSp>
          <p:nvGrpSpPr>
            <p:cNvPr id="74" name="Group 73"/>
            <p:cNvGrpSpPr/>
            <p:nvPr/>
          </p:nvGrpSpPr>
          <p:grpSpPr>
            <a:xfrm>
              <a:off x="3471642" y="4323642"/>
              <a:ext cx="1972377" cy="1639864"/>
              <a:chOff x="3471642" y="4323642"/>
              <a:chExt cx="1972377" cy="1639864"/>
            </a:xfrm>
          </p:grpSpPr>
          <p:sp>
            <p:nvSpPr>
              <p:cNvPr id="76" name="Down Arrow 75"/>
              <p:cNvSpPr/>
              <p:nvPr/>
            </p:nvSpPr>
            <p:spPr bwMode="auto">
              <a:xfrm flipV="1">
                <a:off x="4155476" y="4323642"/>
                <a:ext cx="581001" cy="1101063"/>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a:ea typeface="MS Pゴシック" charset="0"/>
                  <a:cs typeface="Arial"/>
                </a:endParaRPr>
              </a:p>
            </p:txBody>
          </p:sp>
          <p:sp>
            <p:nvSpPr>
              <p:cNvPr id="77" name="TextBox 76"/>
              <p:cNvSpPr txBox="1"/>
              <p:nvPr/>
            </p:nvSpPr>
            <p:spPr>
              <a:xfrm>
                <a:off x="3471642" y="5501841"/>
                <a:ext cx="1972377" cy="461665"/>
              </a:xfrm>
              <a:prstGeom prst="rect">
                <a:avLst/>
              </a:prstGeom>
              <a:noFill/>
            </p:spPr>
            <p:txBody>
              <a:bodyPr wrap="square" rtlCol="0">
                <a:spAutoFit/>
              </a:bodyPr>
              <a:lstStyle/>
              <a:p>
                <a:pPr algn="ctr"/>
                <a:r>
                  <a:rPr lang="en-US" sz="2400" dirty="0" smtClean="0">
                    <a:latin typeface="Arial"/>
                    <a:cs typeface="Arial"/>
                  </a:rPr>
                  <a:t>RIE</a:t>
                </a:r>
                <a:endParaRPr lang="en-US" sz="2400" dirty="0">
                  <a:latin typeface="Arial"/>
                  <a:cs typeface="Arial"/>
                </a:endParaRPr>
              </a:p>
            </p:txBody>
          </p:sp>
        </p:grpSp>
        <p:sp>
          <p:nvSpPr>
            <p:cNvPr id="75" name="Rectangle 74"/>
            <p:cNvSpPr/>
            <p:nvPr/>
          </p:nvSpPr>
          <p:spPr>
            <a:xfrm>
              <a:off x="3508103" y="3579544"/>
              <a:ext cx="1744979" cy="57563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5942833" y="2975577"/>
            <a:ext cx="2358321" cy="1385666"/>
            <a:chOff x="5942833" y="2975577"/>
            <a:chExt cx="2358321" cy="1385666"/>
          </a:xfrm>
        </p:grpSpPr>
        <p:sp>
          <p:nvSpPr>
            <p:cNvPr id="56" name="Rectangle 55"/>
            <p:cNvSpPr/>
            <p:nvPr/>
          </p:nvSpPr>
          <p:spPr bwMode="auto">
            <a:xfrm>
              <a:off x="5942833" y="3192159"/>
              <a:ext cx="2358321" cy="454575"/>
            </a:xfrm>
            <a:prstGeom prst="rect">
              <a:avLst/>
            </a:prstGeom>
            <a:solidFill>
              <a:srgbClr val="FFFF00"/>
            </a:solidFill>
            <a:ln w="2857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accent4"/>
                </a:solidFill>
                <a:effectLst/>
                <a:latin typeface="Arial" charset="0"/>
                <a:ea typeface="MS Pゴシック" charset="0"/>
                <a:cs typeface="MS Pゴシック" charset="0"/>
              </a:endParaRPr>
            </a:p>
          </p:txBody>
        </p:sp>
        <p:sp>
          <p:nvSpPr>
            <p:cNvPr id="57" name="Trapezoid 56"/>
            <p:cNvSpPr/>
            <p:nvPr/>
          </p:nvSpPr>
          <p:spPr bwMode="auto">
            <a:xfrm flipV="1">
              <a:off x="6157605" y="3539185"/>
              <a:ext cx="565488" cy="584486"/>
            </a:xfrm>
            <a:prstGeom prst="trapezoid">
              <a:avLst/>
            </a:prstGeom>
            <a:solidFill>
              <a:srgbClr val="FFFF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58" name="Trapezoid 57"/>
            <p:cNvSpPr/>
            <p:nvPr/>
          </p:nvSpPr>
          <p:spPr bwMode="auto">
            <a:xfrm flipV="1">
              <a:off x="6993283" y="3539185"/>
              <a:ext cx="565488" cy="584486"/>
            </a:xfrm>
            <a:prstGeom prst="trapezoid">
              <a:avLst/>
            </a:prstGeom>
            <a:solidFill>
              <a:srgbClr val="FFFF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59" name="Trapezoid 58"/>
            <p:cNvSpPr/>
            <p:nvPr/>
          </p:nvSpPr>
          <p:spPr bwMode="auto">
            <a:xfrm flipV="1">
              <a:off x="7703810" y="3546275"/>
              <a:ext cx="565488" cy="584486"/>
            </a:xfrm>
            <a:prstGeom prst="trapezoid">
              <a:avLst/>
            </a:prstGeom>
            <a:solidFill>
              <a:srgbClr val="FFFF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52" name="Trapezoid 51"/>
            <p:cNvSpPr/>
            <p:nvPr/>
          </p:nvSpPr>
          <p:spPr bwMode="auto">
            <a:xfrm flipH="1" flipV="1">
              <a:off x="6330755" y="2975577"/>
              <a:ext cx="269906" cy="1302289"/>
            </a:xfrm>
            <a:prstGeom prst="trapezoid">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53" name="Trapezoid 52"/>
            <p:cNvSpPr/>
            <p:nvPr/>
          </p:nvSpPr>
          <p:spPr bwMode="auto">
            <a:xfrm flipH="1" flipV="1">
              <a:off x="7128235" y="3058954"/>
              <a:ext cx="269906" cy="1302289"/>
            </a:xfrm>
            <a:prstGeom prst="trapezoid">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54" name="Trapezoid 53"/>
            <p:cNvSpPr/>
            <p:nvPr/>
          </p:nvSpPr>
          <p:spPr bwMode="auto">
            <a:xfrm flipH="1" flipV="1">
              <a:off x="7854411" y="2995588"/>
              <a:ext cx="269906" cy="1302289"/>
            </a:xfrm>
            <a:prstGeom prst="trapezoid">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grpSp>
      <p:pic>
        <p:nvPicPr>
          <p:cNvPr id="7" name="Picture 6" descr="gold.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86683" y="4307764"/>
            <a:ext cx="2006600" cy="1905000"/>
          </a:xfrm>
          <a:prstGeom prst="rect">
            <a:avLst/>
          </a:prstGeom>
        </p:spPr>
      </p:pic>
      <p:pic>
        <p:nvPicPr>
          <p:cNvPr id="8" name="Picture 7" descr="IMG_2605.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840571" y="4526868"/>
            <a:ext cx="1414429" cy="1242042"/>
          </a:xfrm>
          <a:prstGeom prst="rect">
            <a:avLst/>
          </a:prstGeom>
        </p:spPr>
      </p:pic>
      <p:sp>
        <p:nvSpPr>
          <p:cNvPr id="9" name="Slide Number Placeholder 8"/>
          <p:cNvSpPr>
            <a:spLocks noGrp="1"/>
          </p:cNvSpPr>
          <p:nvPr>
            <p:ph type="sldNum" sz="quarter" idx="11"/>
          </p:nvPr>
        </p:nvSpPr>
        <p:spPr/>
        <p:txBody>
          <a:bodyPr/>
          <a:lstStyle/>
          <a:p>
            <a:fld id="{2C50C6C8-AA94-9B41-804B-ADFF335A0C34}" type="slidenum">
              <a:rPr lang="en-US" smtClean="0"/>
              <a:pPr/>
              <a:t>56</a:t>
            </a:fld>
            <a:endParaRPr lang="en-US" dirty="0"/>
          </a:p>
        </p:txBody>
      </p:sp>
    </p:spTree>
    <p:extLst>
      <p:ext uri="{BB962C8B-B14F-4D97-AF65-F5344CB8AC3E}">
        <p14:creationId xmlns:p14="http://schemas.microsoft.com/office/powerpoint/2010/main" val="117544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up)">
                                      <p:cBhvr>
                                        <p:cTn id="7" dur="2000"/>
                                        <p:tgtEl>
                                          <p:spTgt spid="7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wipe(down)">
                                      <p:cBhvr>
                                        <p:cTn id="10" dur="2000"/>
                                        <p:tgtEl>
                                          <p:spTgt spid="69"/>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2000"/>
                                        <p:tgtEl>
                                          <p:spTgt spid="4"/>
                                        </p:tgtEl>
                                      </p:cBhvr>
                                    </p:animEffect>
                                  </p:childTnLst>
                                </p:cTn>
                              </p:par>
                            </p:childTnLst>
                          </p:cTn>
                        </p:par>
                        <p:par>
                          <p:cTn id="14" fill="hold">
                            <p:stCondLst>
                              <p:cond delay="2000"/>
                            </p:stCondLst>
                            <p:childTnLst>
                              <p:par>
                                <p:cTn id="15" presetID="10" presetClass="exit" presetSubtype="0" fill="hold" nodeType="afterEffect">
                                  <p:stCondLst>
                                    <p:cond delay="0"/>
                                  </p:stCondLst>
                                  <p:childTnLst>
                                    <p:animEffect transition="out" filter="fade">
                                      <p:cBhvr>
                                        <p:cTn id="16" dur="500"/>
                                        <p:tgtEl>
                                          <p:spTgt spid="70"/>
                                        </p:tgtEl>
                                      </p:cBhvr>
                                    </p:animEffect>
                                    <p:set>
                                      <p:cBhvr>
                                        <p:cTn id="17" dur="1" fill="hold">
                                          <p:stCondLst>
                                            <p:cond delay="499"/>
                                          </p:stCondLst>
                                        </p:cTn>
                                        <p:tgtEl>
                                          <p:spTgt spid="70"/>
                                        </p:tgtEl>
                                        <p:attrNameLst>
                                          <p:attrName>style.visibility</p:attrName>
                                        </p:attrNameLst>
                                      </p:cBhvr>
                                      <p:to>
                                        <p:strVal val="hidden"/>
                                      </p:to>
                                    </p:set>
                                  </p:childTnLst>
                                </p:cTn>
                              </p:par>
                            </p:childTnLst>
                          </p:cTn>
                        </p:par>
                        <p:par>
                          <p:cTn id="18" fill="hold">
                            <p:stCondLst>
                              <p:cond delay="2500"/>
                            </p:stCondLst>
                            <p:childTnLst>
                              <p:par>
                                <p:cTn id="19" presetID="22" presetClass="entr" presetSubtype="4" fill="hold" nodeType="afterEffect">
                                  <p:stCondLst>
                                    <p:cond delay="0"/>
                                  </p:stCondLst>
                                  <p:childTnLst>
                                    <p:set>
                                      <p:cBhvr>
                                        <p:cTn id="20" dur="1" fill="hold">
                                          <p:stCondLst>
                                            <p:cond delay="0"/>
                                          </p:stCondLst>
                                        </p:cTn>
                                        <p:tgtEl>
                                          <p:spTgt spid="73"/>
                                        </p:tgtEl>
                                        <p:attrNameLst>
                                          <p:attrName>style.visibility</p:attrName>
                                        </p:attrNameLst>
                                      </p:cBhvr>
                                      <p:to>
                                        <p:strVal val="visible"/>
                                      </p:to>
                                    </p:set>
                                    <p:animEffect transition="in" filter="wipe(down)">
                                      <p:cBhvr>
                                        <p:cTn id="21" dur="2000"/>
                                        <p:tgtEl>
                                          <p:spTgt spid="73"/>
                                        </p:tgtEl>
                                      </p:cBhvr>
                                    </p:animEffect>
                                  </p:childTnLst>
                                </p:cTn>
                              </p:par>
                              <p:par>
                                <p:cTn id="22" presetID="22" presetClass="exit" presetSubtype="4" fill="hold" grpId="0" nodeType="withEffect">
                                  <p:stCondLst>
                                    <p:cond delay="1000"/>
                                  </p:stCondLst>
                                  <p:childTnLst>
                                    <p:animEffect transition="out" filter="wipe(down)">
                                      <p:cBhvr>
                                        <p:cTn id="23" dur="1000"/>
                                        <p:tgtEl>
                                          <p:spTgt spid="55"/>
                                        </p:tgtEl>
                                      </p:cBhvr>
                                    </p:animEffect>
                                    <p:set>
                                      <p:cBhvr>
                                        <p:cTn id="24" dur="1" fill="hold">
                                          <p:stCondLst>
                                            <p:cond delay="9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Aim 2 Summary</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sp>
        <p:nvSpPr>
          <p:cNvPr id="4" name="TextBox 3"/>
          <p:cNvSpPr txBox="1"/>
          <p:nvPr/>
        </p:nvSpPr>
        <p:spPr>
          <a:xfrm>
            <a:off x="685801" y="2479580"/>
            <a:ext cx="7772400" cy="2308324"/>
          </a:xfrm>
          <a:prstGeom prst="rect">
            <a:avLst/>
          </a:prstGeom>
          <a:noFill/>
        </p:spPr>
        <p:txBody>
          <a:bodyPr wrap="square" rtlCol="0">
            <a:spAutoFit/>
          </a:bodyPr>
          <a:lstStyle/>
          <a:p>
            <a:r>
              <a:rPr lang="en-US" dirty="0" smtClean="0"/>
              <a:t>Silicon nanomembrane physical characteristics can be transferred into other material systems, enabling Raman microscopy to be used on this microsystem platform</a:t>
            </a:r>
          </a:p>
          <a:p>
            <a:endParaRPr lang="en-US" dirty="0"/>
          </a:p>
          <a:p>
            <a:endParaRPr lang="en-US" dirty="0"/>
          </a:p>
        </p:txBody>
      </p:sp>
      <p:sp>
        <p:nvSpPr>
          <p:cNvPr id="3" name="Slide Number Placeholder 2"/>
          <p:cNvSpPr>
            <a:spLocks noGrp="1"/>
          </p:cNvSpPr>
          <p:nvPr>
            <p:ph type="sldNum" sz="quarter" idx="11"/>
          </p:nvPr>
        </p:nvSpPr>
        <p:spPr/>
        <p:txBody>
          <a:bodyPr/>
          <a:lstStyle/>
          <a:p>
            <a:fld id="{2C50C6C8-AA94-9B41-804B-ADFF335A0C34}" type="slidenum">
              <a:rPr lang="en-US" smtClean="0"/>
              <a:pPr/>
              <a:t>57</a:t>
            </a:fld>
            <a:endParaRPr lang="en-US" dirty="0"/>
          </a:p>
        </p:txBody>
      </p:sp>
    </p:spTree>
    <p:extLst>
      <p:ext uri="{BB962C8B-B14F-4D97-AF65-F5344CB8AC3E}">
        <p14:creationId xmlns:p14="http://schemas.microsoft.com/office/powerpoint/2010/main" val="9596589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sz="3200" dirty="0" smtClean="0">
                <a:latin typeface="Arial"/>
                <a:cs typeface="Arial"/>
              </a:rPr>
              <a:t>Tents, New Materials, </a:t>
            </a:r>
            <a:r>
              <a:rPr lang="en-US" sz="3200" b="1" dirty="0" smtClean="0">
                <a:latin typeface="Arial"/>
                <a:cs typeface="Arial"/>
              </a:rPr>
              <a:t>Epithelial LOC</a:t>
            </a:r>
            <a:endParaRPr lang="en-US" sz="3200" b="1"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grpSp>
        <p:nvGrpSpPr>
          <p:cNvPr id="4" name="Group 3"/>
          <p:cNvGrpSpPr/>
          <p:nvPr/>
        </p:nvGrpSpPr>
        <p:grpSpPr>
          <a:xfrm>
            <a:off x="3083166" y="1751430"/>
            <a:ext cx="2786624" cy="3723928"/>
            <a:chOff x="5204436" y="1151828"/>
            <a:chExt cx="3729211" cy="4983562"/>
          </a:xfrm>
        </p:grpSpPr>
        <p:grpSp>
          <p:nvGrpSpPr>
            <p:cNvPr id="20" name="Group 19"/>
            <p:cNvGrpSpPr/>
            <p:nvPr/>
          </p:nvGrpSpPr>
          <p:grpSpPr>
            <a:xfrm>
              <a:off x="5204436" y="3718833"/>
              <a:ext cx="3729211" cy="1756295"/>
              <a:chOff x="333208" y="4225658"/>
              <a:chExt cx="3729211" cy="1756295"/>
            </a:xfrm>
          </p:grpSpPr>
          <p:grpSp>
            <p:nvGrpSpPr>
              <p:cNvPr id="21" name="Group 20"/>
              <p:cNvGrpSpPr/>
              <p:nvPr/>
            </p:nvGrpSpPr>
            <p:grpSpPr>
              <a:xfrm>
                <a:off x="3071166" y="4698506"/>
                <a:ext cx="991253" cy="1283447"/>
                <a:chOff x="4026469" y="2985704"/>
                <a:chExt cx="1661766" cy="1283447"/>
              </a:xfrm>
              <a:solidFill>
                <a:schemeClr val="tx1">
                  <a:lumMod val="50000"/>
                  <a:lumOff val="50000"/>
                </a:schemeClr>
              </a:solidFill>
            </p:grpSpPr>
            <p:sp>
              <p:nvSpPr>
                <p:cNvPr id="26" name="Rectangle 25"/>
                <p:cNvSpPr/>
                <p:nvPr/>
              </p:nvSpPr>
              <p:spPr bwMode="auto">
                <a:xfrm>
                  <a:off x="4404790" y="2985704"/>
                  <a:ext cx="1283445" cy="1283447"/>
                </a:xfrm>
                <a:prstGeom prst="rect">
                  <a:avLst/>
                </a:prstGeom>
                <a:grpFill/>
                <a:ln w="9525" cap="flat" cmpd="sng" algn="ctr">
                  <a:solidFill>
                    <a:srgbClr val="7F7F7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w="3175" cmpd="sng">
                        <a:noFill/>
                      </a:ln>
                      <a:effectLst/>
                      <a:latin typeface="Arial" charset="0"/>
                      <a:ea typeface="MS Pゴシック" charset="0"/>
                      <a:cs typeface="MS Pゴシック" charset="0"/>
                    </a:rPr>
                    <a:t>Si</a:t>
                  </a:r>
                  <a:endParaRPr kumimoji="0" lang="en-US" sz="1800" b="0" i="0" u="none" strike="noStrike" cap="none" normalizeH="0" baseline="0" dirty="0">
                    <a:ln w="3175" cmpd="sng">
                      <a:noFill/>
                    </a:ln>
                    <a:effectLst/>
                    <a:latin typeface="Arial" charset="0"/>
                    <a:ea typeface="MS Pゴシック" charset="0"/>
                    <a:cs typeface="MS Pゴシック" charset="0"/>
                  </a:endParaRPr>
                </a:p>
              </p:txBody>
            </p:sp>
            <p:sp>
              <p:nvSpPr>
                <p:cNvPr id="27" name="Right Triangle 26"/>
                <p:cNvSpPr/>
                <p:nvPr/>
              </p:nvSpPr>
              <p:spPr bwMode="auto">
                <a:xfrm flipH="1" flipV="1">
                  <a:off x="4026469" y="2985704"/>
                  <a:ext cx="378324" cy="1283447"/>
                </a:xfrm>
                <a:prstGeom prst="rtTriangle">
                  <a:avLst/>
                </a:prstGeom>
                <a:grpFill/>
                <a:ln w="9525" cap="flat" cmpd="sng" algn="ctr">
                  <a:solidFill>
                    <a:srgbClr val="7F7F7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3175" cmpd="sng">
                      <a:noFill/>
                    </a:ln>
                    <a:effectLst/>
                    <a:latin typeface="Arial" charset="0"/>
                    <a:ea typeface="MS Pゴシック" charset="0"/>
                    <a:cs typeface="MS Pゴシック" charset="0"/>
                  </a:endParaRPr>
                </a:p>
              </p:txBody>
            </p:sp>
          </p:grpSp>
          <p:grpSp>
            <p:nvGrpSpPr>
              <p:cNvPr id="22" name="Group 21"/>
              <p:cNvGrpSpPr/>
              <p:nvPr/>
            </p:nvGrpSpPr>
            <p:grpSpPr>
              <a:xfrm flipH="1">
                <a:off x="333208" y="4698506"/>
                <a:ext cx="991253" cy="1283447"/>
                <a:chOff x="4026469" y="2985704"/>
                <a:chExt cx="1661766" cy="1283447"/>
              </a:xfrm>
              <a:solidFill>
                <a:schemeClr val="tx1">
                  <a:lumMod val="50000"/>
                  <a:lumOff val="50000"/>
                </a:schemeClr>
              </a:solidFill>
            </p:grpSpPr>
            <p:sp>
              <p:nvSpPr>
                <p:cNvPr id="24" name="Rectangle 23"/>
                <p:cNvSpPr/>
                <p:nvPr/>
              </p:nvSpPr>
              <p:spPr bwMode="auto">
                <a:xfrm>
                  <a:off x="4404790" y="2985704"/>
                  <a:ext cx="1283445" cy="1283447"/>
                </a:xfrm>
                <a:prstGeom prst="rect">
                  <a:avLst/>
                </a:prstGeom>
                <a:grpFill/>
                <a:ln w="9525" cap="flat" cmpd="sng" algn="ctr">
                  <a:solidFill>
                    <a:schemeClr val="tx1">
                      <a:lumMod val="50000"/>
                      <a:lumOff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w="3175" cmpd="sng">
                        <a:noFill/>
                      </a:ln>
                      <a:effectLst/>
                      <a:latin typeface="Arial" charset="0"/>
                      <a:ea typeface="MS Pゴシック" charset="0"/>
                      <a:cs typeface="MS Pゴシック" charset="0"/>
                    </a:rPr>
                    <a:t>Si</a:t>
                  </a:r>
                  <a:endParaRPr kumimoji="0" lang="en-US" sz="1800" b="0" i="0" u="none" strike="noStrike" cap="none" normalizeH="0" baseline="0" dirty="0">
                    <a:ln w="3175" cmpd="sng">
                      <a:noFill/>
                    </a:ln>
                    <a:effectLst/>
                    <a:latin typeface="Arial" charset="0"/>
                    <a:ea typeface="MS Pゴシック" charset="0"/>
                    <a:cs typeface="MS Pゴシック" charset="0"/>
                  </a:endParaRPr>
                </a:p>
              </p:txBody>
            </p:sp>
            <p:sp>
              <p:nvSpPr>
                <p:cNvPr id="25" name="Right Triangle 24"/>
                <p:cNvSpPr/>
                <p:nvPr/>
              </p:nvSpPr>
              <p:spPr bwMode="auto">
                <a:xfrm flipH="1" flipV="1">
                  <a:off x="4026469" y="2985704"/>
                  <a:ext cx="378324" cy="1283447"/>
                </a:xfrm>
                <a:prstGeom prst="rtTriangle">
                  <a:avLst/>
                </a:prstGeom>
                <a:grpFill/>
                <a:ln w="9525"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3175" cmpd="sng">
                      <a:noFill/>
                    </a:ln>
                    <a:effectLst/>
                    <a:latin typeface="Arial" charset="0"/>
                    <a:ea typeface="MS Pゴシック" charset="0"/>
                    <a:cs typeface="MS Pゴシック" charset="0"/>
                  </a:endParaRPr>
                </a:p>
              </p:txBody>
            </p:sp>
          </p:grpSp>
          <p:sp>
            <p:nvSpPr>
              <p:cNvPr id="23" name="Rectangle 22"/>
              <p:cNvSpPr/>
              <p:nvPr/>
            </p:nvSpPr>
            <p:spPr bwMode="auto">
              <a:xfrm>
                <a:off x="333208" y="4225658"/>
                <a:ext cx="3729211" cy="472848"/>
              </a:xfrm>
              <a:prstGeom prst="rect">
                <a:avLst/>
              </a:prstGeom>
              <a:solidFill>
                <a:srgbClr val="FFBB17"/>
              </a:solidFill>
              <a:ln w="2857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w="3175" cmpd="sng">
                      <a:noFill/>
                    </a:ln>
                    <a:effectLst/>
                    <a:latin typeface="Arial" charset="0"/>
                    <a:ea typeface="MS Pゴシック" charset="0"/>
                    <a:cs typeface="MS Pゴシック" charset="0"/>
                  </a:rPr>
                  <a:t>50 nm NPN</a:t>
                </a:r>
                <a:endParaRPr kumimoji="0" lang="en-US" sz="1800" b="0" i="0" u="none" strike="noStrike" cap="none" normalizeH="0" baseline="0" dirty="0">
                  <a:ln w="3175" cmpd="sng">
                    <a:noFill/>
                  </a:ln>
                  <a:effectLst/>
                  <a:latin typeface="Arial" charset="0"/>
                  <a:ea typeface="MS Pゴシック" charset="0"/>
                  <a:cs typeface="MS Pゴシック" charset="0"/>
                </a:endParaRPr>
              </a:p>
            </p:txBody>
          </p:sp>
        </p:grpSp>
        <p:grpSp>
          <p:nvGrpSpPr>
            <p:cNvPr id="28" name="Group 27"/>
            <p:cNvGrpSpPr/>
            <p:nvPr/>
          </p:nvGrpSpPr>
          <p:grpSpPr>
            <a:xfrm>
              <a:off x="5204436" y="1151828"/>
              <a:ext cx="3729211" cy="2567005"/>
              <a:chOff x="2516850" y="1012539"/>
              <a:chExt cx="3729211" cy="2567005"/>
            </a:xfrm>
          </p:grpSpPr>
          <p:sp>
            <p:nvSpPr>
              <p:cNvPr id="29" name="Rectangle 28"/>
              <p:cNvSpPr/>
              <p:nvPr/>
            </p:nvSpPr>
            <p:spPr bwMode="auto">
              <a:xfrm>
                <a:off x="2516850" y="3106696"/>
                <a:ext cx="3729211" cy="472848"/>
              </a:xfrm>
              <a:prstGeom prst="rect">
                <a:avLst/>
              </a:prstGeom>
              <a:solidFill>
                <a:schemeClr val="accent1"/>
              </a:solidFill>
              <a:ln w="2857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MS Pゴシック" charset="0"/>
                    <a:cs typeface="MS Pゴシック" charset="0"/>
                  </a:rPr>
                  <a:t>50 nm MgF</a:t>
                </a:r>
                <a:r>
                  <a:rPr kumimoji="0" lang="en-US" sz="1800" b="0" i="0" u="none" strike="noStrike" cap="none" normalizeH="0" baseline="-25000" dirty="0" smtClean="0">
                    <a:ln>
                      <a:noFill/>
                    </a:ln>
                    <a:solidFill>
                      <a:srgbClr val="000000"/>
                    </a:solidFill>
                    <a:effectLst/>
                    <a:latin typeface="Arial" charset="0"/>
                    <a:ea typeface="MS Pゴシック" charset="0"/>
                    <a:cs typeface="MS Pゴシック" charset="0"/>
                  </a:rPr>
                  <a:t>2</a:t>
                </a:r>
                <a:endParaRPr kumimoji="0" lang="en-US" sz="1800" b="0" i="0" u="none" strike="noStrike" cap="none" normalizeH="0" baseline="0" dirty="0">
                  <a:ln>
                    <a:noFill/>
                  </a:ln>
                  <a:solidFill>
                    <a:srgbClr val="000000"/>
                  </a:solidFill>
                  <a:effectLst/>
                  <a:latin typeface="Arial" charset="0"/>
                  <a:ea typeface="MS Pゴシック" charset="0"/>
                  <a:cs typeface="MS Pゴシック" charset="0"/>
                </a:endParaRPr>
              </a:p>
            </p:txBody>
          </p:sp>
          <p:grpSp>
            <p:nvGrpSpPr>
              <p:cNvPr id="30" name="Group 29"/>
              <p:cNvGrpSpPr/>
              <p:nvPr/>
            </p:nvGrpSpPr>
            <p:grpSpPr>
              <a:xfrm>
                <a:off x="3471642" y="1012539"/>
                <a:ext cx="1972377" cy="1791484"/>
                <a:chOff x="5683918" y="616170"/>
                <a:chExt cx="1972377" cy="1791484"/>
              </a:xfrm>
            </p:grpSpPr>
            <p:sp>
              <p:nvSpPr>
                <p:cNvPr id="31" name="Down Arrow 30"/>
                <p:cNvSpPr/>
                <p:nvPr/>
              </p:nvSpPr>
              <p:spPr bwMode="auto">
                <a:xfrm>
                  <a:off x="6367752" y="1306591"/>
                  <a:ext cx="581001" cy="1101063"/>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a:ea typeface="MS Pゴシック" charset="0"/>
                    <a:cs typeface="Arial"/>
                  </a:endParaRPr>
                </a:p>
              </p:txBody>
            </p:sp>
            <p:sp>
              <p:nvSpPr>
                <p:cNvPr id="32" name="TextBox 31"/>
                <p:cNvSpPr txBox="1"/>
                <p:nvPr/>
              </p:nvSpPr>
              <p:spPr>
                <a:xfrm>
                  <a:off x="5683918" y="616170"/>
                  <a:ext cx="1972377" cy="494260"/>
                </a:xfrm>
                <a:prstGeom prst="rect">
                  <a:avLst/>
                </a:prstGeom>
                <a:noFill/>
              </p:spPr>
              <p:txBody>
                <a:bodyPr wrap="square" rtlCol="0">
                  <a:spAutoFit/>
                </a:bodyPr>
                <a:lstStyle/>
                <a:p>
                  <a:pPr algn="ctr"/>
                  <a:r>
                    <a:rPr lang="en-US" sz="1800" dirty="0" smtClean="0">
                      <a:latin typeface="Arial"/>
                      <a:cs typeface="Arial"/>
                    </a:rPr>
                    <a:t>Evaporation</a:t>
                  </a:r>
                  <a:endParaRPr lang="en-US" sz="1800" dirty="0">
                    <a:latin typeface="Arial"/>
                    <a:cs typeface="Arial"/>
                  </a:endParaRPr>
                </a:p>
              </p:txBody>
            </p:sp>
          </p:grpSp>
        </p:grpSp>
        <p:grpSp>
          <p:nvGrpSpPr>
            <p:cNvPr id="33" name="Group 32"/>
            <p:cNvGrpSpPr/>
            <p:nvPr/>
          </p:nvGrpSpPr>
          <p:grpSpPr>
            <a:xfrm>
              <a:off x="6159228" y="3718833"/>
              <a:ext cx="1972377" cy="2416557"/>
              <a:chOff x="3471642" y="3579544"/>
              <a:chExt cx="1972377" cy="2416557"/>
            </a:xfrm>
          </p:grpSpPr>
          <p:grpSp>
            <p:nvGrpSpPr>
              <p:cNvPr id="34" name="Group 33"/>
              <p:cNvGrpSpPr/>
              <p:nvPr/>
            </p:nvGrpSpPr>
            <p:grpSpPr>
              <a:xfrm>
                <a:off x="3471642" y="4323642"/>
                <a:ext cx="1972377" cy="1672459"/>
                <a:chOff x="3471642" y="4323642"/>
                <a:chExt cx="1972377" cy="1672459"/>
              </a:xfrm>
            </p:grpSpPr>
            <p:sp>
              <p:nvSpPr>
                <p:cNvPr id="36" name="Down Arrow 35"/>
                <p:cNvSpPr/>
                <p:nvPr/>
              </p:nvSpPr>
              <p:spPr bwMode="auto">
                <a:xfrm flipV="1">
                  <a:off x="4155476" y="4323642"/>
                  <a:ext cx="581001" cy="1101063"/>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a:ea typeface="MS Pゴシック" charset="0"/>
                    <a:cs typeface="Arial"/>
                  </a:endParaRPr>
                </a:p>
              </p:txBody>
            </p:sp>
            <p:sp>
              <p:nvSpPr>
                <p:cNvPr id="37" name="TextBox 36"/>
                <p:cNvSpPr txBox="1"/>
                <p:nvPr/>
              </p:nvSpPr>
              <p:spPr>
                <a:xfrm>
                  <a:off x="3471642" y="5501841"/>
                  <a:ext cx="1972377" cy="494260"/>
                </a:xfrm>
                <a:prstGeom prst="rect">
                  <a:avLst/>
                </a:prstGeom>
                <a:noFill/>
              </p:spPr>
              <p:txBody>
                <a:bodyPr wrap="square" rtlCol="0">
                  <a:spAutoFit/>
                </a:bodyPr>
                <a:lstStyle/>
                <a:p>
                  <a:pPr algn="ctr"/>
                  <a:r>
                    <a:rPr lang="en-US" sz="1800" dirty="0" smtClean="0">
                      <a:latin typeface="Arial"/>
                      <a:cs typeface="Arial"/>
                    </a:rPr>
                    <a:t>RIE</a:t>
                  </a:r>
                  <a:endParaRPr lang="en-US" sz="1800" dirty="0">
                    <a:latin typeface="Arial"/>
                    <a:cs typeface="Arial"/>
                  </a:endParaRPr>
                </a:p>
              </p:txBody>
            </p:sp>
          </p:grpSp>
          <p:sp>
            <p:nvSpPr>
              <p:cNvPr id="35" name="Rectangle 34"/>
              <p:cNvSpPr/>
              <p:nvPr/>
            </p:nvSpPr>
            <p:spPr>
              <a:xfrm>
                <a:off x="3508103" y="3579544"/>
                <a:ext cx="1744979" cy="57563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3" name="Group 2"/>
          <p:cNvGrpSpPr/>
          <p:nvPr/>
        </p:nvGrpSpPr>
        <p:grpSpPr>
          <a:xfrm>
            <a:off x="382113" y="2149765"/>
            <a:ext cx="2381139" cy="2951842"/>
            <a:chOff x="757288" y="1721758"/>
            <a:chExt cx="3248986" cy="4027691"/>
          </a:xfrm>
        </p:grpSpPr>
        <p:pic>
          <p:nvPicPr>
            <p:cNvPr id="40" name="Picture 39" descr="Tent Down copy.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7288" y="3718833"/>
              <a:ext cx="3248986" cy="2030616"/>
            </a:xfrm>
            <a:prstGeom prst="rect">
              <a:avLst/>
            </a:prstGeom>
          </p:spPr>
        </p:pic>
        <p:pic>
          <p:nvPicPr>
            <p:cNvPr id="41" name="Picture 40" descr="Tent up.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7288" y="1721758"/>
              <a:ext cx="3195320" cy="1997075"/>
            </a:xfrm>
            <a:prstGeom prst="rect">
              <a:avLst/>
            </a:prstGeom>
          </p:spPr>
        </p:pic>
        <p:sp>
          <p:nvSpPr>
            <p:cNvPr id="43" name="Down Arrow 42"/>
            <p:cNvSpPr/>
            <p:nvPr/>
          </p:nvSpPr>
          <p:spPr bwMode="auto">
            <a:xfrm>
              <a:off x="1193800" y="3228070"/>
              <a:ext cx="393700" cy="8382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grpSp>
      <p:pic>
        <p:nvPicPr>
          <p:cNvPr id="38" name="Picture 3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126231" y="2819961"/>
            <a:ext cx="2712299" cy="1713939"/>
          </a:xfrm>
          <a:prstGeom prst="rect">
            <a:avLst/>
          </a:prstGeom>
        </p:spPr>
      </p:pic>
      <p:sp>
        <p:nvSpPr>
          <p:cNvPr id="7" name="TextBox 6"/>
          <p:cNvSpPr txBox="1"/>
          <p:nvPr/>
        </p:nvSpPr>
        <p:spPr>
          <a:xfrm>
            <a:off x="1067146" y="5475358"/>
            <a:ext cx="971741" cy="461665"/>
          </a:xfrm>
          <a:prstGeom prst="rect">
            <a:avLst/>
          </a:prstGeom>
          <a:noFill/>
        </p:spPr>
        <p:txBody>
          <a:bodyPr wrap="none" rtlCol="0">
            <a:spAutoFit/>
          </a:bodyPr>
          <a:lstStyle/>
          <a:p>
            <a:r>
              <a:rPr lang="en-US" smtClean="0"/>
              <a:t>Aim 1</a:t>
            </a:r>
            <a:endParaRPr lang="en-US"/>
          </a:p>
        </p:txBody>
      </p:sp>
      <p:sp>
        <p:nvSpPr>
          <p:cNvPr id="39" name="TextBox 38"/>
          <p:cNvSpPr txBox="1"/>
          <p:nvPr/>
        </p:nvSpPr>
        <p:spPr>
          <a:xfrm>
            <a:off x="3989962" y="5475357"/>
            <a:ext cx="971741" cy="461665"/>
          </a:xfrm>
          <a:prstGeom prst="rect">
            <a:avLst/>
          </a:prstGeom>
          <a:noFill/>
        </p:spPr>
        <p:txBody>
          <a:bodyPr wrap="none" rtlCol="0">
            <a:spAutoFit/>
          </a:bodyPr>
          <a:lstStyle/>
          <a:p>
            <a:r>
              <a:rPr lang="en-US" dirty="0" smtClean="0"/>
              <a:t>Aim 2</a:t>
            </a:r>
            <a:endParaRPr lang="en-US" dirty="0"/>
          </a:p>
        </p:txBody>
      </p:sp>
      <p:sp>
        <p:nvSpPr>
          <p:cNvPr id="42" name="TextBox 41"/>
          <p:cNvSpPr txBox="1"/>
          <p:nvPr/>
        </p:nvSpPr>
        <p:spPr>
          <a:xfrm>
            <a:off x="7028210" y="5475356"/>
            <a:ext cx="971741" cy="461665"/>
          </a:xfrm>
          <a:prstGeom prst="rect">
            <a:avLst/>
          </a:prstGeom>
          <a:noFill/>
        </p:spPr>
        <p:txBody>
          <a:bodyPr wrap="none" rtlCol="0">
            <a:spAutoFit/>
          </a:bodyPr>
          <a:lstStyle/>
          <a:p>
            <a:r>
              <a:rPr lang="en-US" dirty="0" smtClean="0"/>
              <a:t>Aim 3</a:t>
            </a:r>
            <a:endParaRPr lang="en-US" dirty="0"/>
          </a:p>
        </p:txBody>
      </p:sp>
      <p:sp>
        <p:nvSpPr>
          <p:cNvPr id="8" name="Rectangle 7"/>
          <p:cNvSpPr/>
          <p:nvPr/>
        </p:nvSpPr>
        <p:spPr bwMode="auto">
          <a:xfrm>
            <a:off x="193420" y="1325418"/>
            <a:ext cx="2729731" cy="4808682"/>
          </a:xfrm>
          <a:prstGeom prst="rect">
            <a:avLst/>
          </a:prstGeom>
          <a:solidFill>
            <a:srgbClr val="FFFFFF">
              <a:alpha val="75000"/>
            </a:srgbClr>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44" name="Rectangle 43"/>
          <p:cNvSpPr/>
          <p:nvPr/>
        </p:nvSpPr>
        <p:spPr bwMode="auto">
          <a:xfrm>
            <a:off x="2951945" y="1395513"/>
            <a:ext cx="3054752" cy="4808682"/>
          </a:xfrm>
          <a:prstGeom prst="rect">
            <a:avLst/>
          </a:prstGeom>
          <a:solidFill>
            <a:srgbClr val="FFFFFF">
              <a:alpha val="75000"/>
            </a:srgbClr>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9" name="Slide Number Placeholder 8"/>
          <p:cNvSpPr>
            <a:spLocks noGrp="1"/>
          </p:cNvSpPr>
          <p:nvPr>
            <p:ph type="sldNum" sz="quarter" idx="11"/>
          </p:nvPr>
        </p:nvSpPr>
        <p:spPr/>
        <p:txBody>
          <a:bodyPr/>
          <a:lstStyle/>
          <a:p>
            <a:fld id="{2C50C6C8-AA94-9B41-804B-ADFF335A0C34}" type="slidenum">
              <a:rPr lang="en-US" smtClean="0"/>
              <a:pPr/>
              <a:t>58</a:t>
            </a:fld>
            <a:endParaRPr lang="en-US" dirty="0"/>
          </a:p>
        </p:txBody>
      </p:sp>
    </p:spTree>
    <p:extLst>
      <p:ext uri="{BB962C8B-B14F-4D97-AF65-F5344CB8AC3E}">
        <p14:creationId xmlns:p14="http://schemas.microsoft.com/office/powerpoint/2010/main" val="27912130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err="1" smtClean="0">
                <a:latin typeface="Arial"/>
                <a:cs typeface="Arial"/>
              </a:rPr>
              <a:t>Electroosmotic</a:t>
            </a:r>
            <a:r>
              <a:rPr lang="en-US" dirty="0" smtClean="0">
                <a:latin typeface="Arial"/>
                <a:cs typeface="Arial"/>
              </a:rPr>
              <a:t> Pumping</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pic>
        <p:nvPicPr>
          <p:cNvPr id="7" name="McGrath Multifunction chi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630860" y="2309091"/>
            <a:ext cx="5387879" cy="3030682"/>
          </a:xfrm>
          <a:prstGeom prst="rect">
            <a:avLst/>
          </a:prstGeom>
        </p:spPr>
      </p:pic>
      <p:pic>
        <p:nvPicPr>
          <p:cNvPr id="8" name="Picture 7" descr="Screen Shot 2015-06-02 at 6.31.44 PM.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979" y="1355048"/>
            <a:ext cx="4889500" cy="880539"/>
          </a:xfrm>
          <a:prstGeom prst="rect">
            <a:avLst/>
          </a:prstGeom>
        </p:spPr>
      </p:pic>
      <p:pic>
        <p:nvPicPr>
          <p:cNvPr id="3" name="sm0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361370" y="2524435"/>
            <a:ext cx="2947205" cy="2210404"/>
          </a:xfrm>
          <a:prstGeom prst="rect">
            <a:avLst/>
          </a:prstGeom>
        </p:spPr>
      </p:pic>
      <p:sp>
        <p:nvSpPr>
          <p:cNvPr id="4" name="Slide Number Placeholder 3"/>
          <p:cNvSpPr>
            <a:spLocks noGrp="1"/>
          </p:cNvSpPr>
          <p:nvPr>
            <p:ph type="sldNum" sz="quarter" idx="11"/>
          </p:nvPr>
        </p:nvSpPr>
        <p:spPr/>
        <p:txBody>
          <a:bodyPr/>
          <a:lstStyle/>
          <a:p>
            <a:fld id="{2C50C6C8-AA94-9B41-804B-ADFF335A0C34}" type="slidenum">
              <a:rPr lang="en-US" smtClean="0"/>
              <a:pPr/>
              <a:t>59</a:t>
            </a:fld>
            <a:endParaRPr lang="en-US" dirty="0"/>
          </a:p>
        </p:txBody>
      </p:sp>
      <p:sp>
        <p:nvSpPr>
          <p:cNvPr id="10" name="Rectangle 9"/>
          <p:cNvSpPr/>
          <p:nvPr/>
        </p:nvSpPr>
        <p:spPr>
          <a:xfrm>
            <a:off x="5630778" y="6282319"/>
            <a:ext cx="3513221" cy="584775"/>
          </a:xfrm>
          <a:prstGeom prst="rect">
            <a:avLst/>
          </a:prstGeom>
        </p:spPr>
        <p:txBody>
          <a:bodyPr wrap="square">
            <a:spAutoFit/>
          </a:bodyPr>
          <a:lstStyle/>
          <a:p>
            <a:pPr algn="r"/>
            <a:r>
              <a:rPr lang="en-US" sz="800" dirty="0">
                <a:solidFill>
                  <a:schemeClr val="bg1"/>
                </a:solidFill>
                <a:ea typeface="Arial" charset="0"/>
                <a:cs typeface="Arial" charset="0"/>
              </a:rPr>
              <a:t>Snyder, J. L., et al. (2013). "High-performance, low-voltage </a:t>
            </a:r>
            <a:r>
              <a:rPr lang="en-US" sz="800" dirty="0" err="1">
                <a:solidFill>
                  <a:schemeClr val="bg1"/>
                </a:solidFill>
                <a:ea typeface="Arial" charset="0"/>
                <a:cs typeface="Arial" charset="0"/>
              </a:rPr>
              <a:t>electroosmotic</a:t>
            </a:r>
            <a:r>
              <a:rPr lang="en-US" sz="800" dirty="0">
                <a:solidFill>
                  <a:schemeClr val="bg1"/>
                </a:solidFill>
                <a:ea typeface="Arial" charset="0"/>
                <a:cs typeface="Arial" charset="0"/>
              </a:rPr>
              <a:t> pumps with molecularly thin silicon nanomembranes." </a:t>
            </a:r>
            <a:r>
              <a:rPr lang="en-US" sz="800" u="sng" dirty="0">
                <a:solidFill>
                  <a:schemeClr val="bg1"/>
                </a:solidFill>
                <a:ea typeface="Arial" charset="0"/>
                <a:cs typeface="Arial" charset="0"/>
              </a:rPr>
              <a:t>Proceedings of the National Academy of Sciences </a:t>
            </a:r>
            <a:r>
              <a:rPr lang="en-US" sz="800" b="1" u="sng" dirty="0">
                <a:solidFill>
                  <a:schemeClr val="bg1"/>
                </a:solidFill>
                <a:ea typeface="Arial" charset="0"/>
                <a:cs typeface="Arial" charset="0"/>
              </a:rPr>
              <a:t>110</a:t>
            </a:r>
            <a:r>
              <a:rPr lang="en-US" sz="800" u="sng" dirty="0">
                <a:solidFill>
                  <a:schemeClr val="bg1"/>
                </a:solidFill>
                <a:ea typeface="Arial" charset="0"/>
                <a:cs typeface="Arial" charset="0"/>
              </a:rPr>
              <a:t>(46): 18425-18430.</a:t>
            </a:r>
            <a:endParaRPr lang="en-US" sz="800" dirty="0">
              <a:solidFill>
                <a:schemeClr val="bg1"/>
              </a:solidFill>
              <a:ea typeface="Arial" charset="0"/>
              <a:cs typeface="Arial" charset="0"/>
            </a:endParaRPr>
          </a:p>
        </p:txBody>
      </p:sp>
    </p:spTree>
    <p:extLst>
      <p:ext uri="{BB962C8B-B14F-4D97-AF65-F5344CB8AC3E}">
        <p14:creationId xmlns:p14="http://schemas.microsoft.com/office/powerpoint/2010/main" val="207721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7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video>
              <p:cMediaNode vol="80000">
                <p:cTn id="18" repeatCount="indefinite"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sz="4000" dirty="0" smtClean="0">
                <a:latin typeface="Arial"/>
                <a:cs typeface="Arial"/>
              </a:rPr>
              <a:t>Si Nanomembrane Applications</a:t>
            </a:r>
            <a:endParaRPr lang="en-US" sz="4000"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pic>
        <p:nvPicPr>
          <p:cNvPr id="12" name="Picture 11" descr="Screen Shot 2015-06-02 at 6.41.52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4838" y="1279844"/>
            <a:ext cx="7794273" cy="1172491"/>
          </a:xfrm>
          <a:prstGeom prst="rect">
            <a:avLst/>
          </a:prstGeom>
        </p:spPr>
      </p:pic>
      <p:pic>
        <p:nvPicPr>
          <p:cNvPr id="13" name="Picture 12" descr="Screen Shot 2015-06-02 at 6.34.59 PM.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974014" y="2566087"/>
            <a:ext cx="3113965" cy="3242428"/>
          </a:xfrm>
          <a:prstGeom prst="rect">
            <a:avLst/>
          </a:prstGeom>
        </p:spPr>
      </p:pic>
      <p:sp>
        <p:nvSpPr>
          <p:cNvPr id="3" name="Slide Number Placeholder 2"/>
          <p:cNvSpPr>
            <a:spLocks noGrp="1"/>
          </p:cNvSpPr>
          <p:nvPr>
            <p:ph type="sldNum" sz="quarter" idx="11"/>
          </p:nvPr>
        </p:nvSpPr>
        <p:spPr/>
        <p:txBody>
          <a:bodyPr/>
          <a:lstStyle/>
          <a:p>
            <a:fld id="{2C50C6C8-AA94-9B41-804B-ADFF335A0C34}" type="slidenum">
              <a:rPr lang="en-US" smtClean="0"/>
              <a:pPr/>
              <a:t>6</a:t>
            </a:fld>
            <a:endParaRPr lang="en-US" dirty="0"/>
          </a:p>
        </p:txBody>
      </p:sp>
      <p:sp>
        <p:nvSpPr>
          <p:cNvPr id="8" name="Rectangle 7"/>
          <p:cNvSpPr/>
          <p:nvPr/>
        </p:nvSpPr>
        <p:spPr>
          <a:xfrm>
            <a:off x="5919536" y="6312967"/>
            <a:ext cx="3424437" cy="461665"/>
          </a:xfrm>
          <a:prstGeom prst="rect">
            <a:avLst/>
          </a:prstGeom>
        </p:spPr>
        <p:txBody>
          <a:bodyPr wrap="square">
            <a:spAutoFit/>
          </a:bodyPr>
          <a:lstStyle/>
          <a:p>
            <a:pPr algn="r"/>
            <a:r>
              <a:rPr lang="en-US" sz="800" dirty="0">
                <a:solidFill>
                  <a:schemeClr val="bg1"/>
                </a:solidFill>
                <a:ea typeface="Arial" charset="0"/>
                <a:cs typeface="Arial" charset="0"/>
              </a:rPr>
              <a:t>Agrawal, A. A., et al. (2010). "Porous </a:t>
            </a:r>
            <a:r>
              <a:rPr lang="en-US" sz="800" dirty="0" err="1">
                <a:solidFill>
                  <a:schemeClr val="bg1"/>
                </a:solidFill>
                <a:ea typeface="Arial" charset="0"/>
                <a:cs typeface="Arial" charset="0"/>
              </a:rPr>
              <a:t>nanocrystalline</a:t>
            </a:r>
            <a:r>
              <a:rPr lang="en-US" sz="800" dirty="0">
                <a:solidFill>
                  <a:schemeClr val="bg1"/>
                </a:solidFill>
                <a:ea typeface="Arial" charset="0"/>
                <a:cs typeface="Arial" charset="0"/>
              </a:rPr>
              <a:t> silicon membranes as highly permeable and molecularly thin substrates for cell culture." </a:t>
            </a:r>
            <a:r>
              <a:rPr lang="en-US" sz="800" u="sng" dirty="0">
                <a:solidFill>
                  <a:schemeClr val="bg1"/>
                </a:solidFill>
                <a:ea typeface="Arial" charset="0"/>
                <a:cs typeface="Arial" charset="0"/>
              </a:rPr>
              <a:t>Biomaterials </a:t>
            </a:r>
            <a:r>
              <a:rPr lang="en-US" sz="800" b="1" u="sng" dirty="0">
                <a:solidFill>
                  <a:schemeClr val="bg1"/>
                </a:solidFill>
                <a:ea typeface="Arial" charset="0"/>
                <a:cs typeface="Arial" charset="0"/>
              </a:rPr>
              <a:t>31</a:t>
            </a:r>
            <a:r>
              <a:rPr lang="en-US" sz="800" u="sng" dirty="0">
                <a:solidFill>
                  <a:schemeClr val="bg1"/>
                </a:solidFill>
                <a:ea typeface="Arial" charset="0"/>
                <a:cs typeface="Arial" charset="0"/>
              </a:rPr>
              <a:t>(20): 5408-5417</a:t>
            </a:r>
            <a:endParaRPr lang="en-US" sz="800" dirty="0">
              <a:solidFill>
                <a:schemeClr val="bg1"/>
              </a:solidFill>
              <a:ea typeface="Arial" charset="0"/>
              <a:cs typeface="Arial" charset="0"/>
            </a:endParaRPr>
          </a:p>
        </p:txBody>
      </p:sp>
    </p:spTree>
    <p:extLst>
      <p:ext uri="{BB962C8B-B14F-4D97-AF65-F5344CB8AC3E}">
        <p14:creationId xmlns:p14="http://schemas.microsoft.com/office/powerpoint/2010/main" val="112004882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EO Flow</a:t>
            </a:r>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en-US" smtClean="0"/>
              <a:t>60</a:t>
            </a:fld>
            <a:endParaRPr lang="en-US"/>
          </a:p>
        </p:txBody>
      </p:sp>
      <p:pic>
        <p:nvPicPr>
          <p:cNvPr id="5" name="Untitled-25.png"/>
          <p:cNvPicPr/>
          <p:nvPr/>
        </p:nvPicPr>
        <p:blipFill>
          <a:blip r:embed="rId2" cstate="email">
            <a:extLst>
              <a:ext uri="{28A0092B-C50C-407E-A947-70E740481C1C}">
                <a14:useLocalDpi xmlns:a14="http://schemas.microsoft.com/office/drawing/2010/main"/>
              </a:ext>
            </a:extLst>
          </a:blip>
          <a:stretch>
            <a:fillRect/>
          </a:stretch>
        </p:blipFill>
        <p:spPr>
          <a:xfrm>
            <a:off x="404180" y="1388212"/>
            <a:ext cx="4167820" cy="4414608"/>
          </a:xfrm>
          <a:prstGeom prst="rect">
            <a:avLst/>
          </a:prstGeom>
          <a:ln w="12700">
            <a:miter lim="400000"/>
          </a:ln>
        </p:spPr>
      </p:pic>
      <p:pic>
        <p:nvPicPr>
          <p:cNvPr id="6" name="EO schematic smaller.png"/>
          <p:cNvPicPr/>
          <p:nvPr/>
        </p:nvPicPr>
        <p:blipFill>
          <a:blip r:embed="rId3">
            <a:extLst/>
          </a:blip>
          <a:stretch>
            <a:fillRect/>
          </a:stretch>
        </p:blipFill>
        <p:spPr>
          <a:xfrm>
            <a:off x="5250211" y="2143906"/>
            <a:ext cx="3725347" cy="2483565"/>
          </a:xfrm>
          <a:prstGeom prst="rect">
            <a:avLst/>
          </a:prstGeom>
          <a:ln w="12700">
            <a:miter lim="400000"/>
          </a:ln>
        </p:spPr>
      </p:pic>
      <p:sp>
        <p:nvSpPr>
          <p:cNvPr id="7" name="Shape 158"/>
          <p:cNvSpPr/>
          <p:nvPr/>
        </p:nvSpPr>
        <p:spPr>
          <a:xfrm>
            <a:off x="4961453" y="5183681"/>
            <a:ext cx="2343150" cy="457048"/>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spAutoFit/>
          </a:bodyPr>
          <a:lstStyle>
            <a:lvl1pPr algn="l">
              <a:spcBef>
                <a:spcPts val="2500"/>
              </a:spcBef>
              <a:defRPr sz="2800" cap="none">
                <a:solidFill>
                  <a:srgbClr val="000000"/>
                </a:solidFill>
                <a:latin typeface="Helvetica Neue"/>
                <a:ea typeface="Helvetica Neue"/>
                <a:cs typeface="Helvetica Neue"/>
                <a:sym typeface="Helvetica Neue"/>
              </a:defRPr>
            </a:lvl1pPr>
          </a:lstStyle>
          <a:p>
            <a:pPr lvl="0">
              <a:defRPr sz="1800"/>
            </a:pPr>
            <a:r>
              <a:rPr sz="2520"/>
              <a:t>Pore Wall</a:t>
            </a:r>
          </a:p>
        </p:txBody>
      </p:sp>
    </p:spTree>
    <p:extLst>
      <p:ext uri="{BB962C8B-B14F-4D97-AF65-F5344CB8AC3E}">
        <p14:creationId xmlns:p14="http://schemas.microsoft.com/office/powerpoint/2010/main" val="1312994984"/>
      </p:ext>
    </p:extLst>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err="1" smtClean="0">
                <a:latin typeface="Arial"/>
                <a:cs typeface="Arial"/>
              </a:rPr>
              <a:t>Electroosmotic</a:t>
            </a:r>
            <a:r>
              <a:rPr lang="en-US" dirty="0" smtClean="0">
                <a:latin typeface="Arial"/>
                <a:cs typeface="Arial"/>
              </a:rPr>
              <a:t> Pumping</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pic>
        <p:nvPicPr>
          <p:cNvPr id="8" name="Picture 7" descr="Screen Shot 2015-06-02 at 6.31.44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96044" y="1265092"/>
            <a:ext cx="4889500" cy="880539"/>
          </a:xfrm>
          <a:prstGeom prst="rect">
            <a:avLst/>
          </a:prstGeom>
        </p:spPr>
      </p:pic>
      <p:grpSp>
        <p:nvGrpSpPr>
          <p:cNvPr id="3" name="Group 2"/>
          <p:cNvGrpSpPr/>
          <p:nvPr/>
        </p:nvGrpSpPr>
        <p:grpSpPr>
          <a:xfrm>
            <a:off x="1013721" y="2268297"/>
            <a:ext cx="6999311" cy="3957350"/>
            <a:chOff x="5419141" y="2990900"/>
            <a:chExt cx="3558279" cy="2011820"/>
          </a:xfrm>
        </p:grpSpPr>
        <p:pic>
          <p:nvPicPr>
            <p:cNvPr id="11" name="Picture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230760" y="3024491"/>
              <a:ext cx="1746660" cy="1944639"/>
            </a:xfrm>
            <a:prstGeom prst="rect">
              <a:avLst/>
            </a:prstGeom>
          </p:spPr>
        </p:pic>
        <p:pic>
          <p:nvPicPr>
            <p:cNvPr id="13" name="Picture 12"/>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419141" y="2990900"/>
              <a:ext cx="1640565" cy="2011820"/>
            </a:xfrm>
            <a:prstGeom prst="rect">
              <a:avLst/>
            </a:prstGeom>
          </p:spPr>
        </p:pic>
      </p:grpSp>
      <p:sp>
        <p:nvSpPr>
          <p:cNvPr id="4" name="Slide Number Placeholder 3"/>
          <p:cNvSpPr>
            <a:spLocks noGrp="1"/>
          </p:cNvSpPr>
          <p:nvPr>
            <p:ph type="sldNum" sz="quarter" idx="11"/>
          </p:nvPr>
        </p:nvSpPr>
        <p:spPr/>
        <p:txBody>
          <a:bodyPr/>
          <a:lstStyle/>
          <a:p>
            <a:fld id="{2C50C6C8-AA94-9B41-804B-ADFF335A0C34}" type="slidenum">
              <a:rPr lang="en-US" smtClean="0"/>
              <a:pPr/>
              <a:t>61</a:t>
            </a:fld>
            <a:endParaRPr lang="en-US" dirty="0"/>
          </a:p>
        </p:txBody>
      </p:sp>
      <p:sp>
        <p:nvSpPr>
          <p:cNvPr id="10" name="Rectangle 9"/>
          <p:cNvSpPr/>
          <p:nvPr/>
        </p:nvSpPr>
        <p:spPr>
          <a:xfrm>
            <a:off x="5630778" y="6282319"/>
            <a:ext cx="3513221" cy="584775"/>
          </a:xfrm>
          <a:prstGeom prst="rect">
            <a:avLst/>
          </a:prstGeom>
        </p:spPr>
        <p:txBody>
          <a:bodyPr wrap="square">
            <a:spAutoFit/>
          </a:bodyPr>
          <a:lstStyle/>
          <a:p>
            <a:pPr algn="r"/>
            <a:r>
              <a:rPr lang="en-US" sz="800" dirty="0">
                <a:solidFill>
                  <a:schemeClr val="bg1"/>
                </a:solidFill>
                <a:ea typeface="Arial" charset="0"/>
                <a:cs typeface="Arial" charset="0"/>
              </a:rPr>
              <a:t>Snyder, J. L., et al. (2013). "High-performance, low-voltage </a:t>
            </a:r>
            <a:r>
              <a:rPr lang="en-US" sz="800" dirty="0" err="1">
                <a:solidFill>
                  <a:schemeClr val="bg1"/>
                </a:solidFill>
                <a:ea typeface="Arial" charset="0"/>
                <a:cs typeface="Arial" charset="0"/>
              </a:rPr>
              <a:t>electroosmotic</a:t>
            </a:r>
            <a:r>
              <a:rPr lang="en-US" sz="800" dirty="0">
                <a:solidFill>
                  <a:schemeClr val="bg1"/>
                </a:solidFill>
                <a:ea typeface="Arial" charset="0"/>
                <a:cs typeface="Arial" charset="0"/>
              </a:rPr>
              <a:t> pumps with molecularly thin silicon nanomembranes." </a:t>
            </a:r>
            <a:r>
              <a:rPr lang="en-US" sz="800" u="sng" dirty="0">
                <a:solidFill>
                  <a:schemeClr val="bg1"/>
                </a:solidFill>
                <a:ea typeface="Arial" charset="0"/>
                <a:cs typeface="Arial" charset="0"/>
              </a:rPr>
              <a:t>Proceedings of the National Academy of Sciences </a:t>
            </a:r>
            <a:r>
              <a:rPr lang="en-US" sz="800" b="1" u="sng" dirty="0">
                <a:solidFill>
                  <a:schemeClr val="bg1"/>
                </a:solidFill>
                <a:ea typeface="Arial" charset="0"/>
                <a:cs typeface="Arial" charset="0"/>
              </a:rPr>
              <a:t>110</a:t>
            </a:r>
            <a:r>
              <a:rPr lang="en-US" sz="800" u="sng" dirty="0">
                <a:solidFill>
                  <a:schemeClr val="bg1"/>
                </a:solidFill>
                <a:ea typeface="Arial" charset="0"/>
                <a:cs typeface="Arial" charset="0"/>
              </a:rPr>
              <a:t>(46): 18425-18430.</a:t>
            </a:r>
            <a:endParaRPr lang="en-US" sz="800" dirty="0">
              <a:solidFill>
                <a:schemeClr val="bg1"/>
              </a:solidFill>
              <a:ea typeface="Arial" charset="0"/>
              <a:cs typeface="Arial" charset="0"/>
            </a:endParaRPr>
          </a:p>
        </p:txBody>
      </p:sp>
    </p:spTree>
    <p:extLst>
      <p:ext uri="{BB962C8B-B14F-4D97-AF65-F5344CB8AC3E}">
        <p14:creationId xmlns:p14="http://schemas.microsoft.com/office/powerpoint/2010/main" val="171826480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Streaming Potential Sensor</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sp>
        <p:nvSpPr>
          <p:cNvPr id="3" name="TextBox 2"/>
          <p:cNvSpPr txBox="1"/>
          <p:nvPr/>
        </p:nvSpPr>
        <p:spPr>
          <a:xfrm>
            <a:off x="1613647" y="1325418"/>
            <a:ext cx="5628464" cy="461665"/>
          </a:xfrm>
          <a:prstGeom prst="rect">
            <a:avLst/>
          </a:prstGeom>
          <a:noFill/>
        </p:spPr>
        <p:txBody>
          <a:bodyPr wrap="none" rtlCol="0">
            <a:spAutoFit/>
          </a:bodyPr>
          <a:lstStyle/>
          <a:p>
            <a:r>
              <a:rPr lang="en-US" dirty="0" smtClean="0"/>
              <a:t>Run the </a:t>
            </a:r>
            <a:r>
              <a:rPr lang="en-US" dirty="0" err="1" smtClean="0"/>
              <a:t>electroosmotic</a:t>
            </a:r>
            <a:r>
              <a:rPr lang="en-US" dirty="0" smtClean="0"/>
              <a:t> pump in reverse</a:t>
            </a:r>
            <a:endParaRPr lang="en-US" dirty="0"/>
          </a:p>
        </p:txBody>
      </p:sp>
      <p:pic>
        <p:nvPicPr>
          <p:cNvPr id="4" name="Picture 3" descr="Screen Shot 2015-07-27 at 10.42.01 A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11210" y="1787082"/>
            <a:ext cx="6943789" cy="3449591"/>
          </a:xfrm>
          <a:prstGeom prst="rect">
            <a:avLst/>
          </a:prstGeom>
        </p:spPr>
      </p:pic>
      <p:pic>
        <p:nvPicPr>
          <p:cNvPr id="8" name="Picture 7" descr="Screen Shot 2015-07-27 at 10.42.54 A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78655" y="5241424"/>
            <a:ext cx="1866900" cy="800100"/>
          </a:xfrm>
          <a:prstGeom prst="rect">
            <a:avLst/>
          </a:prstGeom>
        </p:spPr>
      </p:pic>
      <p:sp>
        <p:nvSpPr>
          <p:cNvPr id="9" name="Rectangle 8"/>
          <p:cNvSpPr/>
          <p:nvPr/>
        </p:nvSpPr>
        <p:spPr>
          <a:xfrm>
            <a:off x="5419141" y="6324647"/>
            <a:ext cx="3724859" cy="461665"/>
          </a:xfrm>
          <a:prstGeom prst="rect">
            <a:avLst/>
          </a:prstGeom>
        </p:spPr>
        <p:txBody>
          <a:bodyPr wrap="square">
            <a:spAutoFit/>
          </a:bodyPr>
          <a:lstStyle/>
          <a:p>
            <a:pPr algn="r"/>
            <a:r>
              <a:rPr lang="en-US" sz="800" dirty="0">
                <a:solidFill>
                  <a:schemeClr val="accent3"/>
                </a:solidFill>
              </a:rPr>
              <a:t>Park, H. and S.-H. </a:t>
            </a:r>
            <a:r>
              <a:rPr lang="en-US" sz="800" dirty="0" err="1">
                <a:solidFill>
                  <a:schemeClr val="accent3"/>
                </a:solidFill>
              </a:rPr>
              <a:t>Choa</a:t>
            </a:r>
            <a:r>
              <a:rPr lang="en-US" sz="800" dirty="0">
                <a:solidFill>
                  <a:schemeClr val="accent3"/>
                </a:solidFill>
              </a:rPr>
              <a:t> (2014). "Measurement of liquid flow rate by self-generated </a:t>
            </a:r>
            <a:r>
              <a:rPr lang="en-US" sz="800" dirty="0" err="1">
                <a:solidFill>
                  <a:schemeClr val="accent3"/>
                </a:solidFill>
              </a:rPr>
              <a:t>electrokinetic</a:t>
            </a:r>
            <a:r>
              <a:rPr lang="en-US" sz="800" dirty="0">
                <a:solidFill>
                  <a:schemeClr val="accent3"/>
                </a:solidFill>
              </a:rPr>
              <a:t> potential on the </a:t>
            </a:r>
            <a:r>
              <a:rPr lang="en-US" sz="800" dirty="0" err="1">
                <a:solidFill>
                  <a:schemeClr val="accent3"/>
                </a:solidFill>
              </a:rPr>
              <a:t>microchannel</a:t>
            </a:r>
            <a:r>
              <a:rPr lang="en-US" sz="800" dirty="0">
                <a:solidFill>
                  <a:schemeClr val="accent3"/>
                </a:solidFill>
              </a:rPr>
              <a:t> surface of a solid." </a:t>
            </a:r>
            <a:r>
              <a:rPr lang="en-US" sz="800" u="sng" dirty="0">
                <a:solidFill>
                  <a:schemeClr val="accent3"/>
                </a:solidFill>
              </a:rPr>
              <a:t>Sensors and Actuators A: Physical </a:t>
            </a:r>
            <a:r>
              <a:rPr lang="en-US" sz="800" b="1" u="sng" dirty="0">
                <a:solidFill>
                  <a:schemeClr val="accent3"/>
                </a:solidFill>
              </a:rPr>
              <a:t>208</a:t>
            </a:r>
            <a:r>
              <a:rPr lang="en-US" sz="800" u="sng" dirty="0">
                <a:solidFill>
                  <a:schemeClr val="accent3"/>
                </a:solidFill>
              </a:rPr>
              <a:t>: 88-94.</a:t>
            </a:r>
          </a:p>
        </p:txBody>
      </p:sp>
      <p:sp>
        <p:nvSpPr>
          <p:cNvPr id="7" name="Slide Number Placeholder 6"/>
          <p:cNvSpPr>
            <a:spLocks noGrp="1"/>
          </p:cNvSpPr>
          <p:nvPr>
            <p:ph type="sldNum" sz="quarter" idx="11"/>
          </p:nvPr>
        </p:nvSpPr>
        <p:spPr/>
        <p:txBody>
          <a:bodyPr/>
          <a:lstStyle/>
          <a:p>
            <a:fld id="{2C50C6C8-AA94-9B41-804B-ADFF335A0C34}" type="slidenum">
              <a:rPr lang="en-US" smtClean="0"/>
              <a:pPr/>
              <a:t>62</a:t>
            </a:fld>
            <a:endParaRPr lang="en-US" dirty="0"/>
          </a:p>
        </p:txBody>
      </p:sp>
    </p:spTree>
    <p:extLst>
      <p:ext uri="{BB962C8B-B14F-4D97-AF65-F5344CB8AC3E}">
        <p14:creationId xmlns:p14="http://schemas.microsoft.com/office/powerpoint/2010/main" val="18596395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3d Printed Microsystem</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pic>
        <p:nvPicPr>
          <p:cNvPr id="7" name="Webb clamshell v3 anim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77655" y="1561257"/>
            <a:ext cx="6879964" cy="3859230"/>
          </a:xfrm>
          <a:prstGeom prst="rect">
            <a:avLst/>
          </a:prstGeom>
        </p:spPr>
      </p:pic>
      <p:sp>
        <p:nvSpPr>
          <p:cNvPr id="3" name="Slide Number Placeholder 2"/>
          <p:cNvSpPr>
            <a:spLocks noGrp="1"/>
          </p:cNvSpPr>
          <p:nvPr>
            <p:ph type="sldNum" sz="quarter" idx="11"/>
          </p:nvPr>
        </p:nvSpPr>
        <p:spPr/>
        <p:txBody>
          <a:bodyPr/>
          <a:lstStyle/>
          <a:p>
            <a:fld id="{2C50C6C8-AA94-9B41-804B-ADFF335A0C34}" type="slidenum">
              <a:rPr lang="en-US" smtClean="0"/>
              <a:pPr/>
              <a:t>63</a:t>
            </a:fld>
            <a:endParaRPr lang="en-US" dirty="0"/>
          </a:p>
        </p:txBody>
      </p:sp>
    </p:spTree>
    <p:extLst>
      <p:ext uri="{BB962C8B-B14F-4D97-AF65-F5344CB8AC3E}">
        <p14:creationId xmlns:p14="http://schemas.microsoft.com/office/powerpoint/2010/main" val="7454256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Cell Growth</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0545" y="1757295"/>
            <a:ext cx="2381274" cy="2458444"/>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81819" y="1757295"/>
            <a:ext cx="2617940" cy="2466868"/>
          </a:xfrm>
          <a:prstGeom prst="rect">
            <a:avLst/>
          </a:prstGeom>
        </p:spPr>
      </p:pic>
      <p:pic>
        <p:nvPicPr>
          <p:cNvPr id="9" name="Picture 8" descr="1_1.tif (RGB).ti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99758" y="1757295"/>
            <a:ext cx="2471791" cy="2466868"/>
          </a:xfrm>
          <a:prstGeom prst="rect">
            <a:avLst/>
          </a:prstGeom>
        </p:spPr>
      </p:pic>
      <p:sp>
        <p:nvSpPr>
          <p:cNvPr id="3" name="TextBox 2"/>
          <p:cNvSpPr txBox="1"/>
          <p:nvPr/>
        </p:nvSpPr>
        <p:spPr>
          <a:xfrm>
            <a:off x="685800" y="4545263"/>
            <a:ext cx="6688754" cy="830997"/>
          </a:xfrm>
          <a:prstGeom prst="rect">
            <a:avLst/>
          </a:prstGeom>
          <a:noFill/>
        </p:spPr>
        <p:txBody>
          <a:bodyPr wrap="none" rtlCol="0">
            <a:spAutoFit/>
          </a:bodyPr>
          <a:lstStyle/>
          <a:p>
            <a:r>
              <a:rPr lang="en-US" dirty="0" err="1" smtClean="0"/>
              <a:t>PolyLactic</a:t>
            </a:r>
            <a:r>
              <a:rPr lang="en-US" dirty="0" smtClean="0"/>
              <a:t> Acid 3d printed, fits in a 24 well plate</a:t>
            </a:r>
          </a:p>
          <a:p>
            <a:r>
              <a:rPr lang="en-US" dirty="0" smtClean="0"/>
              <a:t>Transfer cells after cell confluence</a:t>
            </a:r>
            <a:endParaRPr lang="en-US" dirty="0"/>
          </a:p>
        </p:txBody>
      </p:sp>
      <p:sp>
        <p:nvSpPr>
          <p:cNvPr id="4" name="Slide Number Placeholder 3"/>
          <p:cNvSpPr>
            <a:spLocks noGrp="1"/>
          </p:cNvSpPr>
          <p:nvPr>
            <p:ph type="sldNum" sz="quarter" idx="11"/>
          </p:nvPr>
        </p:nvSpPr>
        <p:spPr/>
        <p:txBody>
          <a:bodyPr/>
          <a:lstStyle/>
          <a:p>
            <a:fld id="{2C50C6C8-AA94-9B41-804B-ADFF335A0C34}" type="slidenum">
              <a:rPr lang="en-US" smtClean="0"/>
              <a:pPr/>
              <a:t>64</a:t>
            </a:fld>
            <a:endParaRPr lang="en-US" dirty="0"/>
          </a:p>
        </p:txBody>
      </p:sp>
    </p:spTree>
    <p:extLst>
      <p:ext uri="{BB962C8B-B14F-4D97-AF65-F5344CB8AC3E}">
        <p14:creationId xmlns:p14="http://schemas.microsoft.com/office/powerpoint/2010/main" val="17560984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err="1" smtClean="0">
                <a:latin typeface="Arial"/>
                <a:cs typeface="Arial"/>
              </a:rPr>
              <a:t>Resealable</a:t>
            </a:r>
            <a:r>
              <a:rPr lang="en-US" dirty="0" smtClean="0">
                <a:latin typeface="Arial"/>
                <a:cs typeface="Arial"/>
              </a:rPr>
              <a:t> Microsystem</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526909" y="2529429"/>
            <a:ext cx="1463728" cy="1693483"/>
          </a:xfrm>
          <a:prstGeom prst="rect">
            <a:avLst/>
          </a:prstGeom>
          <a:noFill/>
          <a:ln>
            <a:noFill/>
          </a:ln>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25434" y="2318587"/>
            <a:ext cx="3893131" cy="2115166"/>
          </a:xfrm>
          <a:prstGeom prst="rect">
            <a:avLst/>
          </a:prstGeom>
        </p:spPr>
      </p:pic>
      <p:pic>
        <p:nvPicPr>
          <p:cNvPr id="9" name="Picture 8"/>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971787" y="2625313"/>
            <a:ext cx="1823689" cy="1482721"/>
          </a:xfrm>
          <a:prstGeom prst="rect">
            <a:avLst/>
          </a:prstGeom>
        </p:spPr>
      </p:pic>
      <p:sp>
        <p:nvSpPr>
          <p:cNvPr id="3" name="TextBox 2"/>
          <p:cNvSpPr txBox="1"/>
          <p:nvPr/>
        </p:nvSpPr>
        <p:spPr>
          <a:xfrm>
            <a:off x="679127" y="4659682"/>
            <a:ext cx="1159292" cy="461665"/>
          </a:xfrm>
          <a:prstGeom prst="rect">
            <a:avLst/>
          </a:prstGeom>
          <a:noFill/>
        </p:spPr>
        <p:txBody>
          <a:bodyPr wrap="none" rtlCol="0">
            <a:spAutoFit/>
          </a:bodyPr>
          <a:lstStyle/>
          <a:p>
            <a:r>
              <a:rPr lang="en-US" smtClean="0"/>
              <a:t>Bottom</a:t>
            </a:r>
            <a:endParaRPr lang="en-US"/>
          </a:p>
        </p:txBody>
      </p:sp>
      <p:sp>
        <p:nvSpPr>
          <p:cNvPr id="10" name="TextBox 9"/>
          <p:cNvSpPr txBox="1"/>
          <p:nvPr/>
        </p:nvSpPr>
        <p:spPr>
          <a:xfrm>
            <a:off x="4243668" y="4686702"/>
            <a:ext cx="938077" cy="461665"/>
          </a:xfrm>
          <a:prstGeom prst="rect">
            <a:avLst/>
          </a:prstGeom>
          <a:noFill/>
        </p:spPr>
        <p:txBody>
          <a:bodyPr wrap="none" rtlCol="0">
            <a:spAutoFit/>
          </a:bodyPr>
          <a:lstStyle/>
          <a:p>
            <a:r>
              <a:rPr lang="en-US" smtClean="0"/>
              <a:t>Open</a:t>
            </a:r>
          </a:p>
        </p:txBody>
      </p:sp>
      <p:sp>
        <p:nvSpPr>
          <p:cNvPr id="11" name="TextBox 10"/>
          <p:cNvSpPr txBox="1"/>
          <p:nvPr/>
        </p:nvSpPr>
        <p:spPr>
          <a:xfrm>
            <a:off x="7615178" y="4659681"/>
            <a:ext cx="681405" cy="461665"/>
          </a:xfrm>
          <a:prstGeom prst="rect">
            <a:avLst/>
          </a:prstGeom>
          <a:noFill/>
        </p:spPr>
        <p:txBody>
          <a:bodyPr wrap="none" rtlCol="0">
            <a:spAutoFit/>
          </a:bodyPr>
          <a:lstStyle/>
          <a:p>
            <a:r>
              <a:rPr lang="en-US" smtClean="0"/>
              <a:t>Top</a:t>
            </a:r>
            <a:endParaRPr lang="en-US"/>
          </a:p>
        </p:txBody>
      </p:sp>
      <p:sp>
        <p:nvSpPr>
          <p:cNvPr id="4" name="Slide Number Placeholder 3"/>
          <p:cNvSpPr>
            <a:spLocks noGrp="1"/>
          </p:cNvSpPr>
          <p:nvPr>
            <p:ph type="sldNum" sz="quarter" idx="11"/>
          </p:nvPr>
        </p:nvSpPr>
        <p:spPr/>
        <p:txBody>
          <a:bodyPr/>
          <a:lstStyle/>
          <a:p>
            <a:fld id="{2C50C6C8-AA94-9B41-804B-ADFF335A0C34}" type="slidenum">
              <a:rPr lang="en-US" smtClean="0"/>
              <a:pPr/>
              <a:t>65</a:t>
            </a:fld>
            <a:endParaRPr lang="en-US" dirty="0"/>
          </a:p>
        </p:txBody>
      </p:sp>
    </p:spTree>
    <p:extLst>
      <p:ext uri="{BB962C8B-B14F-4D97-AF65-F5344CB8AC3E}">
        <p14:creationId xmlns:p14="http://schemas.microsoft.com/office/powerpoint/2010/main" val="150278148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sz="4000" dirty="0" smtClean="0">
                <a:latin typeface="Arial"/>
                <a:cs typeface="Arial"/>
              </a:rPr>
              <a:t>Water Transport Measurement</a:t>
            </a:r>
            <a:endParaRPr lang="en-US" sz="4000"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sp>
        <p:nvSpPr>
          <p:cNvPr id="3" name="TextBox 2"/>
          <p:cNvSpPr txBox="1"/>
          <p:nvPr/>
        </p:nvSpPr>
        <p:spPr>
          <a:xfrm>
            <a:off x="53788" y="3422761"/>
            <a:ext cx="1879041" cy="461665"/>
          </a:xfrm>
          <a:prstGeom prst="rect">
            <a:avLst/>
          </a:prstGeom>
          <a:noFill/>
        </p:spPr>
        <p:txBody>
          <a:bodyPr wrap="none" rtlCol="0">
            <a:spAutoFit/>
          </a:bodyPr>
          <a:lstStyle/>
          <a:p>
            <a:r>
              <a:rPr lang="en-US" dirty="0" smtClean="0"/>
              <a:t>NPN Pumps</a:t>
            </a:r>
            <a:endParaRPr lang="en-US" dirty="0"/>
          </a:p>
        </p:txBody>
      </p:sp>
      <p:sp>
        <p:nvSpPr>
          <p:cNvPr id="4" name="TextBox 3"/>
          <p:cNvSpPr txBox="1"/>
          <p:nvPr/>
        </p:nvSpPr>
        <p:spPr>
          <a:xfrm>
            <a:off x="1613647" y="1947402"/>
            <a:ext cx="2687852" cy="461665"/>
          </a:xfrm>
          <a:prstGeom prst="rect">
            <a:avLst/>
          </a:prstGeom>
          <a:noFill/>
        </p:spPr>
        <p:txBody>
          <a:bodyPr wrap="none" rtlCol="0">
            <a:spAutoFit/>
          </a:bodyPr>
          <a:lstStyle/>
          <a:p>
            <a:r>
              <a:rPr lang="en-US" dirty="0" smtClean="0"/>
              <a:t>MgF</a:t>
            </a:r>
            <a:r>
              <a:rPr lang="en-US" baseline="-25000" dirty="0" smtClean="0"/>
              <a:t>2</a:t>
            </a:r>
            <a:r>
              <a:rPr lang="en-US" dirty="0" smtClean="0"/>
              <a:t> </a:t>
            </a:r>
            <a:r>
              <a:rPr lang="en-US" dirty="0" err="1" smtClean="0"/>
              <a:t>Cytoscaffold</a:t>
            </a:r>
            <a:endParaRPr lang="en-US" dirty="0"/>
          </a:p>
        </p:txBody>
      </p:sp>
      <p:grpSp>
        <p:nvGrpSpPr>
          <p:cNvPr id="12" name="Group 11"/>
          <p:cNvGrpSpPr/>
          <p:nvPr/>
        </p:nvGrpSpPr>
        <p:grpSpPr>
          <a:xfrm>
            <a:off x="1912432" y="2746143"/>
            <a:ext cx="1701465" cy="1814904"/>
            <a:chOff x="1912432" y="2746143"/>
            <a:chExt cx="1701465" cy="1814904"/>
          </a:xfrm>
        </p:grpSpPr>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6200000">
              <a:off x="1855713" y="2802862"/>
              <a:ext cx="1814904" cy="1701465"/>
            </a:xfrm>
            <a:prstGeom prst="rect">
              <a:avLst/>
            </a:prstGeom>
          </p:spPr>
        </p:pic>
        <p:pic>
          <p:nvPicPr>
            <p:cNvPr id="11" name="Picture 10" descr="1_1.tif (RGB).t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63164" y="3031051"/>
              <a:ext cx="537137" cy="536067"/>
            </a:xfrm>
            <a:prstGeom prst="rect">
              <a:avLst/>
            </a:prstGeom>
          </p:spPr>
        </p:pic>
      </p:grpSp>
      <p:sp>
        <p:nvSpPr>
          <p:cNvPr id="13" name="TextBox 12"/>
          <p:cNvSpPr txBox="1"/>
          <p:nvPr/>
        </p:nvSpPr>
        <p:spPr>
          <a:xfrm>
            <a:off x="1613647" y="4850839"/>
            <a:ext cx="2632452" cy="461665"/>
          </a:xfrm>
          <a:prstGeom prst="rect">
            <a:avLst/>
          </a:prstGeom>
          <a:noFill/>
        </p:spPr>
        <p:txBody>
          <a:bodyPr wrap="none" rtlCol="0">
            <a:spAutoFit/>
          </a:bodyPr>
          <a:lstStyle/>
          <a:p>
            <a:r>
              <a:rPr lang="en-US" smtClean="0"/>
              <a:t>NPN Flow Sensor</a:t>
            </a:r>
            <a:endParaRPr lang="en-US"/>
          </a:p>
        </p:txBody>
      </p:sp>
      <p:cxnSp>
        <p:nvCxnSpPr>
          <p:cNvPr id="15" name="Straight Connector 14"/>
          <p:cNvCxnSpPr>
            <a:stCxn id="3" idx="3"/>
          </p:cNvCxnSpPr>
          <p:nvPr/>
        </p:nvCxnSpPr>
        <p:spPr bwMode="auto">
          <a:xfrm flipV="1">
            <a:off x="1932829" y="3299084"/>
            <a:ext cx="151465" cy="354510"/>
          </a:xfrm>
          <a:prstGeom prst="line">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accent4"/>
          </a:lnRef>
          <a:fillRef idx="0">
            <a:schemeClr val="accent4"/>
          </a:fillRef>
          <a:effectRef idx="2">
            <a:schemeClr val="accent4"/>
          </a:effectRef>
          <a:fontRef idx="minor">
            <a:schemeClr val="tx1"/>
          </a:fontRef>
        </p:style>
      </p:cxnSp>
      <p:cxnSp>
        <p:nvCxnSpPr>
          <p:cNvPr id="17" name="Straight Connector 16"/>
          <p:cNvCxnSpPr>
            <a:stCxn id="3" idx="3"/>
          </p:cNvCxnSpPr>
          <p:nvPr/>
        </p:nvCxnSpPr>
        <p:spPr bwMode="auto">
          <a:xfrm>
            <a:off x="1932829" y="3653594"/>
            <a:ext cx="151465" cy="230832"/>
          </a:xfrm>
          <a:prstGeom prst="line">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cxnSp>
        <p:nvCxnSpPr>
          <p:cNvPr id="19" name="Straight Arrow Connector 18"/>
          <p:cNvCxnSpPr>
            <a:stCxn id="4" idx="2"/>
          </p:cNvCxnSpPr>
          <p:nvPr/>
        </p:nvCxnSpPr>
        <p:spPr bwMode="auto">
          <a:xfrm>
            <a:off x="2957573" y="2409067"/>
            <a:ext cx="0" cy="603797"/>
          </a:xfrm>
          <a:prstGeom prst="straightConnector1">
            <a:avLst/>
          </a:prstGeom>
          <a:ln>
            <a:solidFill>
              <a:srgbClr val="FF0000"/>
            </a:solidFill>
            <a:headEnd type="none" w="med" len="med"/>
            <a:tailEnd type="triangle"/>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accent6"/>
          </a:lnRef>
          <a:fillRef idx="0">
            <a:schemeClr val="accent6"/>
          </a:fillRef>
          <a:effectRef idx="2">
            <a:schemeClr val="accent6"/>
          </a:effectRef>
          <a:fontRef idx="minor">
            <a:schemeClr val="tx1"/>
          </a:fontRef>
        </p:style>
      </p:cxnSp>
      <p:grpSp>
        <p:nvGrpSpPr>
          <p:cNvPr id="27" name="Group 26"/>
          <p:cNvGrpSpPr/>
          <p:nvPr/>
        </p:nvGrpSpPr>
        <p:grpSpPr>
          <a:xfrm>
            <a:off x="4980369" y="1904204"/>
            <a:ext cx="4105393" cy="2946635"/>
            <a:chOff x="4712707" y="2735649"/>
            <a:chExt cx="4105393" cy="2946635"/>
          </a:xfrm>
        </p:grpSpPr>
        <p:grpSp>
          <p:nvGrpSpPr>
            <p:cNvPr id="23" name="Group 22"/>
            <p:cNvGrpSpPr/>
            <p:nvPr/>
          </p:nvGrpSpPr>
          <p:grpSpPr>
            <a:xfrm>
              <a:off x="4924969" y="3567118"/>
              <a:ext cx="3893131" cy="2115166"/>
              <a:chOff x="4572000" y="1955281"/>
              <a:chExt cx="3893131" cy="2115166"/>
            </a:xfrm>
          </p:grpSpPr>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72000" y="1955281"/>
                <a:ext cx="3893131" cy="2115166"/>
              </a:xfrm>
              <a:prstGeom prst="rect">
                <a:avLst/>
              </a:prstGeom>
            </p:spPr>
          </p:pic>
          <p:grpSp>
            <p:nvGrpSpPr>
              <p:cNvPr id="20" name="Group 19"/>
              <p:cNvGrpSpPr/>
              <p:nvPr/>
            </p:nvGrpSpPr>
            <p:grpSpPr>
              <a:xfrm>
                <a:off x="5322455" y="2657328"/>
                <a:ext cx="715276" cy="762964"/>
                <a:chOff x="1912432" y="2746143"/>
                <a:chExt cx="1701465" cy="1814904"/>
              </a:xfrm>
            </p:grpSpPr>
            <p:pic>
              <p:nvPicPr>
                <p:cNvPr id="21" name="Picture 20"/>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16200000">
                  <a:off x="1855713" y="2802862"/>
                  <a:ext cx="1814904" cy="1701465"/>
                </a:xfrm>
                <a:prstGeom prst="rect">
                  <a:avLst/>
                </a:prstGeom>
              </p:spPr>
            </p:pic>
            <p:pic>
              <p:nvPicPr>
                <p:cNvPr id="22" name="Picture 21" descr="1_1.tif (RGB).tif"/>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763164" y="3031051"/>
                  <a:ext cx="537137" cy="536067"/>
                </a:xfrm>
                <a:prstGeom prst="rect">
                  <a:avLst/>
                </a:prstGeom>
              </p:spPr>
            </p:pic>
          </p:grpSp>
        </p:grpSp>
        <p:grpSp>
          <p:nvGrpSpPr>
            <p:cNvPr id="26" name="Group 25"/>
            <p:cNvGrpSpPr/>
            <p:nvPr/>
          </p:nvGrpSpPr>
          <p:grpSpPr>
            <a:xfrm>
              <a:off x="4712707" y="2735649"/>
              <a:ext cx="2499402" cy="1283194"/>
              <a:chOff x="4712707" y="2735649"/>
              <a:chExt cx="2499402" cy="1283194"/>
            </a:xfrm>
          </p:grpSpPr>
          <p:sp>
            <p:nvSpPr>
              <p:cNvPr id="24" name="Down Arrow 23"/>
              <p:cNvSpPr/>
              <p:nvPr/>
            </p:nvSpPr>
            <p:spPr bwMode="auto">
              <a:xfrm>
                <a:off x="5906458" y="3219174"/>
                <a:ext cx="396098" cy="799669"/>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25" name="TextBox 24"/>
              <p:cNvSpPr txBox="1"/>
              <p:nvPr/>
            </p:nvSpPr>
            <p:spPr>
              <a:xfrm>
                <a:off x="4712707" y="2735649"/>
                <a:ext cx="2499402" cy="461665"/>
              </a:xfrm>
              <a:prstGeom prst="rect">
                <a:avLst/>
              </a:prstGeom>
              <a:noFill/>
            </p:spPr>
            <p:txBody>
              <a:bodyPr wrap="none" rtlCol="0">
                <a:spAutoFit/>
              </a:bodyPr>
              <a:lstStyle/>
              <a:p>
                <a:r>
                  <a:rPr lang="en-US" smtClean="0"/>
                  <a:t>Raman D</a:t>
                </a:r>
                <a:r>
                  <a:rPr lang="en-US" baseline="-25000" smtClean="0"/>
                  <a:t>2</a:t>
                </a:r>
                <a:r>
                  <a:rPr lang="en-US" smtClean="0"/>
                  <a:t>O/H</a:t>
                </a:r>
                <a:r>
                  <a:rPr lang="en-US" baseline="-25000" smtClean="0"/>
                  <a:t>2</a:t>
                </a:r>
                <a:r>
                  <a:rPr lang="en-US" smtClean="0"/>
                  <a:t>O</a:t>
                </a:r>
                <a:endParaRPr lang="en-US"/>
              </a:p>
            </p:txBody>
          </p:sp>
        </p:grpSp>
      </p:grpSp>
      <p:cxnSp>
        <p:nvCxnSpPr>
          <p:cNvPr id="28" name="Straight Arrow Connector 27"/>
          <p:cNvCxnSpPr>
            <a:stCxn id="13" idx="0"/>
          </p:cNvCxnSpPr>
          <p:nvPr/>
        </p:nvCxnSpPr>
        <p:spPr bwMode="auto">
          <a:xfrm flipV="1">
            <a:off x="2929873" y="4200685"/>
            <a:ext cx="180100" cy="650154"/>
          </a:xfrm>
          <a:prstGeom prst="straightConnector1">
            <a:avLst/>
          </a:prstGeom>
          <a:ln>
            <a:solidFill>
              <a:srgbClr val="FF0000"/>
            </a:solidFill>
            <a:headEnd type="none" w="med" len="med"/>
            <a:tailEnd type="triangle"/>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accent6"/>
          </a:lnRef>
          <a:fillRef idx="0">
            <a:schemeClr val="accent6"/>
          </a:fillRef>
          <a:effectRef idx="2">
            <a:schemeClr val="accent6"/>
          </a:effectRef>
          <a:fontRef idx="minor">
            <a:schemeClr val="tx1"/>
          </a:fontRef>
        </p:style>
      </p:cxnSp>
      <p:sp>
        <p:nvSpPr>
          <p:cNvPr id="7" name="Slide Number Placeholder 6"/>
          <p:cNvSpPr>
            <a:spLocks noGrp="1"/>
          </p:cNvSpPr>
          <p:nvPr>
            <p:ph type="sldNum" sz="quarter" idx="11"/>
          </p:nvPr>
        </p:nvSpPr>
        <p:spPr/>
        <p:txBody>
          <a:bodyPr/>
          <a:lstStyle/>
          <a:p>
            <a:fld id="{2C50C6C8-AA94-9B41-804B-ADFF335A0C34}" type="slidenum">
              <a:rPr lang="en-US" smtClean="0"/>
              <a:pPr/>
              <a:t>66</a:t>
            </a:fld>
            <a:endParaRPr lang="en-US" dirty="0"/>
          </a:p>
        </p:txBody>
      </p:sp>
    </p:spTree>
    <p:extLst>
      <p:ext uri="{BB962C8B-B14F-4D97-AF65-F5344CB8AC3E}">
        <p14:creationId xmlns:p14="http://schemas.microsoft.com/office/powerpoint/2010/main" val="126512257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Combined Measurements</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grpSp>
        <p:nvGrpSpPr>
          <p:cNvPr id="7" name="Group 6"/>
          <p:cNvGrpSpPr/>
          <p:nvPr/>
        </p:nvGrpSpPr>
        <p:grpSpPr>
          <a:xfrm>
            <a:off x="4644522" y="2149765"/>
            <a:ext cx="4105393" cy="2946635"/>
            <a:chOff x="4712707" y="2735649"/>
            <a:chExt cx="4105393" cy="2946635"/>
          </a:xfrm>
        </p:grpSpPr>
        <p:grpSp>
          <p:nvGrpSpPr>
            <p:cNvPr id="8" name="Group 7"/>
            <p:cNvGrpSpPr/>
            <p:nvPr/>
          </p:nvGrpSpPr>
          <p:grpSpPr>
            <a:xfrm>
              <a:off x="4924969" y="3567118"/>
              <a:ext cx="3893131" cy="2115166"/>
              <a:chOff x="4572000" y="1955281"/>
              <a:chExt cx="3893131" cy="2115166"/>
            </a:xfrm>
          </p:grpSpPr>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0" y="1955281"/>
                <a:ext cx="3893131" cy="2115166"/>
              </a:xfrm>
              <a:prstGeom prst="rect">
                <a:avLst/>
              </a:prstGeom>
            </p:spPr>
          </p:pic>
          <p:grpSp>
            <p:nvGrpSpPr>
              <p:cNvPr id="13" name="Group 12"/>
              <p:cNvGrpSpPr/>
              <p:nvPr/>
            </p:nvGrpSpPr>
            <p:grpSpPr>
              <a:xfrm>
                <a:off x="5322455" y="2657328"/>
                <a:ext cx="715276" cy="762964"/>
                <a:chOff x="1912432" y="2746143"/>
                <a:chExt cx="1701465" cy="1814904"/>
              </a:xfrm>
            </p:grpSpPr>
            <p:pic>
              <p:nvPicPr>
                <p:cNvPr id="14" name="Picture 1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16200000">
                  <a:off x="1855713" y="2802862"/>
                  <a:ext cx="1814904" cy="1701465"/>
                </a:xfrm>
                <a:prstGeom prst="rect">
                  <a:avLst/>
                </a:prstGeom>
              </p:spPr>
            </p:pic>
            <p:pic>
              <p:nvPicPr>
                <p:cNvPr id="15" name="Picture 14" descr="1_1.tif (RGB).ti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63164" y="3031051"/>
                  <a:ext cx="537137" cy="536067"/>
                </a:xfrm>
                <a:prstGeom prst="rect">
                  <a:avLst/>
                </a:prstGeom>
              </p:spPr>
            </p:pic>
          </p:grpSp>
        </p:grpSp>
        <p:grpSp>
          <p:nvGrpSpPr>
            <p:cNvPr id="9" name="Group 8"/>
            <p:cNvGrpSpPr/>
            <p:nvPr/>
          </p:nvGrpSpPr>
          <p:grpSpPr>
            <a:xfrm>
              <a:off x="4712707" y="2735649"/>
              <a:ext cx="2499402" cy="1283194"/>
              <a:chOff x="4712707" y="2735649"/>
              <a:chExt cx="2499402" cy="1283194"/>
            </a:xfrm>
          </p:grpSpPr>
          <p:sp>
            <p:nvSpPr>
              <p:cNvPr id="10" name="Down Arrow 9"/>
              <p:cNvSpPr/>
              <p:nvPr/>
            </p:nvSpPr>
            <p:spPr bwMode="auto">
              <a:xfrm>
                <a:off x="5906458" y="3219174"/>
                <a:ext cx="396098" cy="799669"/>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11" name="TextBox 10"/>
              <p:cNvSpPr txBox="1"/>
              <p:nvPr/>
            </p:nvSpPr>
            <p:spPr>
              <a:xfrm>
                <a:off x="4712707" y="2735649"/>
                <a:ext cx="2499402" cy="461665"/>
              </a:xfrm>
              <a:prstGeom prst="rect">
                <a:avLst/>
              </a:prstGeom>
              <a:noFill/>
            </p:spPr>
            <p:txBody>
              <a:bodyPr wrap="none" rtlCol="0">
                <a:spAutoFit/>
              </a:bodyPr>
              <a:lstStyle/>
              <a:p>
                <a:r>
                  <a:rPr lang="en-US" smtClean="0"/>
                  <a:t>Raman D</a:t>
                </a:r>
                <a:r>
                  <a:rPr lang="en-US" baseline="-25000" smtClean="0"/>
                  <a:t>2</a:t>
                </a:r>
                <a:r>
                  <a:rPr lang="en-US" smtClean="0"/>
                  <a:t>O/H</a:t>
                </a:r>
                <a:r>
                  <a:rPr lang="en-US" baseline="-25000" smtClean="0"/>
                  <a:t>2</a:t>
                </a:r>
                <a:r>
                  <a:rPr lang="en-US" smtClean="0"/>
                  <a:t>O</a:t>
                </a:r>
                <a:endParaRPr lang="en-US"/>
              </a:p>
            </p:txBody>
          </p:sp>
        </p:grpSp>
      </p:grpSp>
      <p:sp>
        <p:nvSpPr>
          <p:cNvPr id="3" name="TextBox 2"/>
          <p:cNvSpPr txBox="1"/>
          <p:nvPr/>
        </p:nvSpPr>
        <p:spPr>
          <a:xfrm>
            <a:off x="214417" y="1506759"/>
            <a:ext cx="4642368" cy="3785652"/>
          </a:xfrm>
          <a:prstGeom prst="rect">
            <a:avLst/>
          </a:prstGeom>
          <a:noFill/>
        </p:spPr>
        <p:txBody>
          <a:bodyPr wrap="square" rtlCol="0">
            <a:spAutoFit/>
          </a:bodyPr>
          <a:lstStyle/>
          <a:p>
            <a:r>
              <a:rPr lang="en-US" dirty="0" smtClean="0"/>
              <a:t>Manipulate the epithelial pumping rate</a:t>
            </a:r>
            <a:endParaRPr lang="en-US" dirty="0"/>
          </a:p>
          <a:p>
            <a:pPr marL="800100" lvl="1" indent="-342900">
              <a:buFont typeface="Arial" charset="0"/>
              <a:buChar char="•"/>
            </a:pPr>
            <a:r>
              <a:rPr lang="en-US" dirty="0" smtClean="0"/>
              <a:t>Osmotic Challenge</a:t>
            </a:r>
          </a:p>
          <a:p>
            <a:pPr marL="800100" lvl="1" indent="-342900">
              <a:buFont typeface="Arial" charset="0"/>
              <a:buChar char="•"/>
            </a:pPr>
            <a:r>
              <a:rPr lang="en-US" dirty="0" smtClean="0"/>
              <a:t>pH Challenge</a:t>
            </a:r>
          </a:p>
          <a:p>
            <a:pPr marL="800100" lvl="1" indent="-342900">
              <a:buFont typeface="Arial" charset="0"/>
              <a:buChar char="•"/>
            </a:pPr>
            <a:r>
              <a:rPr lang="en-US" dirty="0" smtClean="0"/>
              <a:t>Stall Pressure (EO pump)</a:t>
            </a:r>
          </a:p>
          <a:p>
            <a:endParaRPr lang="en-US" dirty="0"/>
          </a:p>
          <a:p>
            <a:r>
              <a:rPr lang="en-US" dirty="0" smtClean="0"/>
              <a:t>Measure water flow through streaming potential sensors</a:t>
            </a:r>
          </a:p>
          <a:p>
            <a:endParaRPr lang="en-US" dirty="0"/>
          </a:p>
          <a:p>
            <a:r>
              <a:rPr lang="en-US" dirty="0" smtClean="0"/>
              <a:t>Mechanical Challenge</a:t>
            </a:r>
            <a:endParaRPr lang="en-US" dirty="0"/>
          </a:p>
        </p:txBody>
      </p:sp>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375841" y="1246101"/>
            <a:ext cx="895887" cy="1670829"/>
          </a:xfrm>
          <a:prstGeom prst="rect">
            <a:avLst/>
          </a:prstGeom>
        </p:spPr>
      </p:pic>
      <p:sp>
        <p:nvSpPr>
          <p:cNvPr id="4" name="Slide Number Placeholder 3"/>
          <p:cNvSpPr>
            <a:spLocks noGrp="1"/>
          </p:cNvSpPr>
          <p:nvPr>
            <p:ph type="sldNum" sz="quarter" idx="11"/>
          </p:nvPr>
        </p:nvSpPr>
        <p:spPr/>
        <p:txBody>
          <a:bodyPr/>
          <a:lstStyle/>
          <a:p>
            <a:fld id="{2C50C6C8-AA94-9B41-804B-ADFF335A0C34}" type="slidenum">
              <a:rPr lang="en-US" smtClean="0"/>
              <a:pPr/>
              <a:t>67</a:t>
            </a:fld>
            <a:endParaRPr lang="en-US" dirty="0"/>
          </a:p>
        </p:txBody>
      </p:sp>
    </p:spTree>
    <p:extLst>
      <p:ext uri="{BB962C8B-B14F-4D97-AF65-F5344CB8AC3E}">
        <p14:creationId xmlns:p14="http://schemas.microsoft.com/office/powerpoint/2010/main" val="194002292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sz="3200" dirty="0" smtClean="0">
                <a:latin typeface="Arial"/>
                <a:cs typeface="Arial"/>
              </a:rPr>
              <a:t>Tents, New Materials, Tissue LOC</a:t>
            </a:r>
            <a:endParaRPr lang="en-US" sz="3200"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grpSp>
        <p:nvGrpSpPr>
          <p:cNvPr id="4" name="Group 3"/>
          <p:cNvGrpSpPr/>
          <p:nvPr/>
        </p:nvGrpSpPr>
        <p:grpSpPr>
          <a:xfrm>
            <a:off x="3083166" y="1751430"/>
            <a:ext cx="2786624" cy="3723928"/>
            <a:chOff x="5204436" y="1151828"/>
            <a:chExt cx="3729211" cy="4983562"/>
          </a:xfrm>
        </p:grpSpPr>
        <p:grpSp>
          <p:nvGrpSpPr>
            <p:cNvPr id="20" name="Group 19"/>
            <p:cNvGrpSpPr/>
            <p:nvPr/>
          </p:nvGrpSpPr>
          <p:grpSpPr>
            <a:xfrm>
              <a:off x="5204436" y="3718833"/>
              <a:ext cx="3729211" cy="1756295"/>
              <a:chOff x="333208" y="4225658"/>
              <a:chExt cx="3729211" cy="1756295"/>
            </a:xfrm>
          </p:grpSpPr>
          <p:grpSp>
            <p:nvGrpSpPr>
              <p:cNvPr id="21" name="Group 20"/>
              <p:cNvGrpSpPr/>
              <p:nvPr/>
            </p:nvGrpSpPr>
            <p:grpSpPr>
              <a:xfrm>
                <a:off x="3071166" y="4698506"/>
                <a:ext cx="991253" cy="1283447"/>
                <a:chOff x="4026469" y="2985704"/>
                <a:chExt cx="1661766" cy="1283447"/>
              </a:xfrm>
              <a:solidFill>
                <a:schemeClr val="tx1">
                  <a:lumMod val="50000"/>
                  <a:lumOff val="50000"/>
                </a:schemeClr>
              </a:solidFill>
            </p:grpSpPr>
            <p:sp>
              <p:nvSpPr>
                <p:cNvPr id="26" name="Rectangle 25"/>
                <p:cNvSpPr/>
                <p:nvPr/>
              </p:nvSpPr>
              <p:spPr bwMode="auto">
                <a:xfrm>
                  <a:off x="4404790" y="2985704"/>
                  <a:ext cx="1283445" cy="1283447"/>
                </a:xfrm>
                <a:prstGeom prst="rect">
                  <a:avLst/>
                </a:prstGeom>
                <a:grpFill/>
                <a:ln w="9525" cap="flat" cmpd="sng" algn="ctr">
                  <a:solidFill>
                    <a:srgbClr val="7F7F7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w="3175" cmpd="sng">
                        <a:noFill/>
                      </a:ln>
                      <a:effectLst/>
                      <a:latin typeface="Arial" charset="0"/>
                      <a:ea typeface="MS Pゴシック" charset="0"/>
                      <a:cs typeface="MS Pゴシック" charset="0"/>
                    </a:rPr>
                    <a:t>Si</a:t>
                  </a:r>
                  <a:endParaRPr kumimoji="0" lang="en-US" sz="1800" b="0" i="0" u="none" strike="noStrike" cap="none" normalizeH="0" baseline="0" dirty="0">
                    <a:ln w="3175" cmpd="sng">
                      <a:noFill/>
                    </a:ln>
                    <a:effectLst/>
                    <a:latin typeface="Arial" charset="0"/>
                    <a:ea typeface="MS Pゴシック" charset="0"/>
                    <a:cs typeface="MS Pゴシック" charset="0"/>
                  </a:endParaRPr>
                </a:p>
              </p:txBody>
            </p:sp>
            <p:sp>
              <p:nvSpPr>
                <p:cNvPr id="27" name="Right Triangle 26"/>
                <p:cNvSpPr/>
                <p:nvPr/>
              </p:nvSpPr>
              <p:spPr bwMode="auto">
                <a:xfrm flipH="1" flipV="1">
                  <a:off x="4026469" y="2985704"/>
                  <a:ext cx="378324" cy="1283447"/>
                </a:xfrm>
                <a:prstGeom prst="rtTriangle">
                  <a:avLst/>
                </a:prstGeom>
                <a:grpFill/>
                <a:ln w="9525" cap="flat" cmpd="sng" algn="ctr">
                  <a:solidFill>
                    <a:srgbClr val="7F7F7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3175" cmpd="sng">
                      <a:noFill/>
                    </a:ln>
                    <a:effectLst/>
                    <a:latin typeface="Arial" charset="0"/>
                    <a:ea typeface="MS Pゴシック" charset="0"/>
                    <a:cs typeface="MS Pゴシック" charset="0"/>
                  </a:endParaRPr>
                </a:p>
              </p:txBody>
            </p:sp>
          </p:grpSp>
          <p:grpSp>
            <p:nvGrpSpPr>
              <p:cNvPr id="22" name="Group 21"/>
              <p:cNvGrpSpPr/>
              <p:nvPr/>
            </p:nvGrpSpPr>
            <p:grpSpPr>
              <a:xfrm flipH="1">
                <a:off x="333208" y="4698506"/>
                <a:ext cx="991253" cy="1283447"/>
                <a:chOff x="4026469" y="2985704"/>
                <a:chExt cx="1661766" cy="1283447"/>
              </a:xfrm>
              <a:solidFill>
                <a:schemeClr val="tx1">
                  <a:lumMod val="50000"/>
                  <a:lumOff val="50000"/>
                </a:schemeClr>
              </a:solidFill>
            </p:grpSpPr>
            <p:sp>
              <p:nvSpPr>
                <p:cNvPr id="24" name="Rectangle 23"/>
                <p:cNvSpPr/>
                <p:nvPr/>
              </p:nvSpPr>
              <p:spPr bwMode="auto">
                <a:xfrm>
                  <a:off x="4404790" y="2985704"/>
                  <a:ext cx="1283445" cy="1283447"/>
                </a:xfrm>
                <a:prstGeom prst="rect">
                  <a:avLst/>
                </a:prstGeom>
                <a:grpFill/>
                <a:ln w="9525" cap="flat" cmpd="sng" algn="ctr">
                  <a:solidFill>
                    <a:schemeClr val="tx1">
                      <a:lumMod val="50000"/>
                      <a:lumOff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w="3175" cmpd="sng">
                        <a:noFill/>
                      </a:ln>
                      <a:effectLst/>
                      <a:latin typeface="Arial" charset="0"/>
                      <a:ea typeface="MS Pゴシック" charset="0"/>
                      <a:cs typeface="MS Pゴシック" charset="0"/>
                    </a:rPr>
                    <a:t>Si</a:t>
                  </a:r>
                  <a:endParaRPr kumimoji="0" lang="en-US" sz="1800" b="0" i="0" u="none" strike="noStrike" cap="none" normalizeH="0" baseline="0" dirty="0">
                    <a:ln w="3175" cmpd="sng">
                      <a:noFill/>
                    </a:ln>
                    <a:effectLst/>
                    <a:latin typeface="Arial" charset="0"/>
                    <a:ea typeface="MS Pゴシック" charset="0"/>
                    <a:cs typeface="MS Pゴシック" charset="0"/>
                  </a:endParaRPr>
                </a:p>
              </p:txBody>
            </p:sp>
            <p:sp>
              <p:nvSpPr>
                <p:cNvPr id="25" name="Right Triangle 24"/>
                <p:cNvSpPr/>
                <p:nvPr/>
              </p:nvSpPr>
              <p:spPr bwMode="auto">
                <a:xfrm flipH="1" flipV="1">
                  <a:off x="4026469" y="2985704"/>
                  <a:ext cx="378324" cy="1283447"/>
                </a:xfrm>
                <a:prstGeom prst="rtTriangle">
                  <a:avLst/>
                </a:prstGeom>
                <a:grpFill/>
                <a:ln w="9525"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3175" cmpd="sng">
                      <a:noFill/>
                    </a:ln>
                    <a:effectLst/>
                    <a:latin typeface="Arial" charset="0"/>
                    <a:ea typeface="MS Pゴシック" charset="0"/>
                    <a:cs typeface="MS Pゴシック" charset="0"/>
                  </a:endParaRPr>
                </a:p>
              </p:txBody>
            </p:sp>
          </p:grpSp>
          <p:sp>
            <p:nvSpPr>
              <p:cNvPr id="23" name="Rectangle 22"/>
              <p:cNvSpPr/>
              <p:nvPr/>
            </p:nvSpPr>
            <p:spPr bwMode="auto">
              <a:xfrm>
                <a:off x="333208" y="4225658"/>
                <a:ext cx="3729211" cy="472848"/>
              </a:xfrm>
              <a:prstGeom prst="rect">
                <a:avLst/>
              </a:prstGeom>
              <a:solidFill>
                <a:srgbClr val="FFBB17"/>
              </a:solidFill>
              <a:ln w="2857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w="3175" cmpd="sng">
                      <a:noFill/>
                    </a:ln>
                    <a:effectLst/>
                    <a:latin typeface="Arial" charset="0"/>
                    <a:ea typeface="MS Pゴシック" charset="0"/>
                    <a:cs typeface="MS Pゴシック" charset="0"/>
                  </a:rPr>
                  <a:t>50 nm NPN</a:t>
                </a:r>
                <a:endParaRPr kumimoji="0" lang="en-US" sz="1800" b="0" i="0" u="none" strike="noStrike" cap="none" normalizeH="0" baseline="0" dirty="0">
                  <a:ln w="3175" cmpd="sng">
                    <a:noFill/>
                  </a:ln>
                  <a:effectLst/>
                  <a:latin typeface="Arial" charset="0"/>
                  <a:ea typeface="MS Pゴシック" charset="0"/>
                  <a:cs typeface="MS Pゴシック" charset="0"/>
                </a:endParaRPr>
              </a:p>
            </p:txBody>
          </p:sp>
        </p:grpSp>
        <p:grpSp>
          <p:nvGrpSpPr>
            <p:cNvPr id="28" name="Group 27"/>
            <p:cNvGrpSpPr/>
            <p:nvPr/>
          </p:nvGrpSpPr>
          <p:grpSpPr>
            <a:xfrm>
              <a:off x="5204436" y="1151828"/>
              <a:ext cx="3729211" cy="2567005"/>
              <a:chOff x="2516850" y="1012539"/>
              <a:chExt cx="3729211" cy="2567005"/>
            </a:xfrm>
          </p:grpSpPr>
          <p:sp>
            <p:nvSpPr>
              <p:cNvPr id="29" name="Rectangle 28"/>
              <p:cNvSpPr/>
              <p:nvPr/>
            </p:nvSpPr>
            <p:spPr bwMode="auto">
              <a:xfrm>
                <a:off x="2516850" y="3106696"/>
                <a:ext cx="3729211" cy="472848"/>
              </a:xfrm>
              <a:prstGeom prst="rect">
                <a:avLst/>
              </a:prstGeom>
              <a:solidFill>
                <a:schemeClr val="accent1"/>
              </a:solidFill>
              <a:ln w="2857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MS Pゴシック" charset="0"/>
                    <a:cs typeface="MS Pゴシック" charset="0"/>
                  </a:rPr>
                  <a:t>50 nm MgF</a:t>
                </a:r>
                <a:r>
                  <a:rPr kumimoji="0" lang="en-US" sz="1800" b="0" i="0" u="none" strike="noStrike" cap="none" normalizeH="0" baseline="-25000" dirty="0" smtClean="0">
                    <a:ln>
                      <a:noFill/>
                    </a:ln>
                    <a:solidFill>
                      <a:srgbClr val="000000"/>
                    </a:solidFill>
                    <a:effectLst/>
                    <a:latin typeface="Arial" charset="0"/>
                    <a:ea typeface="MS Pゴシック" charset="0"/>
                    <a:cs typeface="MS Pゴシック" charset="0"/>
                  </a:rPr>
                  <a:t>2</a:t>
                </a:r>
                <a:endParaRPr kumimoji="0" lang="en-US" sz="1800" b="0" i="0" u="none" strike="noStrike" cap="none" normalizeH="0" baseline="0" dirty="0">
                  <a:ln>
                    <a:noFill/>
                  </a:ln>
                  <a:solidFill>
                    <a:srgbClr val="000000"/>
                  </a:solidFill>
                  <a:effectLst/>
                  <a:latin typeface="Arial" charset="0"/>
                  <a:ea typeface="MS Pゴシック" charset="0"/>
                  <a:cs typeface="MS Pゴシック" charset="0"/>
                </a:endParaRPr>
              </a:p>
            </p:txBody>
          </p:sp>
          <p:grpSp>
            <p:nvGrpSpPr>
              <p:cNvPr id="30" name="Group 29"/>
              <p:cNvGrpSpPr/>
              <p:nvPr/>
            </p:nvGrpSpPr>
            <p:grpSpPr>
              <a:xfrm>
                <a:off x="3471642" y="1012539"/>
                <a:ext cx="1972377" cy="1791484"/>
                <a:chOff x="5683918" y="616170"/>
                <a:chExt cx="1972377" cy="1791484"/>
              </a:xfrm>
            </p:grpSpPr>
            <p:sp>
              <p:nvSpPr>
                <p:cNvPr id="31" name="Down Arrow 30"/>
                <p:cNvSpPr/>
                <p:nvPr/>
              </p:nvSpPr>
              <p:spPr bwMode="auto">
                <a:xfrm>
                  <a:off x="6367752" y="1306591"/>
                  <a:ext cx="581001" cy="1101063"/>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a:ea typeface="MS Pゴシック" charset="0"/>
                    <a:cs typeface="Arial"/>
                  </a:endParaRPr>
                </a:p>
              </p:txBody>
            </p:sp>
            <p:sp>
              <p:nvSpPr>
                <p:cNvPr id="32" name="TextBox 31"/>
                <p:cNvSpPr txBox="1"/>
                <p:nvPr/>
              </p:nvSpPr>
              <p:spPr>
                <a:xfrm>
                  <a:off x="5683918" y="616170"/>
                  <a:ext cx="1972377" cy="494260"/>
                </a:xfrm>
                <a:prstGeom prst="rect">
                  <a:avLst/>
                </a:prstGeom>
                <a:noFill/>
              </p:spPr>
              <p:txBody>
                <a:bodyPr wrap="square" rtlCol="0">
                  <a:spAutoFit/>
                </a:bodyPr>
                <a:lstStyle/>
                <a:p>
                  <a:pPr algn="ctr"/>
                  <a:r>
                    <a:rPr lang="en-US" sz="1800" dirty="0" smtClean="0">
                      <a:latin typeface="Arial"/>
                      <a:cs typeface="Arial"/>
                    </a:rPr>
                    <a:t>Evaporation</a:t>
                  </a:r>
                  <a:endParaRPr lang="en-US" sz="1800" dirty="0">
                    <a:latin typeface="Arial"/>
                    <a:cs typeface="Arial"/>
                  </a:endParaRPr>
                </a:p>
              </p:txBody>
            </p:sp>
          </p:grpSp>
        </p:grpSp>
        <p:grpSp>
          <p:nvGrpSpPr>
            <p:cNvPr id="33" name="Group 32"/>
            <p:cNvGrpSpPr/>
            <p:nvPr/>
          </p:nvGrpSpPr>
          <p:grpSpPr>
            <a:xfrm>
              <a:off x="6159228" y="3718833"/>
              <a:ext cx="1972377" cy="2416557"/>
              <a:chOff x="3471642" y="3579544"/>
              <a:chExt cx="1972377" cy="2416557"/>
            </a:xfrm>
          </p:grpSpPr>
          <p:grpSp>
            <p:nvGrpSpPr>
              <p:cNvPr id="34" name="Group 33"/>
              <p:cNvGrpSpPr/>
              <p:nvPr/>
            </p:nvGrpSpPr>
            <p:grpSpPr>
              <a:xfrm>
                <a:off x="3471642" y="4323642"/>
                <a:ext cx="1972377" cy="1672459"/>
                <a:chOff x="3471642" y="4323642"/>
                <a:chExt cx="1972377" cy="1672459"/>
              </a:xfrm>
            </p:grpSpPr>
            <p:sp>
              <p:nvSpPr>
                <p:cNvPr id="36" name="Down Arrow 35"/>
                <p:cNvSpPr/>
                <p:nvPr/>
              </p:nvSpPr>
              <p:spPr bwMode="auto">
                <a:xfrm flipV="1">
                  <a:off x="4155476" y="4323642"/>
                  <a:ext cx="581001" cy="1101063"/>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a:ea typeface="MS Pゴシック" charset="0"/>
                    <a:cs typeface="Arial"/>
                  </a:endParaRPr>
                </a:p>
              </p:txBody>
            </p:sp>
            <p:sp>
              <p:nvSpPr>
                <p:cNvPr id="37" name="TextBox 36"/>
                <p:cNvSpPr txBox="1"/>
                <p:nvPr/>
              </p:nvSpPr>
              <p:spPr>
                <a:xfrm>
                  <a:off x="3471642" y="5501841"/>
                  <a:ext cx="1972377" cy="494260"/>
                </a:xfrm>
                <a:prstGeom prst="rect">
                  <a:avLst/>
                </a:prstGeom>
                <a:noFill/>
              </p:spPr>
              <p:txBody>
                <a:bodyPr wrap="square" rtlCol="0">
                  <a:spAutoFit/>
                </a:bodyPr>
                <a:lstStyle/>
                <a:p>
                  <a:pPr algn="ctr"/>
                  <a:r>
                    <a:rPr lang="en-US" sz="1800" dirty="0" smtClean="0">
                      <a:latin typeface="Arial"/>
                      <a:cs typeface="Arial"/>
                    </a:rPr>
                    <a:t>RIE</a:t>
                  </a:r>
                  <a:endParaRPr lang="en-US" sz="1800" dirty="0">
                    <a:latin typeface="Arial"/>
                    <a:cs typeface="Arial"/>
                  </a:endParaRPr>
                </a:p>
              </p:txBody>
            </p:sp>
          </p:grpSp>
          <p:sp>
            <p:nvSpPr>
              <p:cNvPr id="35" name="Rectangle 34"/>
              <p:cNvSpPr/>
              <p:nvPr/>
            </p:nvSpPr>
            <p:spPr>
              <a:xfrm>
                <a:off x="3508103" y="3579544"/>
                <a:ext cx="1744979" cy="57563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3" name="Group 2"/>
          <p:cNvGrpSpPr/>
          <p:nvPr/>
        </p:nvGrpSpPr>
        <p:grpSpPr>
          <a:xfrm>
            <a:off x="382113" y="2149765"/>
            <a:ext cx="2381139" cy="2951842"/>
            <a:chOff x="757288" y="1721758"/>
            <a:chExt cx="3248986" cy="4027691"/>
          </a:xfrm>
        </p:grpSpPr>
        <p:pic>
          <p:nvPicPr>
            <p:cNvPr id="40" name="Picture 39" descr="Tent Down copy.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7288" y="3718833"/>
              <a:ext cx="3248986" cy="2030616"/>
            </a:xfrm>
            <a:prstGeom prst="rect">
              <a:avLst/>
            </a:prstGeom>
          </p:spPr>
        </p:pic>
        <p:pic>
          <p:nvPicPr>
            <p:cNvPr id="41" name="Picture 40" descr="Tent up.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7288" y="1721758"/>
              <a:ext cx="3195320" cy="1997075"/>
            </a:xfrm>
            <a:prstGeom prst="rect">
              <a:avLst/>
            </a:prstGeom>
          </p:spPr>
        </p:pic>
        <p:sp>
          <p:nvSpPr>
            <p:cNvPr id="43" name="Down Arrow 42"/>
            <p:cNvSpPr/>
            <p:nvPr/>
          </p:nvSpPr>
          <p:spPr bwMode="auto">
            <a:xfrm>
              <a:off x="1193800" y="3228070"/>
              <a:ext cx="393700" cy="8382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grpSp>
      <p:pic>
        <p:nvPicPr>
          <p:cNvPr id="38" name="Picture 3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126231" y="2819961"/>
            <a:ext cx="2712299" cy="1713939"/>
          </a:xfrm>
          <a:prstGeom prst="rect">
            <a:avLst/>
          </a:prstGeom>
        </p:spPr>
      </p:pic>
      <p:sp>
        <p:nvSpPr>
          <p:cNvPr id="7" name="Slide Number Placeholder 6"/>
          <p:cNvSpPr>
            <a:spLocks noGrp="1"/>
          </p:cNvSpPr>
          <p:nvPr>
            <p:ph type="sldNum" sz="quarter" idx="11"/>
          </p:nvPr>
        </p:nvSpPr>
        <p:spPr/>
        <p:txBody>
          <a:bodyPr/>
          <a:lstStyle/>
          <a:p>
            <a:fld id="{2C50C6C8-AA94-9B41-804B-ADFF335A0C34}" type="slidenum">
              <a:rPr lang="en-US" smtClean="0"/>
              <a:pPr/>
              <a:t>68</a:t>
            </a:fld>
            <a:endParaRPr lang="en-US" dirty="0"/>
          </a:p>
        </p:txBody>
      </p:sp>
    </p:spTree>
    <p:extLst>
      <p:ext uri="{BB962C8B-B14F-4D97-AF65-F5344CB8AC3E}">
        <p14:creationId xmlns:p14="http://schemas.microsoft.com/office/powerpoint/2010/main" val="62454979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FF">
            <a:alpha val="16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Summary</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sp>
        <p:nvSpPr>
          <p:cNvPr id="3" name="TextBox 2"/>
          <p:cNvSpPr txBox="1"/>
          <p:nvPr/>
        </p:nvSpPr>
        <p:spPr>
          <a:xfrm>
            <a:off x="182419" y="1338118"/>
            <a:ext cx="3823855" cy="4524315"/>
          </a:xfrm>
          <a:prstGeom prst="rect">
            <a:avLst/>
          </a:prstGeom>
          <a:noFill/>
        </p:spPr>
        <p:txBody>
          <a:bodyPr wrap="square" rtlCol="0">
            <a:spAutoFit/>
          </a:bodyPr>
          <a:lstStyle/>
          <a:p>
            <a:pPr marL="342900" indent="-342900">
              <a:buFont typeface="Arial"/>
              <a:buChar char="•"/>
            </a:pPr>
            <a:r>
              <a:rPr lang="en-US" dirty="0" smtClean="0"/>
              <a:t>Integrate different nanomembranes to improve microsystem characteristics</a:t>
            </a:r>
          </a:p>
          <a:p>
            <a:pPr marL="342900" indent="-342900">
              <a:buFont typeface="Arial"/>
              <a:buChar char="•"/>
            </a:pPr>
            <a:endParaRPr lang="en-US" dirty="0" smtClean="0"/>
          </a:p>
          <a:p>
            <a:pPr marL="800100" lvl="1" indent="-342900">
              <a:buFont typeface="Arial"/>
              <a:buChar char="•"/>
            </a:pPr>
            <a:r>
              <a:rPr lang="en-US" dirty="0" smtClean="0"/>
              <a:t>Pumping Regions</a:t>
            </a:r>
          </a:p>
          <a:p>
            <a:pPr marL="800100" lvl="1" indent="-342900">
              <a:buFont typeface="Arial"/>
              <a:buChar char="•"/>
            </a:pPr>
            <a:endParaRPr lang="en-US" dirty="0" smtClean="0"/>
          </a:p>
          <a:p>
            <a:pPr marL="800100" lvl="1" indent="-342900">
              <a:buFont typeface="Arial"/>
              <a:buChar char="•"/>
            </a:pPr>
            <a:r>
              <a:rPr lang="en-US" dirty="0" smtClean="0"/>
              <a:t>Protection Regions</a:t>
            </a:r>
          </a:p>
          <a:p>
            <a:pPr marL="800100" lvl="1" indent="-342900">
              <a:buFont typeface="Arial"/>
              <a:buChar char="•"/>
            </a:pPr>
            <a:endParaRPr lang="en-US" dirty="0" smtClean="0"/>
          </a:p>
          <a:p>
            <a:pPr marL="800100" lvl="1" indent="-342900">
              <a:buFont typeface="Arial"/>
              <a:buChar char="•"/>
            </a:pPr>
            <a:r>
              <a:rPr lang="en-US" dirty="0" smtClean="0"/>
              <a:t>Sensing Regions</a:t>
            </a:r>
          </a:p>
          <a:p>
            <a:pPr marL="800100" lvl="1" indent="-342900">
              <a:buFont typeface="Arial"/>
              <a:buChar char="•"/>
            </a:pPr>
            <a:endParaRPr lang="en-US" dirty="0" smtClean="0"/>
          </a:p>
          <a:p>
            <a:pPr marL="800100" lvl="1" indent="-342900">
              <a:buFont typeface="Arial"/>
              <a:buChar char="•"/>
            </a:pPr>
            <a:r>
              <a:rPr lang="en-US" dirty="0" smtClean="0"/>
              <a:t>Supporting Regions</a:t>
            </a:r>
            <a:endParaRPr lang="en-US" dirty="0"/>
          </a:p>
        </p:txBody>
      </p:sp>
      <p:sp>
        <p:nvSpPr>
          <p:cNvPr id="7" name="TextBox 6"/>
          <p:cNvSpPr txBox="1"/>
          <p:nvPr/>
        </p:nvSpPr>
        <p:spPr>
          <a:xfrm>
            <a:off x="4316505" y="1562100"/>
            <a:ext cx="3938495" cy="4154984"/>
          </a:xfrm>
          <a:prstGeom prst="rect">
            <a:avLst/>
          </a:prstGeom>
          <a:noFill/>
        </p:spPr>
        <p:txBody>
          <a:bodyPr wrap="square" rtlCol="0">
            <a:spAutoFit/>
          </a:bodyPr>
          <a:lstStyle/>
          <a:p>
            <a:r>
              <a:rPr lang="en-US" dirty="0" smtClean="0"/>
              <a:t>Create a generalizable Microsystems Platform</a:t>
            </a:r>
          </a:p>
          <a:p>
            <a:endParaRPr lang="en-US" dirty="0"/>
          </a:p>
          <a:p>
            <a:r>
              <a:rPr lang="en-US" dirty="0" smtClean="0"/>
              <a:t>Simple miniaturization – small components, not a lot of supporting equipment, low dead volume</a:t>
            </a:r>
          </a:p>
          <a:p>
            <a:endParaRPr lang="en-US" dirty="0"/>
          </a:p>
          <a:p>
            <a:r>
              <a:rPr lang="en-US" dirty="0" smtClean="0"/>
              <a:t>Compatible with existing </a:t>
            </a:r>
          </a:p>
          <a:p>
            <a:r>
              <a:rPr lang="en-US" dirty="0" smtClean="0"/>
              <a:t>technology, materials, procedures</a:t>
            </a:r>
            <a:endParaRPr lang="en-US" dirty="0"/>
          </a:p>
        </p:txBody>
      </p:sp>
      <p:sp>
        <p:nvSpPr>
          <p:cNvPr id="32" name="Rectangle 31"/>
          <p:cNvSpPr/>
          <p:nvPr/>
        </p:nvSpPr>
        <p:spPr bwMode="auto">
          <a:xfrm>
            <a:off x="182419" y="1338118"/>
            <a:ext cx="8961581" cy="4632376"/>
          </a:xfrm>
          <a:prstGeom prst="rect">
            <a:avLst/>
          </a:prstGeom>
          <a:no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4" name="Slide Number Placeholder 3"/>
          <p:cNvSpPr>
            <a:spLocks noGrp="1"/>
          </p:cNvSpPr>
          <p:nvPr>
            <p:ph type="sldNum" sz="quarter" idx="11"/>
          </p:nvPr>
        </p:nvSpPr>
        <p:spPr/>
        <p:txBody>
          <a:bodyPr/>
          <a:lstStyle/>
          <a:p>
            <a:fld id="{2C50C6C8-AA94-9B41-804B-ADFF335A0C34}" type="slidenum">
              <a:rPr lang="en-US" smtClean="0"/>
              <a:pPr/>
              <a:t>69</a:t>
            </a:fld>
            <a:endParaRPr lang="en-US" dirty="0"/>
          </a:p>
        </p:txBody>
      </p:sp>
    </p:spTree>
    <p:extLst>
      <p:ext uri="{BB962C8B-B14F-4D97-AF65-F5344CB8AC3E}">
        <p14:creationId xmlns:p14="http://schemas.microsoft.com/office/powerpoint/2010/main" val="13951320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sz="4000" dirty="0" smtClean="0">
                <a:latin typeface="Arial"/>
                <a:cs typeface="Arial"/>
              </a:rPr>
              <a:t>Si Nanomembrane Applications</a:t>
            </a:r>
            <a:endParaRPr lang="en-US" sz="4000"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pic>
        <p:nvPicPr>
          <p:cNvPr id="3" name="Picture 2" descr="Screen Shot 2015-06-02 at 11.03.54 AM.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08610" y="2044701"/>
            <a:ext cx="8149590" cy="3060700"/>
          </a:xfrm>
          <a:prstGeom prst="rect">
            <a:avLst/>
          </a:prstGeom>
        </p:spPr>
      </p:pic>
      <p:sp>
        <p:nvSpPr>
          <p:cNvPr id="7" name="Rectangle 6"/>
          <p:cNvSpPr/>
          <p:nvPr/>
        </p:nvSpPr>
        <p:spPr>
          <a:xfrm>
            <a:off x="5419142" y="6276320"/>
            <a:ext cx="3723170" cy="646331"/>
          </a:xfrm>
          <a:prstGeom prst="rect">
            <a:avLst/>
          </a:prstGeom>
        </p:spPr>
        <p:txBody>
          <a:bodyPr wrap="square">
            <a:spAutoFit/>
          </a:bodyPr>
          <a:lstStyle/>
          <a:p>
            <a:r>
              <a:rPr lang="en-US" sz="1200" dirty="0" smtClean="0">
                <a:solidFill>
                  <a:srgbClr val="E8EAE9"/>
                </a:solidFill>
                <a:latin typeface="Helvetica Neue"/>
                <a:cs typeface="Helvetica Neue"/>
              </a:rPr>
              <a:t>Chung et al. “Highly Permeable Silicon Membranes for Shear-free </a:t>
            </a:r>
            <a:r>
              <a:rPr lang="en-US" sz="1200" dirty="0" err="1">
                <a:solidFill>
                  <a:srgbClr val="E8EAE9"/>
                </a:solidFill>
                <a:latin typeface="Helvetica Neue"/>
                <a:cs typeface="Helvetica Neue"/>
              </a:rPr>
              <a:t>C</a:t>
            </a:r>
            <a:r>
              <a:rPr lang="en-US" sz="1200" dirty="0" err="1" smtClean="0">
                <a:solidFill>
                  <a:srgbClr val="E8EAE9"/>
                </a:solidFill>
                <a:latin typeface="Helvetica Neue"/>
                <a:cs typeface="Helvetica Neue"/>
              </a:rPr>
              <a:t>hemotaxis</a:t>
            </a:r>
            <a:r>
              <a:rPr lang="en-US" sz="1200" dirty="0" smtClean="0">
                <a:solidFill>
                  <a:srgbClr val="E8EAE9"/>
                </a:solidFill>
                <a:latin typeface="Helvetica Neue"/>
                <a:cs typeface="Helvetica Neue"/>
              </a:rPr>
              <a:t> and Cell Labeling” Lab Chip 2014</a:t>
            </a:r>
            <a:endParaRPr lang="en-US" sz="1200" dirty="0">
              <a:solidFill>
                <a:srgbClr val="E8EAE9"/>
              </a:solidFill>
              <a:latin typeface="Helvetica Neue"/>
              <a:cs typeface="Helvetica Neue"/>
            </a:endParaRPr>
          </a:p>
        </p:txBody>
      </p:sp>
      <p:grpSp>
        <p:nvGrpSpPr>
          <p:cNvPr id="9" name="Group 8"/>
          <p:cNvGrpSpPr/>
          <p:nvPr/>
        </p:nvGrpSpPr>
        <p:grpSpPr>
          <a:xfrm>
            <a:off x="2768600" y="4419600"/>
            <a:ext cx="800100" cy="292100"/>
            <a:chOff x="2768600" y="4419600"/>
            <a:chExt cx="800100" cy="292100"/>
          </a:xfrm>
        </p:grpSpPr>
        <p:sp>
          <p:nvSpPr>
            <p:cNvPr id="4" name="Oval 3"/>
            <p:cNvSpPr/>
            <p:nvPr/>
          </p:nvSpPr>
          <p:spPr bwMode="auto">
            <a:xfrm>
              <a:off x="2768600" y="4419600"/>
              <a:ext cx="800100" cy="292100"/>
            </a:xfrm>
            <a:prstGeom prst="ellipse">
              <a:avLst/>
            </a:prstGeom>
            <a:solidFill>
              <a:srgbClr val="CCFFCC"/>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8" name="Oval 7"/>
            <p:cNvSpPr/>
            <p:nvPr/>
          </p:nvSpPr>
          <p:spPr bwMode="auto">
            <a:xfrm>
              <a:off x="3203575" y="4419600"/>
              <a:ext cx="222250" cy="165100"/>
            </a:xfrm>
            <a:prstGeom prst="ellipse">
              <a:avLst/>
            </a:prstGeom>
            <a:solidFill>
              <a:schemeClr val="accent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grpSp>
      <p:grpSp>
        <p:nvGrpSpPr>
          <p:cNvPr id="10" name="Group 9"/>
          <p:cNvGrpSpPr/>
          <p:nvPr/>
        </p:nvGrpSpPr>
        <p:grpSpPr>
          <a:xfrm>
            <a:off x="3568700" y="4419600"/>
            <a:ext cx="800100" cy="292100"/>
            <a:chOff x="2768600" y="4419600"/>
            <a:chExt cx="800100" cy="292100"/>
          </a:xfrm>
        </p:grpSpPr>
        <p:sp>
          <p:nvSpPr>
            <p:cNvPr id="11" name="Oval 10"/>
            <p:cNvSpPr/>
            <p:nvPr/>
          </p:nvSpPr>
          <p:spPr bwMode="auto">
            <a:xfrm>
              <a:off x="2768600" y="4419600"/>
              <a:ext cx="800100" cy="292100"/>
            </a:xfrm>
            <a:prstGeom prst="ellipse">
              <a:avLst/>
            </a:prstGeom>
            <a:solidFill>
              <a:srgbClr val="CCFFCC"/>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12" name="Oval 11"/>
            <p:cNvSpPr/>
            <p:nvPr/>
          </p:nvSpPr>
          <p:spPr bwMode="auto">
            <a:xfrm>
              <a:off x="3203575" y="4419600"/>
              <a:ext cx="222250" cy="165100"/>
            </a:xfrm>
            <a:prstGeom prst="ellipse">
              <a:avLst/>
            </a:prstGeom>
            <a:solidFill>
              <a:schemeClr val="accent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grpSp>
      <p:grpSp>
        <p:nvGrpSpPr>
          <p:cNvPr id="13" name="Group 12"/>
          <p:cNvGrpSpPr/>
          <p:nvPr/>
        </p:nvGrpSpPr>
        <p:grpSpPr>
          <a:xfrm>
            <a:off x="4368800" y="4419600"/>
            <a:ext cx="800100" cy="292100"/>
            <a:chOff x="2768600" y="4419600"/>
            <a:chExt cx="800100" cy="292100"/>
          </a:xfrm>
        </p:grpSpPr>
        <p:sp>
          <p:nvSpPr>
            <p:cNvPr id="14" name="Oval 13"/>
            <p:cNvSpPr/>
            <p:nvPr/>
          </p:nvSpPr>
          <p:spPr bwMode="auto">
            <a:xfrm>
              <a:off x="2768600" y="4419600"/>
              <a:ext cx="800100" cy="292100"/>
            </a:xfrm>
            <a:prstGeom prst="ellipse">
              <a:avLst/>
            </a:prstGeom>
            <a:solidFill>
              <a:srgbClr val="CCFFCC"/>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15" name="Oval 14"/>
            <p:cNvSpPr/>
            <p:nvPr/>
          </p:nvSpPr>
          <p:spPr bwMode="auto">
            <a:xfrm>
              <a:off x="3203575" y="4419600"/>
              <a:ext cx="222250" cy="165100"/>
            </a:xfrm>
            <a:prstGeom prst="ellipse">
              <a:avLst/>
            </a:prstGeom>
            <a:solidFill>
              <a:schemeClr val="accent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grpSp>
      <p:cxnSp>
        <p:nvCxnSpPr>
          <p:cNvPr id="17" name="Straight Arrow Connector 16"/>
          <p:cNvCxnSpPr/>
          <p:nvPr/>
        </p:nvCxnSpPr>
        <p:spPr bwMode="auto">
          <a:xfrm flipV="1">
            <a:off x="2501900" y="4813300"/>
            <a:ext cx="1066800" cy="444500"/>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8" name="TextBox 17"/>
          <p:cNvSpPr txBox="1"/>
          <p:nvPr/>
        </p:nvSpPr>
        <p:spPr>
          <a:xfrm>
            <a:off x="990600" y="5257800"/>
            <a:ext cx="2070100" cy="461665"/>
          </a:xfrm>
          <a:prstGeom prst="rect">
            <a:avLst/>
          </a:prstGeom>
          <a:noFill/>
        </p:spPr>
        <p:txBody>
          <a:bodyPr wrap="square" rtlCol="0">
            <a:spAutoFit/>
          </a:bodyPr>
          <a:lstStyle/>
          <a:p>
            <a:pPr algn="ctr"/>
            <a:r>
              <a:rPr lang="en-US" dirty="0" smtClean="0"/>
              <a:t>Cells</a:t>
            </a:r>
            <a:endParaRPr lang="en-US" dirty="0"/>
          </a:p>
        </p:txBody>
      </p:sp>
      <p:sp>
        <p:nvSpPr>
          <p:cNvPr id="16" name="Rectangle 15"/>
          <p:cNvSpPr/>
          <p:nvPr/>
        </p:nvSpPr>
        <p:spPr bwMode="auto">
          <a:xfrm>
            <a:off x="0" y="1740221"/>
            <a:ext cx="990600" cy="1316924"/>
          </a:xfrm>
          <a:prstGeom prst="rect">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2F3F2"/>
              </a:solidFill>
              <a:effectLst/>
              <a:latin typeface="Arial" charset="0"/>
              <a:ea typeface="MS Pゴシック" charset="0"/>
              <a:cs typeface="MS Pゴシック" charset="0"/>
            </a:endParaRPr>
          </a:p>
        </p:txBody>
      </p:sp>
      <p:sp>
        <p:nvSpPr>
          <p:cNvPr id="19" name="TextBox 18"/>
          <p:cNvSpPr txBox="1"/>
          <p:nvPr/>
        </p:nvSpPr>
        <p:spPr>
          <a:xfrm>
            <a:off x="3518877" y="1629898"/>
            <a:ext cx="2411045" cy="461665"/>
          </a:xfrm>
          <a:prstGeom prst="rect">
            <a:avLst/>
          </a:prstGeom>
          <a:noFill/>
        </p:spPr>
        <p:txBody>
          <a:bodyPr wrap="none" rtlCol="0">
            <a:spAutoFit/>
          </a:bodyPr>
          <a:lstStyle/>
          <a:p>
            <a:r>
              <a:rPr lang="en-US" smtClean="0"/>
              <a:t>Tangential Flow </a:t>
            </a:r>
            <a:endParaRPr lang="en-US" dirty="0"/>
          </a:p>
        </p:txBody>
      </p:sp>
      <p:sp>
        <p:nvSpPr>
          <p:cNvPr id="20" name="TextBox 19"/>
          <p:cNvSpPr txBox="1"/>
          <p:nvPr/>
        </p:nvSpPr>
        <p:spPr>
          <a:xfrm>
            <a:off x="4039770" y="5269832"/>
            <a:ext cx="4338047" cy="461665"/>
          </a:xfrm>
          <a:prstGeom prst="rect">
            <a:avLst/>
          </a:prstGeom>
          <a:noFill/>
        </p:spPr>
        <p:txBody>
          <a:bodyPr wrap="none" rtlCol="0">
            <a:spAutoFit/>
          </a:bodyPr>
          <a:lstStyle/>
          <a:p>
            <a:r>
              <a:rPr lang="en-US" dirty="0" smtClean="0"/>
              <a:t>10</a:t>
            </a:r>
            <a:r>
              <a:rPr lang="en-US" baseline="30000" dirty="0" smtClean="0"/>
              <a:t>6</a:t>
            </a:r>
            <a:r>
              <a:rPr lang="en-US" dirty="0" smtClean="0"/>
              <a:t> fold shear stress reduction</a:t>
            </a:r>
            <a:endParaRPr lang="en-US" dirty="0"/>
          </a:p>
        </p:txBody>
      </p:sp>
      <p:sp>
        <p:nvSpPr>
          <p:cNvPr id="21" name="Slide Number Placeholder 20"/>
          <p:cNvSpPr>
            <a:spLocks noGrp="1"/>
          </p:cNvSpPr>
          <p:nvPr>
            <p:ph type="sldNum" sz="quarter" idx="11"/>
          </p:nvPr>
        </p:nvSpPr>
        <p:spPr/>
        <p:txBody>
          <a:bodyPr/>
          <a:lstStyle/>
          <a:p>
            <a:fld id="{2C50C6C8-AA94-9B41-804B-ADFF335A0C34}" type="slidenum">
              <a:rPr lang="en-US" smtClean="0"/>
              <a:pPr/>
              <a:t>7</a:t>
            </a:fld>
            <a:endParaRPr lang="en-US" dirty="0"/>
          </a:p>
        </p:txBody>
      </p:sp>
    </p:spTree>
    <p:extLst>
      <p:ext uri="{BB962C8B-B14F-4D97-AF65-F5344CB8AC3E}">
        <p14:creationId xmlns:p14="http://schemas.microsoft.com/office/powerpoint/2010/main" val="36468624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Acknowledgements</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sp>
        <p:nvSpPr>
          <p:cNvPr id="7" name="TextBox 6"/>
          <p:cNvSpPr txBox="1"/>
          <p:nvPr/>
        </p:nvSpPr>
        <p:spPr>
          <a:xfrm>
            <a:off x="421819" y="1313004"/>
            <a:ext cx="3057247" cy="3170099"/>
          </a:xfrm>
          <a:prstGeom prst="rect">
            <a:avLst/>
          </a:prstGeom>
          <a:noFill/>
        </p:spPr>
        <p:txBody>
          <a:bodyPr wrap="none" rtlCol="0">
            <a:spAutoFit/>
          </a:bodyPr>
          <a:lstStyle/>
          <a:p>
            <a:r>
              <a:rPr lang="en-US" sz="2000" b="1" u="sng" dirty="0">
                <a:latin typeface="Helvetica Neue"/>
                <a:cs typeface="Helvetica Neue"/>
              </a:rPr>
              <a:t>University of Rochester</a:t>
            </a:r>
          </a:p>
          <a:p>
            <a:r>
              <a:rPr lang="en-US" sz="2000" dirty="0">
                <a:latin typeface="Helvetica Neue"/>
                <a:cs typeface="Helvetica Neue"/>
              </a:rPr>
              <a:t>Prof. James McGrath</a:t>
            </a:r>
          </a:p>
          <a:p>
            <a:r>
              <a:rPr lang="en-US" sz="2000" dirty="0" smtClean="0">
                <a:latin typeface="Helvetica Neue"/>
                <a:cs typeface="Helvetica Neue"/>
              </a:rPr>
              <a:t>Dean </a:t>
            </a:r>
            <a:r>
              <a:rPr lang="en-US" sz="2000" dirty="0">
                <a:latin typeface="Helvetica Neue"/>
                <a:cs typeface="Helvetica Neue"/>
              </a:rPr>
              <a:t>Johnson, </a:t>
            </a:r>
            <a:r>
              <a:rPr lang="en-US" sz="2000" dirty="0" smtClean="0">
                <a:latin typeface="Helvetica Neue"/>
                <a:cs typeface="Helvetica Neue"/>
              </a:rPr>
              <a:t>PhD</a:t>
            </a:r>
          </a:p>
          <a:p>
            <a:r>
              <a:rPr lang="en-US" sz="2000" dirty="0" smtClean="0">
                <a:latin typeface="Helvetica Neue"/>
                <a:cs typeface="Helvetica Neue"/>
              </a:rPr>
              <a:t>Joshua </a:t>
            </a:r>
            <a:r>
              <a:rPr lang="en-US" sz="2000" dirty="0" err="1" smtClean="0">
                <a:latin typeface="Helvetica Neue"/>
                <a:cs typeface="Helvetica Neue"/>
              </a:rPr>
              <a:t>Winans</a:t>
            </a:r>
            <a:r>
              <a:rPr lang="en-US" sz="2000" dirty="0" smtClean="0">
                <a:latin typeface="Helvetica Neue"/>
                <a:cs typeface="Helvetica Neue"/>
              </a:rPr>
              <a:t>, PhD</a:t>
            </a:r>
            <a:endParaRPr lang="en-US" sz="2000" dirty="0">
              <a:latin typeface="Helvetica Neue"/>
              <a:cs typeface="Helvetica Neue"/>
            </a:endParaRPr>
          </a:p>
          <a:p>
            <a:r>
              <a:rPr lang="en-US" sz="2000" dirty="0">
                <a:latin typeface="Helvetica Neue"/>
                <a:cs typeface="Helvetica Neue"/>
              </a:rPr>
              <a:t>Henry </a:t>
            </a:r>
            <a:r>
              <a:rPr lang="en-US" sz="2000" dirty="0" smtClean="0">
                <a:latin typeface="Helvetica Neue"/>
                <a:cs typeface="Helvetica Neue"/>
              </a:rPr>
              <a:t>Chung, PhD</a:t>
            </a:r>
            <a:endParaRPr lang="en-US" sz="2000" dirty="0">
              <a:latin typeface="Helvetica Neue"/>
              <a:cs typeface="Helvetica Neue"/>
            </a:endParaRPr>
          </a:p>
          <a:p>
            <a:r>
              <a:rPr lang="en-US" sz="2000" dirty="0" err="1">
                <a:latin typeface="Helvetica Neue"/>
                <a:cs typeface="Helvetica Neue"/>
              </a:rPr>
              <a:t>Tejas</a:t>
            </a:r>
            <a:r>
              <a:rPr lang="en-US" sz="2000" dirty="0">
                <a:latin typeface="Helvetica Neue"/>
                <a:cs typeface="Helvetica Neue"/>
              </a:rPr>
              <a:t> </a:t>
            </a:r>
            <a:r>
              <a:rPr lang="en-US" sz="2000" dirty="0" err="1">
                <a:latin typeface="Helvetica Neue"/>
                <a:cs typeface="Helvetica Neue"/>
              </a:rPr>
              <a:t>Khire</a:t>
            </a:r>
            <a:endParaRPr lang="en-US" sz="2000" dirty="0">
              <a:latin typeface="Helvetica Neue"/>
              <a:cs typeface="Helvetica Neue"/>
            </a:endParaRPr>
          </a:p>
          <a:p>
            <a:r>
              <a:rPr lang="en-US" sz="2000" dirty="0">
                <a:latin typeface="Helvetica Neue"/>
                <a:cs typeface="Helvetica Neue"/>
              </a:rPr>
              <a:t>Karl Smith</a:t>
            </a:r>
            <a:endParaRPr lang="en-US" sz="2000" dirty="0" smtClean="0">
              <a:latin typeface="Helvetica Neue"/>
              <a:cs typeface="Helvetica Neue"/>
            </a:endParaRPr>
          </a:p>
          <a:p>
            <a:r>
              <a:rPr lang="en-US" sz="2000" dirty="0" smtClean="0">
                <a:latin typeface="Helvetica Neue"/>
                <a:cs typeface="Helvetica Neue"/>
              </a:rPr>
              <a:t>Sarah </a:t>
            </a:r>
            <a:r>
              <a:rPr lang="en-US" sz="2000" dirty="0" err="1">
                <a:latin typeface="Helvetica Neue"/>
                <a:cs typeface="Helvetica Neue"/>
              </a:rPr>
              <a:t>Wayson</a:t>
            </a:r>
            <a:endParaRPr lang="en-US" sz="2000" dirty="0">
              <a:latin typeface="Helvetica Neue"/>
              <a:cs typeface="Helvetica Neue"/>
            </a:endParaRPr>
          </a:p>
          <a:p>
            <a:r>
              <a:rPr lang="en-US" sz="2000" dirty="0">
                <a:latin typeface="Helvetica Neue"/>
                <a:cs typeface="Helvetica Neue"/>
              </a:rPr>
              <a:t>Meghan </a:t>
            </a:r>
            <a:r>
              <a:rPr lang="en-US" sz="2000" dirty="0" err="1">
                <a:latin typeface="Helvetica Neue"/>
                <a:cs typeface="Helvetica Neue"/>
              </a:rPr>
              <a:t>Kazanski</a:t>
            </a:r>
            <a:endParaRPr lang="en-US" sz="2000" dirty="0">
              <a:latin typeface="Helvetica Neue"/>
              <a:cs typeface="Helvetica Neue"/>
            </a:endParaRPr>
          </a:p>
          <a:p>
            <a:r>
              <a:rPr lang="en-US" sz="2000" dirty="0">
                <a:latin typeface="Helvetica Neue"/>
                <a:cs typeface="Helvetica Neue"/>
              </a:rPr>
              <a:t>Tucker </a:t>
            </a:r>
            <a:r>
              <a:rPr lang="en-US" sz="2000" dirty="0" smtClean="0">
                <a:latin typeface="Helvetica Neue"/>
                <a:cs typeface="Helvetica Neue"/>
              </a:rPr>
              <a:t>Burgin</a:t>
            </a:r>
            <a:endParaRPr lang="en-US" sz="2000" dirty="0">
              <a:latin typeface="Helvetica Neue"/>
              <a:cs typeface="Helvetica Neue"/>
            </a:endParaRPr>
          </a:p>
        </p:txBody>
      </p:sp>
      <p:sp>
        <p:nvSpPr>
          <p:cNvPr id="8" name="TextBox 7"/>
          <p:cNvSpPr txBox="1"/>
          <p:nvPr/>
        </p:nvSpPr>
        <p:spPr>
          <a:xfrm>
            <a:off x="3641337" y="1877454"/>
            <a:ext cx="2488861" cy="1015663"/>
          </a:xfrm>
          <a:prstGeom prst="rect">
            <a:avLst/>
          </a:prstGeom>
          <a:noFill/>
        </p:spPr>
        <p:txBody>
          <a:bodyPr wrap="none" rtlCol="0">
            <a:spAutoFit/>
          </a:bodyPr>
          <a:lstStyle/>
          <a:p>
            <a:r>
              <a:rPr lang="en-US" sz="2000" dirty="0">
                <a:latin typeface="Arial"/>
                <a:cs typeface="Arial"/>
              </a:rPr>
              <a:t>J.P. </a:t>
            </a:r>
            <a:r>
              <a:rPr lang="en-US" sz="2000" dirty="0" err="1">
                <a:latin typeface="Arial"/>
                <a:cs typeface="Arial"/>
              </a:rPr>
              <a:t>DesOrmeaux</a:t>
            </a:r>
            <a:endParaRPr lang="en-US" sz="2000" dirty="0">
              <a:latin typeface="Arial"/>
              <a:cs typeface="Arial"/>
            </a:endParaRPr>
          </a:p>
          <a:p>
            <a:r>
              <a:rPr lang="en-US" sz="2000" dirty="0">
                <a:latin typeface="Arial"/>
                <a:cs typeface="Arial"/>
              </a:rPr>
              <a:t>Josh Miller</a:t>
            </a:r>
          </a:p>
          <a:p>
            <a:r>
              <a:rPr lang="en-US" sz="2000" dirty="0" smtClean="0">
                <a:latin typeface="Arial"/>
                <a:cs typeface="Arial"/>
              </a:rPr>
              <a:t>Jamie </a:t>
            </a:r>
            <a:r>
              <a:rPr lang="en-US" sz="2000" dirty="0" err="1">
                <a:latin typeface="Arial"/>
                <a:cs typeface="Arial"/>
              </a:rPr>
              <a:t>Roussie</a:t>
            </a:r>
            <a:r>
              <a:rPr lang="en-US" sz="2000" dirty="0">
                <a:latin typeface="Arial"/>
                <a:cs typeface="Arial"/>
              </a:rPr>
              <a:t>, PhD</a:t>
            </a:r>
          </a:p>
        </p:txBody>
      </p:sp>
      <p:sp>
        <p:nvSpPr>
          <p:cNvPr id="9" name="TextBox 8"/>
          <p:cNvSpPr txBox="1"/>
          <p:nvPr/>
        </p:nvSpPr>
        <p:spPr>
          <a:xfrm>
            <a:off x="421819" y="4725558"/>
            <a:ext cx="2386166" cy="1323439"/>
          </a:xfrm>
          <a:prstGeom prst="rect">
            <a:avLst/>
          </a:prstGeom>
          <a:noFill/>
        </p:spPr>
        <p:txBody>
          <a:bodyPr wrap="none" rtlCol="0">
            <a:spAutoFit/>
          </a:bodyPr>
          <a:lstStyle/>
          <a:p>
            <a:r>
              <a:rPr lang="en-US" sz="2000" b="1" u="sng" dirty="0" smtClean="0">
                <a:latin typeface="Helvetica Neue"/>
                <a:cs typeface="Helvetica Neue"/>
              </a:rPr>
              <a:t>RIT</a:t>
            </a:r>
            <a:endParaRPr lang="en-US" sz="2000" b="1" dirty="0">
              <a:latin typeface="Helvetica Neue"/>
              <a:cs typeface="Helvetica Neue"/>
            </a:endParaRPr>
          </a:p>
          <a:p>
            <a:r>
              <a:rPr lang="en-US" sz="2000" dirty="0" smtClean="0">
                <a:latin typeface="Helvetica Neue"/>
                <a:cs typeface="Helvetica Neue"/>
              </a:rPr>
              <a:t>Prof. Tom </a:t>
            </a:r>
            <a:r>
              <a:rPr lang="en-US" sz="2000" dirty="0" err="1" smtClean="0">
                <a:latin typeface="Helvetica Neue"/>
                <a:cs typeface="Helvetica Neue"/>
              </a:rPr>
              <a:t>Gaborski</a:t>
            </a:r>
            <a:endParaRPr lang="en-US" sz="2000" dirty="0" smtClean="0">
              <a:latin typeface="Helvetica Neue"/>
              <a:cs typeface="Helvetica Neue"/>
            </a:endParaRPr>
          </a:p>
          <a:p>
            <a:r>
              <a:rPr lang="en-US" sz="2000" dirty="0" smtClean="0">
                <a:latin typeface="Helvetica Neue"/>
                <a:cs typeface="Helvetica Neue"/>
              </a:rPr>
              <a:t>Bob </a:t>
            </a:r>
            <a:r>
              <a:rPr lang="en-US" sz="2000" dirty="0">
                <a:latin typeface="Helvetica Neue"/>
                <a:cs typeface="Helvetica Neue"/>
              </a:rPr>
              <a:t>Carter, PhD</a:t>
            </a:r>
          </a:p>
          <a:p>
            <a:endParaRPr lang="en-US" sz="2000" b="1" dirty="0">
              <a:latin typeface="Helvetica Neue"/>
              <a:cs typeface="Helvetica Neue"/>
            </a:endParaRPr>
          </a:p>
        </p:txBody>
      </p:sp>
      <p:pic>
        <p:nvPicPr>
          <p:cNvPr id="11" name="Picture 10" descr="simpore_logo.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79066" y="1278205"/>
            <a:ext cx="2408677" cy="602169"/>
          </a:xfrm>
          <a:prstGeom prst="rect">
            <a:avLst/>
          </a:prstGeom>
        </p:spPr>
      </p:pic>
      <p:sp>
        <p:nvSpPr>
          <p:cNvPr id="13" name="TextBox 12"/>
          <p:cNvSpPr txBox="1"/>
          <p:nvPr/>
        </p:nvSpPr>
        <p:spPr>
          <a:xfrm>
            <a:off x="2910902" y="2971301"/>
            <a:ext cx="3219296" cy="1631216"/>
          </a:xfrm>
          <a:prstGeom prst="rect">
            <a:avLst/>
          </a:prstGeom>
          <a:noFill/>
        </p:spPr>
        <p:txBody>
          <a:bodyPr wrap="none" rtlCol="0">
            <a:spAutoFit/>
          </a:bodyPr>
          <a:lstStyle/>
          <a:p>
            <a:r>
              <a:rPr lang="en-US" sz="2000" b="1" u="sng" dirty="0" smtClean="0">
                <a:latin typeface="Helvetica Neue"/>
                <a:cs typeface="Helvetica Neue"/>
              </a:rPr>
              <a:t>University of Nottingham</a:t>
            </a:r>
            <a:endParaRPr lang="en-US" sz="2000" b="1" dirty="0">
              <a:latin typeface="Helvetica Neue"/>
              <a:cs typeface="Helvetica Neue"/>
            </a:endParaRPr>
          </a:p>
          <a:p>
            <a:r>
              <a:rPr lang="en-US" sz="2000" dirty="0" smtClean="0">
                <a:latin typeface="Helvetica Neue"/>
                <a:cs typeface="Helvetica Neue"/>
              </a:rPr>
              <a:t>Prof. Kevin Webb</a:t>
            </a:r>
          </a:p>
          <a:p>
            <a:r>
              <a:rPr lang="en-US" sz="2000" dirty="0" smtClean="0">
                <a:latin typeface="Helvetica Neue"/>
                <a:cs typeface="Helvetica Neue"/>
              </a:rPr>
              <a:t>Flavius </a:t>
            </a:r>
            <a:r>
              <a:rPr lang="en-US" sz="2000" dirty="0" err="1" smtClean="0">
                <a:latin typeface="Helvetica Neue"/>
                <a:cs typeface="Helvetica Neue"/>
              </a:rPr>
              <a:t>Pascut</a:t>
            </a:r>
            <a:r>
              <a:rPr lang="en-US" sz="2000" dirty="0" smtClean="0">
                <a:latin typeface="Helvetica Neue"/>
                <a:cs typeface="Helvetica Neue"/>
              </a:rPr>
              <a:t>, PhD</a:t>
            </a:r>
            <a:endParaRPr lang="en-US" sz="2000" dirty="0">
              <a:latin typeface="Helvetica Neue"/>
              <a:cs typeface="Helvetica Neue"/>
            </a:endParaRPr>
          </a:p>
          <a:p>
            <a:r>
              <a:rPr lang="en-US" sz="2000" dirty="0" smtClean="0">
                <a:latin typeface="Helvetica Neue"/>
                <a:cs typeface="Helvetica Neue"/>
              </a:rPr>
              <a:t>Emilia </a:t>
            </a:r>
            <a:r>
              <a:rPr lang="en-US" sz="2000" dirty="0" err="1" smtClean="0">
                <a:latin typeface="Helvetica Neue"/>
                <a:cs typeface="Helvetica Neue"/>
              </a:rPr>
              <a:t>Moradi</a:t>
            </a:r>
            <a:r>
              <a:rPr lang="en-US" sz="2000" dirty="0" smtClean="0">
                <a:latin typeface="Helvetica Neue"/>
                <a:cs typeface="Helvetica Neue"/>
              </a:rPr>
              <a:t>, PhD</a:t>
            </a:r>
            <a:endParaRPr lang="en-US" sz="2000" dirty="0">
              <a:latin typeface="Helvetica Neue"/>
              <a:cs typeface="Helvetica Neue"/>
            </a:endParaRPr>
          </a:p>
          <a:p>
            <a:endParaRPr lang="en-US" sz="2000" b="1" dirty="0">
              <a:latin typeface="Helvetica Neue"/>
              <a:cs typeface="Helvetica Neue"/>
            </a:endParaRPr>
          </a:p>
        </p:txBody>
      </p:sp>
      <p:pic>
        <p:nvPicPr>
          <p:cNvPr id="4" name="Picture 3" descr="1459704_10154772089185597_2363251019382827652_n (1).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104798" y="4374305"/>
            <a:ext cx="2999876" cy="1319139"/>
          </a:xfrm>
          <a:prstGeom prst="rect">
            <a:avLst/>
          </a:prstGeom>
        </p:spPr>
      </p:pic>
      <p:pic>
        <p:nvPicPr>
          <p:cNvPr id="14" name="Picture 13" descr="10325172_10154425306990573_303960068558007148_n.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246091" y="1761229"/>
            <a:ext cx="2746474" cy="2025680"/>
          </a:xfrm>
          <a:prstGeom prst="rect">
            <a:avLst/>
          </a:prstGeom>
        </p:spPr>
      </p:pic>
      <p:sp>
        <p:nvSpPr>
          <p:cNvPr id="12" name="TextBox 11"/>
          <p:cNvSpPr txBox="1"/>
          <p:nvPr/>
        </p:nvSpPr>
        <p:spPr>
          <a:xfrm>
            <a:off x="2807985" y="4725558"/>
            <a:ext cx="3324308" cy="1323439"/>
          </a:xfrm>
          <a:prstGeom prst="rect">
            <a:avLst/>
          </a:prstGeom>
          <a:noFill/>
        </p:spPr>
        <p:txBody>
          <a:bodyPr wrap="none" rtlCol="0">
            <a:spAutoFit/>
          </a:bodyPr>
          <a:lstStyle/>
          <a:p>
            <a:r>
              <a:rPr lang="en-US" sz="2000" b="1" u="sng" dirty="0" smtClean="0">
                <a:latin typeface="Helvetica Neue"/>
                <a:cs typeface="Helvetica Neue"/>
              </a:rPr>
              <a:t>University of Ottawa</a:t>
            </a:r>
            <a:endParaRPr lang="en-US" sz="2000" b="1" dirty="0">
              <a:latin typeface="Helvetica Neue"/>
              <a:cs typeface="Helvetica Neue"/>
            </a:endParaRPr>
          </a:p>
          <a:p>
            <a:r>
              <a:rPr lang="en-US" sz="2000" dirty="0" smtClean="0">
                <a:latin typeface="Helvetica Neue"/>
                <a:cs typeface="Helvetica Neue"/>
              </a:rPr>
              <a:t>Prof. Vincent Tabard-</a:t>
            </a:r>
            <a:r>
              <a:rPr lang="en-US" sz="2000" dirty="0" err="1" smtClean="0">
                <a:latin typeface="Helvetica Neue"/>
                <a:cs typeface="Helvetica Neue"/>
              </a:rPr>
              <a:t>Cossa</a:t>
            </a:r>
            <a:endParaRPr lang="en-US" sz="2000" dirty="0" smtClean="0">
              <a:latin typeface="Helvetica Neue"/>
              <a:cs typeface="Helvetica Neue"/>
            </a:endParaRPr>
          </a:p>
          <a:p>
            <a:r>
              <a:rPr lang="en-US" sz="2000" dirty="0" smtClean="0">
                <a:latin typeface="Helvetica Neue"/>
                <a:cs typeface="Helvetica Neue"/>
              </a:rPr>
              <a:t>Kyle Briggs</a:t>
            </a:r>
            <a:endParaRPr lang="en-US" sz="2000" dirty="0">
              <a:latin typeface="Helvetica Neue"/>
              <a:cs typeface="Helvetica Neue"/>
            </a:endParaRPr>
          </a:p>
          <a:p>
            <a:endParaRPr lang="en-US" sz="2000" b="1" dirty="0">
              <a:latin typeface="Helvetica Neue"/>
              <a:cs typeface="Helvetica Neue"/>
            </a:endParaRPr>
          </a:p>
        </p:txBody>
      </p:sp>
      <p:sp>
        <p:nvSpPr>
          <p:cNvPr id="3" name="TextBox 2"/>
          <p:cNvSpPr txBox="1"/>
          <p:nvPr/>
        </p:nvSpPr>
        <p:spPr>
          <a:xfrm>
            <a:off x="421819" y="5786735"/>
            <a:ext cx="3690434" cy="461665"/>
          </a:xfrm>
          <a:prstGeom prst="rect">
            <a:avLst/>
          </a:prstGeom>
          <a:noFill/>
        </p:spPr>
        <p:txBody>
          <a:bodyPr wrap="none" rtlCol="0">
            <a:spAutoFit/>
          </a:bodyPr>
          <a:lstStyle/>
          <a:p>
            <a:r>
              <a:rPr lang="en-US" b="1" u="sng" dirty="0" err="1" smtClean="0"/>
              <a:t>URnano</a:t>
            </a:r>
            <a:r>
              <a:rPr lang="en-US" b="1" dirty="0" smtClean="0"/>
              <a:t> – </a:t>
            </a:r>
            <a:r>
              <a:rPr lang="en-US" dirty="0" smtClean="0"/>
              <a:t>Brian McIntyre</a:t>
            </a:r>
            <a:endParaRPr lang="en-US" b="1" dirty="0"/>
          </a:p>
        </p:txBody>
      </p:sp>
      <p:sp>
        <p:nvSpPr>
          <p:cNvPr id="10" name="Slide Number Placeholder 9"/>
          <p:cNvSpPr>
            <a:spLocks noGrp="1"/>
          </p:cNvSpPr>
          <p:nvPr>
            <p:ph type="sldNum" sz="quarter" idx="11"/>
          </p:nvPr>
        </p:nvSpPr>
        <p:spPr/>
        <p:txBody>
          <a:bodyPr/>
          <a:lstStyle/>
          <a:p>
            <a:fld id="{2C50C6C8-AA94-9B41-804B-ADFF335A0C34}" type="slidenum">
              <a:rPr lang="en-US" smtClean="0"/>
              <a:pPr/>
              <a:t>70</a:t>
            </a:fld>
            <a:endParaRPr lang="en-US" dirty="0"/>
          </a:p>
        </p:txBody>
      </p:sp>
    </p:spTree>
    <p:extLst>
      <p:ext uri="{BB962C8B-B14F-4D97-AF65-F5344CB8AC3E}">
        <p14:creationId xmlns:p14="http://schemas.microsoft.com/office/powerpoint/2010/main" val="197480640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Questions?</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sp>
        <p:nvSpPr>
          <p:cNvPr id="3" name="Slide Number Placeholder 2"/>
          <p:cNvSpPr>
            <a:spLocks noGrp="1"/>
          </p:cNvSpPr>
          <p:nvPr>
            <p:ph type="sldNum" sz="quarter" idx="11"/>
          </p:nvPr>
        </p:nvSpPr>
        <p:spPr/>
        <p:txBody>
          <a:bodyPr/>
          <a:lstStyle/>
          <a:p>
            <a:fld id="{2C50C6C8-AA94-9B41-804B-ADFF335A0C34}" type="slidenum">
              <a:rPr lang="en-US" smtClean="0"/>
              <a:pPr/>
              <a:t>71</a:t>
            </a:fld>
            <a:endParaRPr lang="en-US" dirty="0"/>
          </a:p>
        </p:txBody>
      </p:sp>
    </p:spTree>
    <p:extLst>
      <p:ext uri="{BB962C8B-B14F-4D97-AF65-F5344CB8AC3E}">
        <p14:creationId xmlns:p14="http://schemas.microsoft.com/office/powerpoint/2010/main" val="17390006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Microsystem</a:t>
            </a:r>
            <a:endParaRPr lang="en-US" dirty="0"/>
          </a:p>
        </p:txBody>
      </p:sp>
      <p:sp>
        <p:nvSpPr>
          <p:cNvPr id="4" name="Oval 3"/>
          <p:cNvSpPr/>
          <p:nvPr/>
        </p:nvSpPr>
        <p:spPr bwMode="auto">
          <a:xfrm>
            <a:off x="3212431" y="2165683"/>
            <a:ext cx="2719137" cy="2719137"/>
          </a:xfrm>
          <a:prstGeom prst="ellipse">
            <a:avLst/>
          </a:prstGeom>
          <a:solidFill>
            <a:srgbClr val="FFFF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mtClean="0">
                <a:solidFill>
                  <a:srgbClr val="000000"/>
                </a:solidFill>
              </a:rPr>
              <a:t>Microsystem</a:t>
            </a: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5" name="Rectangle 4"/>
          <p:cNvSpPr/>
          <p:nvPr/>
        </p:nvSpPr>
        <p:spPr bwMode="auto">
          <a:xfrm>
            <a:off x="314689" y="3962502"/>
            <a:ext cx="1363578" cy="1363578"/>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Arial" charset="0"/>
                <a:ea typeface="MS Pゴシック" charset="0"/>
                <a:cs typeface="MS Pゴシック" charset="0"/>
              </a:rPr>
              <a:t>Pump</a:t>
            </a: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6" name="Rectangle 5"/>
          <p:cNvSpPr/>
          <p:nvPr/>
        </p:nvSpPr>
        <p:spPr bwMode="auto">
          <a:xfrm>
            <a:off x="2149642" y="4812629"/>
            <a:ext cx="1363578" cy="1363578"/>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MS Pゴシック" charset="0"/>
                <a:cs typeface="MS Pゴシック" charset="0"/>
              </a:rPr>
              <a:t>Sensor</a:t>
            </a:r>
            <a:endParaRPr kumimoji="0" lang="en-US" sz="2400" b="0" i="0" u="none" strike="noStrike" cap="none" normalizeH="0" baseline="0" dirty="0">
              <a:ln>
                <a:noFill/>
              </a:ln>
              <a:solidFill>
                <a:srgbClr val="000000"/>
              </a:solidFill>
              <a:effectLst/>
              <a:latin typeface="Arial" charset="0"/>
              <a:ea typeface="MS Pゴシック" charset="0"/>
              <a:cs typeface="MS Pゴシック" charset="0"/>
            </a:endParaRPr>
          </a:p>
        </p:txBody>
      </p:sp>
      <p:sp>
        <p:nvSpPr>
          <p:cNvPr id="8" name="Rectangle 7"/>
          <p:cNvSpPr/>
          <p:nvPr/>
        </p:nvSpPr>
        <p:spPr bwMode="auto">
          <a:xfrm>
            <a:off x="370212" y="2156416"/>
            <a:ext cx="1248794" cy="1248794"/>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MS Pゴシック" charset="0"/>
                <a:cs typeface="MS Pゴシック" charset="0"/>
              </a:rPr>
              <a:t>Filter</a:t>
            </a:r>
            <a:endParaRPr kumimoji="0" lang="en-US" sz="2400" b="0" i="0" u="none" strike="noStrike" cap="none" normalizeH="0" baseline="0" dirty="0">
              <a:ln>
                <a:noFill/>
              </a:ln>
              <a:solidFill>
                <a:srgbClr val="000000"/>
              </a:solidFill>
              <a:effectLst/>
              <a:latin typeface="Arial" charset="0"/>
              <a:ea typeface="MS Pゴシック" charset="0"/>
              <a:cs typeface="MS Pゴシック" charset="0"/>
            </a:endParaRPr>
          </a:p>
        </p:txBody>
      </p:sp>
      <p:sp>
        <p:nvSpPr>
          <p:cNvPr id="10" name="Rectangle 9"/>
          <p:cNvSpPr/>
          <p:nvPr/>
        </p:nvSpPr>
        <p:spPr bwMode="auto">
          <a:xfrm>
            <a:off x="2197768" y="1191581"/>
            <a:ext cx="1267326" cy="1267326"/>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MS Pゴシック" charset="0"/>
                <a:cs typeface="MS Pゴシック" charset="0"/>
              </a:rPr>
              <a:t>Support</a:t>
            </a:r>
            <a:endParaRPr kumimoji="0" lang="en-US" sz="2400" b="0" i="0" u="none" strike="noStrike" cap="none" normalizeH="0" baseline="0" dirty="0">
              <a:ln>
                <a:noFill/>
              </a:ln>
              <a:solidFill>
                <a:srgbClr val="000000"/>
              </a:solidFill>
              <a:effectLst/>
              <a:latin typeface="Arial" charset="0"/>
              <a:ea typeface="MS Pゴシック" charset="0"/>
              <a:cs typeface="MS Pゴシック" charset="0"/>
            </a:endParaRPr>
          </a:p>
        </p:txBody>
      </p:sp>
      <p:sp>
        <p:nvSpPr>
          <p:cNvPr id="11" name="TextBox 10"/>
          <p:cNvSpPr txBox="1"/>
          <p:nvPr/>
        </p:nvSpPr>
        <p:spPr>
          <a:xfrm>
            <a:off x="6341816" y="2740421"/>
            <a:ext cx="2366353" cy="1569660"/>
          </a:xfrm>
          <a:prstGeom prst="rect">
            <a:avLst/>
          </a:prstGeom>
          <a:noFill/>
        </p:spPr>
        <p:txBody>
          <a:bodyPr wrap="none" rtlCol="0">
            <a:spAutoFit/>
          </a:bodyPr>
          <a:lstStyle/>
          <a:p>
            <a:pPr marL="342900" indent="-342900">
              <a:buFont typeface="Arial" charset="0"/>
              <a:buChar char="•"/>
            </a:pPr>
            <a:r>
              <a:rPr lang="en-US" dirty="0" smtClean="0"/>
              <a:t>Miniaturized</a:t>
            </a:r>
          </a:p>
          <a:p>
            <a:pPr marL="342900" indent="-342900">
              <a:buFont typeface="Arial" charset="0"/>
              <a:buChar char="•"/>
            </a:pPr>
            <a:r>
              <a:rPr lang="en-US" dirty="0" smtClean="0"/>
              <a:t>Efficient</a:t>
            </a:r>
          </a:p>
          <a:p>
            <a:pPr marL="342900" indent="-342900">
              <a:buFont typeface="Arial" charset="0"/>
              <a:buChar char="•"/>
            </a:pPr>
            <a:r>
              <a:rPr lang="en-US" dirty="0" smtClean="0"/>
              <a:t>Parallelizable</a:t>
            </a:r>
          </a:p>
          <a:p>
            <a:pPr marL="342900" indent="-342900">
              <a:buFont typeface="Arial" charset="0"/>
              <a:buChar char="•"/>
            </a:pPr>
            <a:r>
              <a:rPr lang="en-US" dirty="0" smtClean="0"/>
              <a:t>Repeatable</a:t>
            </a:r>
            <a:endParaRPr lang="en-US" dirty="0"/>
          </a:p>
        </p:txBody>
      </p:sp>
      <p:cxnSp>
        <p:nvCxnSpPr>
          <p:cNvPr id="13" name="Straight Arrow Connector 12"/>
          <p:cNvCxnSpPr>
            <a:stCxn id="10" idx="2"/>
          </p:cNvCxnSpPr>
          <p:nvPr/>
        </p:nvCxnSpPr>
        <p:spPr bwMode="auto">
          <a:xfrm>
            <a:off x="2831431" y="2458907"/>
            <a:ext cx="381000" cy="321906"/>
          </a:xfrm>
          <a:prstGeom prst="straightConnector1">
            <a:avLst/>
          </a:prstGeom>
          <a:ln>
            <a:headEnd type="none" w="med" len="med"/>
            <a:tailEnd type="triangle"/>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accent4"/>
          </a:lnRef>
          <a:fillRef idx="0">
            <a:schemeClr val="accent4"/>
          </a:fillRef>
          <a:effectRef idx="2">
            <a:schemeClr val="accent4"/>
          </a:effectRef>
          <a:fontRef idx="minor">
            <a:schemeClr val="tx1"/>
          </a:fontRef>
        </p:style>
      </p:cxnSp>
      <p:cxnSp>
        <p:nvCxnSpPr>
          <p:cNvPr id="15" name="Straight Arrow Connector 14"/>
          <p:cNvCxnSpPr>
            <a:stCxn id="8" idx="3"/>
          </p:cNvCxnSpPr>
          <p:nvPr/>
        </p:nvCxnSpPr>
        <p:spPr bwMode="auto">
          <a:xfrm>
            <a:off x="1619006" y="2780813"/>
            <a:ext cx="1511968" cy="485181"/>
          </a:xfrm>
          <a:prstGeom prst="straightConnector1">
            <a:avLst/>
          </a:prstGeom>
          <a:ln>
            <a:headEnd type="none" w="med" len="med"/>
            <a:tailEnd type="triangle"/>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accent4"/>
          </a:lnRef>
          <a:fillRef idx="0">
            <a:schemeClr val="accent4"/>
          </a:fillRef>
          <a:effectRef idx="2">
            <a:schemeClr val="accent4"/>
          </a:effectRef>
          <a:fontRef idx="minor">
            <a:schemeClr val="tx1"/>
          </a:fontRef>
        </p:style>
      </p:cxnSp>
      <p:cxnSp>
        <p:nvCxnSpPr>
          <p:cNvPr id="17" name="Straight Arrow Connector 16"/>
          <p:cNvCxnSpPr>
            <a:stCxn id="5" idx="3"/>
          </p:cNvCxnSpPr>
          <p:nvPr/>
        </p:nvCxnSpPr>
        <p:spPr bwMode="auto">
          <a:xfrm flipV="1">
            <a:off x="1678267" y="3947018"/>
            <a:ext cx="1452707" cy="697273"/>
          </a:xfrm>
          <a:prstGeom prst="straightConnector1">
            <a:avLst/>
          </a:prstGeom>
          <a:ln>
            <a:headEnd type="none" w="med" len="med"/>
            <a:tailEnd type="triangle"/>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accent4"/>
          </a:lnRef>
          <a:fillRef idx="0">
            <a:schemeClr val="accent4"/>
          </a:fillRef>
          <a:effectRef idx="2">
            <a:schemeClr val="accent4"/>
          </a:effectRef>
          <a:fontRef idx="minor">
            <a:schemeClr val="tx1"/>
          </a:fontRef>
        </p:style>
      </p:cxnSp>
      <p:cxnSp>
        <p:nvCxnSpPr>
          <p:cNvPr id="19" name="Straight Arrow Connector 18"/>
          <p:cNvCxnSpPr>
            <a:stCxn id="6" idx="0"/>
          </p:cNvCxnSpPr>
          <p:nvPr/>
        </p:nvCxnSpPr>
        <p:spPr bwMode="auto">
          <a:xfrm flipV="1">
            <a:off x="2831431" y="4477186"/>
            <a:ext cx="570082" cy="335443"/>
          </a:xfrm>
          <a:prstGeom prst="straightConnector1">
            <a:avLst/>
          </a:prstGeom>
          <a:ln>
            <a:headEnd type="none" w="med" len="med"/>
            <a:tailEnd type="triangle"/>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
        <p:nvSpPr>
          <p:cNvPr id="3" name="Slide Number Placeholder 2"/>
          <p:cNvSpPr>
            <a:spLocks noGrp="1"/>
          </p:cNvSpPr>
          <p:nvPr>
            <p:ph type="sldNum" sz="quarter" idx="11"/>
          </p:nvPr>
        </p:nvSpPr>
        <p:spPr/>
        <p:txBody>
          <a:bodyPr/>
          <a:lstStyle/>
          <a:p>
            <a:fld id="{2C50C6C8-AA94-9B41-804B-ADFF335A0C34}" type="slidenum">
              <a:rPr lang="en-US" smtClean="0"/>
              <a:pPr/>
              <a:t>8</a:t>
            </a:fld>
            <a:endParaRPr lang="en-US" dirty="0"/>
          </a:p>
        </p:txBody>
      </p:sp>
    </p:spTree>
    <p:extLst>
      <p:ext uri="{BB962C8B-B14F-4D97-AF65-F5344CB8AC3E}">
        <p14:creationId xmlns:p14="http://schemas.microsoft.com/office/powerpoint/2010/main" val="6720329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sz="3200" dirty="0" smtClean="0">
                <a:latin typeface="Arial"/>
                <a:cs typeface="Arial"/>
              </a:rPr>
              <a:t>Integrated Nanomembrane Microsystem</a:t>
            </a:r>
            <a:endParaRPr lang="en-US" sz="3200"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274" y="6324647"/>
            <a:ext cx="1412867" cy="469342"/>
          </a:xfrm>
          <a:prstGeom prst="rect">
            <a:avLst/>
          </a:prstGeom>
        </p:spPr>
      </p:pic>
      <p:grpSp>
        <p:nvGrpSpPr>
          <p:cNvPr id="8" name="Group 7"/>
          <p:cNvGrpSpPr/>
          <p:nvPr/>
        </p:nvGrpSpPr>
        <p:grpSpPr>
          <a:xfrm>
            <a:off x="100704" y="1536700"/>
            <a:ext cx="8942591" cy="4248207"/>
            <a:chOff x="150125" y="0"/>
            <a:chExt cx="8942591" cy="4248207"/>
          </a:xfrm>
        </p:grpSpPr>
        <p:grpSp>
          <p:nvGrpSpPr>
            <p:cNvPr id="11" name="Group 10"/>
            <p:cNvGrpSpPr/>
            <p:nvPr/>
          </p:nvGrpSpPr>
          <p:grpSpPr>
            <a:xfrm>
              <a:off x="150125" y="0"/>
              <a:ext cx="6482687" cy="4248207"/>
              <a:chOff x="1255594" y="1197250"/>
              <a:chExt cx="6482687" cy="4248207"/>
            </a:xfrm>
          </p:grpSpPr>
          <p:pic>
            <p:nvPicPr>
              <p:cNvPr id="15" name="Picture 14"/>
              <p:cNvPicPr>
                <a:picLocks noChangeAspect="1"/>
              </p:cNvPicPr>
              <p:nvPr/>
            </p:nvPicPr>
            <p:blipFill rotWithShape="1">
              <a:blip r:embed="rId4" cstate="email">
                <a:extLst>
                  <a:ext uri="{28A0092B-C50C-407E-A947-70E740481C1C}">
                    <a14:useLocalDpi xmlns:a14="http://schemas.microsoft.com/office/drawing/2010/main"/>
                  </a:ext>
                </a:extLst>
              </a:blip>
              <a:srcRect l="13726" t="13537" r="15403" b="11048"/>
              <a:stretch/>
            </p:blipFill>
            <p:spPr>
              <a:xfrm>
                <a:off x="1255594" y="1528548"/>
                <a:ext cx="6482687" cy="3916909"/>
              </a:xfrm>
              <a:prstGeom prst="rect">
                <a:avLst/>
              </a:prstGeom>
            </p:spPr>
          </p:pic>
          <p:sp>
            <p:nvSpPr>
              <p:cNvPr id="16" name="TextBox 15"/>
              <p:cNvSpPr txBox="1"/>
              <p:nvPr/>
            </p:nvSpPr>
            <p:spPr>
              <a:xfrm>
                <a:off x="2975212" y="2342107"/>
                <a:ext cx="1719618" cy="830997"/>
              </a:xfrm>
              <a:prstGeom prst="rect">
                <a:avLst/>
              </a:prstGeom>
              <a:noFill/>
            </p:spPr>
            <p:txBody>
              <a:bodyPr wrap="square" rtlCol="0">
                <a:spAutoFit/>
              </a:bodyPr>
              <a:lstStyle/>
              <a:p>
                <a:endParaRPr lang="en-US" dirty="0" smtClean="0"/>
              </a:p>
              <a:p>
                <a:r>
                  <a:rPr lang="en-US" dirty="0" smtClean="0"/>
                  <a:t>EO Pump</a:t>
                </a:r>
                <a:endParaRPr lang="en-US" dirty="0"/>
              </a:p>
            </p:txBody>
          </p:sp>
          <p:sp>
            <p:nvSpPr>
              <p:cNvPr id="17" name="TextBox 16"/>
              <p:cNvSpPr txBox="1"/>
              <p:nvPr/>
            </p:nvSpPr>
            <p:spPr>
              <a:xfrm rot="5092539">
                <a:off x="4738047" y="3071503"/>
                <a:ext cx="2727277" cy="830997"/>
              </a:xfrm>
              <a:prstGeom prst="rect">
                <a:avLst/>
              </a:prstGeom>
              <a:noFill/>
            </p:spPr>
            <p:txBody>
              <a:bodyPr wrap="square" rtlCol="0">
                <a:spAutoFit/>
              </a:bodyPr>
              <a:lstStyle/>
              <a:p>
                <a:endParaRPr lang="en-US" dirty="0" smtClean="0"/>
              </a:p>
              <a:p>
                <a:r>
                  <a:rPr lang="en-US" dirty="0" smtClean="0"/>
                  <a:t>Cell Substrate</a:t>
                </a:r>
                <a:endParaRPr lang="en-US" dirty="0"/>
              </a:p>
            </p:txBody>
          </p:sp>
          <p:sp>
            <p:nvSpPr>
              <p:cNvPr id="18" name="TextBox 17"/>
              <p:cNvSpPr txBox="1"/>
              <p:nvPr/>
            </p:nvSpPr>
            <p:spPr>
              <a:xfrm>
                <a:off x="1610436" y="4619807"/>
                <a:ext cx="2088108" cy="461665"/>
              </a:xfrm>
              <a:prstGeom prst="rect">
                <a:avLst/>
              </a:prstGeom>
              <a:noFill/>
            </p:spPr>
            <p:txBody>
              <a:bodyPr wrap="square" rtlCol="0">
                <a:spAutoFit/>
              </a:bodyPr>
              <a:lstStyle/>
              <a:p>
                <a:r>
                  <a:rPr lang="en-US" smtClean="0"/>
                  <a:t>Filter A</a:t>
                </a:r>
                <a:endParaRPr lang="en-US"/>
              </a:p>
            </p:txBody>
          </p:sp>
          <p:sp>
            <p:nvSpPr>
              <p:cNvPr id="19" name="TextBox 18"/>
              <p:cNvSpPr txBox="1"/>
              <p:nvPr/>
            </p:nvSpPr>
            <p:spPr>
              <a:xfrm>
                <a:off x="3102401" y="4619807"/>
                <a:ext cx="2088108" cy="461665"/>
              </a:xfrm>
              <a:prstGeom prst="rect">
                <a:avLst/>
              </a:prstGeom>
              <a:noFill/>
            </p:spPr>
            <p:txBody>
              <a:bodyPr wrap="square" rtlCol="0">
                <a:spAutoFit/>
              </a:bodyPr>
              <a:lstStyle/>
              <a:p>
                <a:r>
                  <a:rPr lang="en-US" dirty="0" smtClean="0"/>
                  <a:t>Filter B</a:t>
                </a:r>
                <a:endParaRPr lang="en-US" dirty="0"/>
              </a:p>
            </p:txBody>
          </p:sp>
          <p:sp>
            <p:nvSpPr>
              <p:cNvPr id="20" name="TextBox 19"/>
              <p:cNvSpPr txBox="1"/>
              <p:nvPr/>
            </p:nvSpPr>
            <p:spPr>
              <a:xfrm>
                <a:off x="4596638" y="4619806"/>
                <a:ext cx="2088108" cy="461665"/>
              </a:xfrm>
              <a:prstGeom prst="rect">
                <a:avLst/>
              </a:prstGeom>
              <a:noFill/>
            </p:spPr>
            <p:txBody>
              <a:bodyPr wrap="square" rtlCol="0">
                <a:spAutoFit/>
              </a:bodyPr>
              <a:lstStyle/>
              <a:p>
                <a:r>
                  <a:rPr lang="en-US" dirty="0" smtClean="0"/>
                  <a:t>Filter C</a:t>
                </a:r>
                <a:endParaRPr lang="en-US" dirty="0"/>
              </a:p>
            </p:txBody>
          </p:sp>
          <p:sp>
            <p:nvSpPr>
              <p:cNvPr id="21" name="Plus 20"/>
              <p:cNvSpPr/>
              <p:nvPr/>
            </p:nvSpPr>
            <p:spPr bwMode="auto">
              <a:xfrm>
                <a:off x="2101755" y="3070746"/>
                <a:ext cx="204717" cy="204717"/>
              </a:xfrm>
              <a:prstGeom prst="mathPlus">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22" name="Minus 21"/>
              <p:cNvSpPr/>
              <p:nvPr/>
            </p:nvSpPr>
            <p:spPr bwMode="auto">
              <a:xfrm>
                <a:off x="3024874" y="3138984"/>
                <a:ext cx="293620" cy="252484"/>
              </a:xfrm>
              <a:prstGeom prst="mathMinus">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pic>
            <p:nvPicPr>
              <p:cNvPr id="23" name="Picture 22" descr="1_1.tif (RGB).tif"/>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285171" y="2811438"/>
                <a:ext cx="232013" cy="259308"/>
              </a:xfrm>
              <a:prstGeom prst="rect">
                <a:avLst/>
              </a:prstGeom>
            </p:spPr>
          </p:pic>
          <p:pic>
            <p:nvPicPr>
              <p:cNvPr id="24" name="Picture 23" descr="1_1.tif (RGB).tif"/>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418992" y="3275463"/>
                <a:ext cx="232013" cy="259308"/>
              </a:xfrm>
              <a:prstGeom prst="rect">
                <a:avLst/>
              </a:prstGeom>
            </p:spPr>
          </p:pic>
          <p:pic>
            <p:nvPicPr>
              <p:cNvPr id="25" name="Picture 24" descr="1_1.tif (RGB).tif"/>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568739" y="3688326"/>
                <a:ext cx="232013" cy="259308"/>
              </a:xfrm>
              <a:prstGeom prst="rect">
                <a:avLst/>
              </a:prstGeom>
            </p:spPr>
          </p:pic>
          <p:sp>
            <p:nvSpPr>
              <p:cNvPr id="26" name="Plus 25"/>
              <p:cNvSpPr/>
              <p:nvPr/>
            </p:nvSpPr>
            <p:spPr bwMode="auto">
              <a:xfrm>
                <a:off x="2855697" y="1861024"/>
                <a:ext cx="204717" cy="204717"/>
              </a:xfrm>
              <a:prstGeom prst="mathPlus">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27" name="Minus 26"/>
              <p:cNvSpPr/>
              <p:nvPr/>
            </p:nvSpPr>
            <p:spPr bwMode="auto">
              <a:xfrm>
                <a:off x="3621673" y="2141940"/>
                <a:ext cx="232779" cy="200167"/>
              </a:xfrm>
              <a:prstGeom prst="mathMinus">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cxnSp>
            <p:nvCxnSpPr>
              <p:cNvPr id="28" name="Straight Arrow Connector 27"/>
              <p:cNvCxnSpPr/>
              <p:nvPr/>
            </p:nvCxnSpPr>
            <p:spPr bwMode="auto">
              <a:xfrm flipH="1">
                <a:off x="2306472" y="3688326"/>
                <a:ext cx="1201003" cy="446946"/>
              </a:xfrm>
              <a:prstGeom prst="straightConnector1">
                <a:avLst/>
              </a:prstGeom>
              <a:ln>
                <a:solidFill>
                  <a:schemeClr val="tx2"/>
                </a:solidFill>
                <a:headEnd type="none" w="med" len="med"/>
                <a:tailEnd type="triangle"/>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cxnSp>
            <p:nvCxnSpPr>
              <p:cNvPr id="29" name="Straight Arrow Connector 28"/>
              <p:cNvCxnSpPr/>
              <p:nvPr/>
            </p:nvCxnSpPr>
            <p:spPr bwMode="auto">
              <a:xfrm>
                <a:off x="2579427" y="4449170"/>
                <a:ext cx="739067" cy="0"/>
              </a:xfrm>
              <a:prstGeom prst="straightConnector1">
                <a:avLst/>
              </a:prstGeom>
              <a:ln>
                <a:headEnd type="none" w="med" len="med"/>
                <a:tailEnd type="triangle"/>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accent4"/>
              </a:lnRef>
              <a:fillRef idx="0">
                <a:schemeClr val="accent4"/>
              </a:fillRef>
              <a:effectRef idx="2">
                <a:schemeClr val="accent4"/>
              </a:effectRef>
              <a:fontRef idx="minor">
                <a:schemeClr val="tx1"/>
              </a:fontRef>
            </p:style>
          </p:cxnSp>
          <p:cxnSp>
            <p:nvCxnSpPr>
              <p:cNvPr id="30" name="Straight Arrow Connector 29"/>
              <p:cNvCxnSpPr/>
              <p:nvPr/>
            </p:nvCxnSpPr>
            <p:spPr bwMode="auto">
              <a:xfrm>
                <a:off x="4053385" y="4435522"/>
                <a:ext cx="641445" cy="0"/>
              </a:xfrm>
              <a:prstGeom prst="straightConnector1">
                <a:avLst/>
              </a:prstGeom>
              <a:ln>
                <a:headEnd type="none" w="med" len="med"/>
                <a:tailEnd type="triangle"/>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accent4"/>
              </a:lnRef>
              <a:fillRef idx="0">
                <a:schemeClr val="accent4"/>
              </a:fillRef>
              <a:effectRef idx="2">
                <a:schemeClr val="accent4"/>
              </a:effectRef>
              <a:fontRef idx="minor">
                <a:schemeClr val="tx1"/>
              </a:fontRef>
            </p:style>
          </p:cxnSp>
          <p:cxnSp>
            <p:nvCxnSpPr>
              <p:cNvPr id="31" name="Straight Arrow Connector 30"/>
              <p:cNvCxnSpPr/>
              <p:nvPr/>
            </p:nvCxnSpPr>
            <p:spPr bwMode="auto">
              <a:xfrm flipV="1">
                <a:off x="5472752" y="4258102"/>
                <a:ext cx="1044432" cy="191068"/>
              </a:xfrm>
              <a:prstGeom prst="straightConnector1">
                <a:avLst/>
              </a:prstGeom>
              <a:ln>
                <a:headEnd type="none" w="med" len="med"/>
                <a:tailEnd type="triangle"/>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accent4"/>
              </a:lnRef>
              <a:fillRef idx="0">
                <a:schemeClr val="accent4"/>
              </a:fillRef>
              <a:effectRef idx="2">
                <a:schemeClr val="accent4"/>
              </a:effectRef>
              <a:fontRef idx="minor">
                <a:schemeClr val="tx1"/>
              </a:fontRef>
            </p:style>
          </p:cxnSp>
          <p:cxnSp>
            <p:nvCxnSpPr>
              <p:cNvPr id="32" name="Straight Arrow Connector 31"/>
              <p:cNvCxnSpPr/>
              <p:nvPr/>
            </p:nvCxnSpPr>
            <p:spPr bwMode="auto">
              <a:xfrm flipH="1">
                <a:off x="4148919" y="2141940"/>
                <a:ext cx="2136252" cy="0"/>
              </a:xfrm>
              <a:prstGeom prst="straightConnector1">
                <a:avLst/>
              </a:prstGeom>
              <a:ln>
                <a:headEnd type="none" w="med" len="med"/>
                <a:tailEnd type="triangle"/>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accent4"/>
              </a:lnRef>
              <a:fillRef idx="0">
                <a:schemeClr val="accent4"/>
              </a:fillRef>
              <a:effectRef idx="2">
                <a:schemeClr val="accent4"/>
              </a:effectRef>
              <a:fontRef idx="minor">
                <a:schemeClr val="tx1"/>
              </a:fontRef>
            </p:style>
          </p:cxnSp>
          <p:sp>
            <p:nvSpPr>
              <p:cNvPr id="33" name="TextBox 32"/>
              <p:cNvSpPr txBox="1"/>
              <p:nvPr/>
            </p:nvSpPr>
            <p:spPr>
              <a:xfrm>
                <a:off x="3280059" y="1197250"/>
                <a:ext cx="2122559" cy="830997"/>
              </a:xfrm>
              <a:prstGeom prst="rect">
                <a:avLst/>
              </a:prstGeom>
              <a:noFill/>
            </p:spPr>
            <p:txBody>
              <a:bodyPr wrap="square" rtlCol="0">
                <a:spAutoFit/>
              </a:bodyPr>
              <a:lstStyle/>
              <a:p>
                <a:endParaRPr lang="en-US" dirty="0" smtClean="0"/>
              </a:p>
              <a:p>
                <a:r>
                  <a:rPr lang="en-US" dirty="0" smtClean="0"/>
                  <a:t>Flow Sensor</a:t>
                </a:r>
                <a:endParaRPr lang="en-US" dirty="0"/>
              </a:p>
            </p:txBody>
          </p:sp>
          <p:cxnSp>
            <p:nvCxnSpPr>
              <p:cNvPr id="34" name="Straight Connector 33"/>
              <p:cNvCxnSpPr/>
              <p:nvPr/>
            </p:nvCxnSpPr>
            <p:spPr bwMode="auto">
              <a:xfrm>
                <a:off x="1894859" y="2565779"/>
                <a:ext cx="3225231" cy="0"/>
              </a:xfrm>
              <a:prstGeom prst="line">
                <a:avLst/>
              </a:prstGeom>
              <a:solidFill>
                <a:schemeClr val="accent1"/>
              </a:solidFill>
              <a:ln w="9525" cap="flat" cmpd="sng" algn="ctr">
                <a:solidFill>
                  <a:schemeClr val="tx1"/>
                </a:solidFill>
                <a:prstDash val="sys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5" name="Straight Connector 34"/>
              <p:cNvCxnSpPr/>
              <p:nvPr/>
            </p:nvCxnSpPr>
            <p:spPr bwMode="auto">
              <a:xfrm>
                <a:off x="5120090" y="2579427"/>
                <a:ext cx="0" cy="1368207"/>
              </a:xfrm>
              <a:prstGeom prst="line">
                <a:avLst/>
              </a:prstGeom>
              <a:solidFill>
                <a:schemeClr val="accent1"/>
              </a:solidFill>
              <a:ln w="9525" cap="flat" cmpd="sng" algn="ctr">
                <a:solidFill>
                  <a:schemeClr val="tx1"/>
                </a:solidFill>
                <a:prstDash val="sys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6" name="Straight Connector 35"/>
              <p:cNvCxnSpPr/>
              <p:nvPr/>
            </p:nvCxnSpPr>
            <p:spPr bwMode="auto">
              <a:xfrm flipH="1">
                <a:off x="1733266" y="3947634"/>
                <a:ext cx="3386826" cy="0"/>
              </a:xfrm>
              <a:prstGeom prst="line">
                <a:avLst/>
              </a:prstGeom>
              <a:solidFill>
                <a:schemeClr val="accent1"/>
              </a:solidFill>
              <a:ln w="9525" cap="flat" cmpd="sng" algn="ctr">
                <a:solidFill>
                  <a:schemeClr val="tx1"/>
                </a:solidFill>
                <a:prstDash val="sys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7" name="Straight Connector 36"/>
              <p:cNvCxnSpPr/>
              <p:nvPr/>
            </p:nvCxnSpPr>
            <p:spPr bwMode="auto">
              <a:xfrm flipV="1">
                <a:off x="5120090" y="1692322"/>
                <a:ext cx="1165081" cy="887105"/>
              </a:xfrm>
              <a:prstGeom prst="line">
                <a:avLst/>
              </a:prstGeom>
              <a:solidFill>
                <a:schemeClr val="accent1"/>
              </a:solidFill>
              <a:ln w="9525" cap="flat" cmpd="sng" algn="ctr">
                <a:solidFill>
                  <a:schemeClr val="tx1"/>
                </a:solidFill>
                <a:prstDash val="sys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8" name="Straight Connector 37"/>
              <p:cNvCxnSpPr/>
              <p:nvPr/>
            </p:nvCxnSpPr>
            <p:spPr bwMode="auto">
              <a:xfrm>
                <a:off x="5120090" y="3947634"/>
                <a:ext cx="1517231" cy="1133837"/>
              </a:xfrm>
              <a:prstGeom prst="line">
                <a:avLst/>
              </a:prstGeom>
              <a:solidFill>
                <a:schemeClr val="accent1"/>
              </a:solidFill>
              <a:ln w="9525" cap="flat" cmpd="sng" algn="ctr">
                <a:solidFill>
                  <a:schemeClr val="tx1"/>
                </a:solidFill>
                <a:prstDash val="sys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pic>
          <p:nvPicPr>
            <p:cNvPr id="12" name="Picture 1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595087" y="334086"/>
              <a:ext cx="2497629" cy="2419086"/>
            </a:xfrm>
            <a:prstGeom prst="rect">
              <a:avLst/>
            </a:prstGeom>
          </p:spPr>
        </p:pic>
        <p:cxnSp>
          <p:nvCxnSpPr>
            <p:cNvPr id="13" name="Straight Connector 12"/>
            <p:cNvCxnSpPr/>
            <p:nvPr/>
          </p:nvCxnSpPr>
          <p:spPr bwMode="auto">
            <a:xfrm>
              <a:off x="5852762" y="495072"/>
              <a:ext cx="1626211" cy="1248770"/>
            </a:xfrm>
            <a:prstGeom prst="line">
              <a:avLst/>
            </a:prstGeom>
            <a:ln>
              <a:solidFill>
                <a:srgbClr val="FF0000"/>
              </a:solidFill>
              <a:prstDash val="dash"/>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accent5"/>
            </a:lnRef>
            <a:fillRef idx="0">
              <a:schemeClr val="accent5"/>
            </a:fillRef>
            <a:effectRef idx="2">
              <a:schemeClr val="accent5"/>
            </a:effectRef>
            <a:fontRef idx="minor">
              <a:schemeClr val="tx1"/>
            </a:fontRef>
          </p:style>
        </p:cxnSp>
        <p:cxnSp>
          <p:nvCxnSpPr>
            <p:cNvPr id="14" name="Straight Connector 13"/>
            <p:cNvCxnSpPr/>
            <p:nvPr/>
          </p:nvCxnSpPr>
          <p:spPr bwMode="auto">
            <a:xfrm flipV="1">
              <a:off x="6445340" y="1907616"/>
              <a:ext cx="1033633" cy="1976606"/>
            </a:xfrm>
            <a:prstGeom prst="line">
              <a:avLst/>
            </a:prstGeom>
            <a:solidFill>
              <a:schemeClr val="accent1"/>
            </a:solidFill>
            <a:ln w="38100" cap="flat" cmpd="sng" algn="ctr">
              <a:solidFill>
                <a:srgbClr val="FF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cxnSp>
        <p:nvCxnSpPr>
          <p:cNvPr id="4" name="Straight Connector 3"/>
          <p:cNvCxnSpPr/>
          <p:nvPr/>
        </p:nvCxnSpPr>
        <p:spPr bwMode="auto">
          <a:xfrm>
            <a:off x="854567" y="1685652"/>
            <a:ext cx="2541203" cy="0"/>
          </a:xfrm>
          <a:prstGeom prst="line">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accent4"/>
          </a:lnRef>
          <a:fillRef idx="0">
            <a:schemeClr val="accent4"/>
          </a:fillRef>
          <a:effectRef idx="2">
            <a:schemeClr val="accent4"/>
          </a:effectRef>
          <a:fontRef idx="minor">
            <a:schemeClr val="tx1"/>
          </a:fontRef>
        </p:style>
      </p:cxnSp>
      <p:sp>
        <p:nvSpPr>
          <p:cNvPr id="9" name="TextBox 8"/>
          <p:cNvSpPr txBox="1"/>
          <p:nvPr/>
        </p:nvSpPr>
        <p:spPr>
          <a:xfrm>
            <a:off x="1521861" y="1250366"/>
            <a:ext cx="1125629" cy="461665"/>
          </a:xfrm>
          <a:prstGeom prst="rect">
            <a:avLst/>
          </a:prstGeom>
          <a:noFill/>
        </p:spPr>
        <p:txBody>
          <a:bodyPr wrap="none" rtlCol="0">
            <a:spAutoFit/>
          </a:bodyPr>
          <a:lstStyle/>
          <a:p>
            <a:r>
              <a:rPr lang="en-US" dirty="0" smtClean="0"/>
              <a:t>10 mm</a:t>
            </a:r>
            <a:endParaRPr lang="en-US" dirty="0"/>
          </a:p>
        </p:txBody>
      </p:sp>
      <p:sp>
        <p:nvSpPr>
          <p:cNvPr id="39" name="TextBox 38"/>
          <p:cNvSpPr txBox="1"/>
          <p:nvPr/>
        </p:nvSpPr>
        <p:spPr>
          <a:xfrm>
            <a:off x="1658758" y="5753336"/>
            <a:ext cx="6362639" cy="461665"/>
          </a:xfrm>
          <a:prstGeom prst="rect">
            <a:avLst/>
          </a:prstGeom>
          <a:noFill/>
        </p:spPr>
        <p:txBody>
          <a:bodyPr wrap="none" rtlCol="0">
            <a:spAutoFit/>
          </a:bodyPr>
          <a:lstStyle/>
          <a:p>
            <a:r>
              <a:rPr lang="en-US" dirty="0" smtClean="0"/>
              <a:t>Hundreds </a:t>
            </a:r>
            <a:r>
              <a:rPr lang="en-US" smtClean="0"/>
              <a:t>of microsystems </a:t>
            </a:r>
            <a:r>
              <a:rPr lang="en-US" dirty="0" smtClean="0"/>
              <a:t>fabricated at once</a:t>
            </a:r>
            <a:endParaRPr lang="en-US" dirty="0"/>
          </a:p>
        </p:txBody>
      </p:sp>
      <p:sp>
        <p:nvSpPr>
          <p:cNvPr id="3" name="Slide Number Placeholder 2"/>
          <p:cNvSpPr>
            <a:spLocks noGrp="1"/>
          </p:cNvSpPr>
          <p:nvPr>
            <p:ph type="sldNum" sz="quarter" idx="11"/>
          </p:nvPr>
        </p:nvSpPr>
        <p:spPr/>
        <p:txBody>
          <a:bodyPr/>
          <a:lstStyle/>
          <a:p>
            <a:fld id="{2C50C6C8-AA94-9B41-804B-ADFF335A0C34}" type="slidenum">
              <a:rPr lang="en-US" smtClean="0"/>
              <a:pPr/>
              <a:t>9</a:t>
            </a:fld>
            <a:endParaRPr lang="en-US" dirty="0"/>
          </a:p>
        </p:txBody>
      </p:sp>
    </p:spTree>
    <p:extLst>
      <p:ext uri="{BB962C8B-B14F-4D97-AF65-F5344CB8AC3E}">
        <p14:creationId xmlns:p14="http://schemas.microsoft.com/office/powerpoint/2010/main" val="1276673168"/>
      </p:ext>
    </p:extLst>
  </p:cSld>
  <p:clrMapOvr>
    <a:masterClrMapping/>
  </p:clrMapOvr>
  <p:timing>
    <p:tnLst>
      <p:par>
        <p:cTn id="1" dur="indefinite" restart="never" nodeType="tmRoot"/>
      </p:par>
    </p:tnLst>
  </p:timing>
</p:sld>
</file>

<file path=ppt/theme/theme1.xml><?xml version="1.0" encoding="utf-8"?>
<a:theme xmlns:a="http://schemas.openxmlformats.org/drawingml/2006/main" name="University of Rochester">
  <a:themeElements>
    <a:clrScheme name="Office Theme 1">
      <a:dk1>
        <a:srgbClr val="000000"/>
      </a:dk1>
      <a:lt1>
        <a:srgbClr val="E8EAE9"/>
      </a:lt1>
      <a:dk2>
        <a:srgbClr val="000000"/>
      </a:dk2>
      <a:lt2>
        <a:srgbClr val="808080"/>
      </a:lt2>
      <a:accent1>
        <a:srgbClr val="99CCFF"/>
      </a:accent1>
      <a:accent2>
        <a:srgbClr val="CCCCFF"/>
      </a:accent2>
      <a:accent3>
        <a:srgbClr val="F2F3F2"/>
      </a:accent3>
      <a:accent4>
        <a:srgbClr val="000000"/>
      </a:accent4>
      <a:accent5>
        <a:srgbClr val="CAE2FF"/>
      </a:accent5>
      <a:accent6>
        <a:srgbClr val="B9B9E7"/>
      </a:accent6>
      <a:hlink>
        <a:srgbClr val="3333CC"/>
      </a:hlink>
      <a:folHlink>
        <a:srgbClr val="AF67FF"/>
      </a:folHlink>
    </a:clrScheme>
    <a:fontScheme name="Office Theme">
      <a:majorFont>
        <a:latin typeface="Times New Roman"/>
        <a:ea typeface="MS Pゴシック"/>
        <a:cs typeface="MS Pゴシック"/>
      </a:majorFont>
      <a:minorFont>
        <a:latin typeface="Times New Roman"/>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MS Pゴシック" charset="0"/>
            <a:cs typeface="MS P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MS Pゴシック" charset="0"/>
            <a:cs typeface="MS Pゴシック" charset="0"/>
          </a:defRPr>
        </a:defPPr>
      </a:lstStyle>
    </a:lnDef>
  </a:objectDefaults>
  <a:extraClrSchemeLst>
    <a:extraClrScheme>
      <a:clrScheme name="Office Theme 1">
        <a:dk1>
          <a:srgbClr val="000000"/>
        </a:dk1>
        <a:lt1>
          <a:srgbClr val="E8EAE9"/>
        </a:lt1>
        <a:dk2>
          <a:srgbClr val="000000"/>
        </a:dk2>
        <a:lt2>
          <a:srgbClr val="808080"/>
        </a:lt2>
        <a:accent1>
          <a:srgbClr val="99CCFF"/>
        </a:accent1>
        <a:accent2>
          <a:srgbClr val="CCCCFF"/>
        </a:accent2>
        <a:accent3>
          <a:srgbClr val="F2F3F2"/>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E8EAE9"/>
        </a:lt1>
        <a:dk2>
          <a:srgbClr val="000000"/>
        </a:dk2>
        <a:lt2>
          <a:srgbClr val="3E3E5C"/>
        </a:lt2>
        <a:accent1>
          <a:srgbClr val="60597B"/>
        </a:accent1>
        <a:accent2>
          <a:srgbClr val="6666FF"/>
        </a:accent2>
        <a:accent3>
          <a:srgbClr val="F2F3F2"/>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adejski Proposal Presentation v3" id="{1383B928-FC6F-2E40-8823-783CFF3A8ECA}" vid="{97634B10-58DE-B344-9CD3-BF6319C83F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13905</TotalTime>
  <Words>3214</Words>
  <Application>Microsoft Macintosh PowerPoint</Application>
  <PresentationFormat>On-screen Show (4:3)</PresentationFormat>
  <Paragraphs>614</Paragraphs>
  <Slides>71</Slides>
  <Notes>69</Notes>
  <HiddenSlides>0</HiddenSlides>
  <MMClips>9</MMClips>
  <ScaleCrop>false</ScaleCrop>
  <HeadingPairs>
    <vt:vector size="8" baseType="variant">
      <vt:variant>
        <vt:lpstr>Fonts Used</vt:lpstr>
      </vt:variant>
      <vt:variant>
        <vt:i4>7</vt:i4>
      </vt:variant>
      <vt:variant>
        <vt:lpstr>Theme</vt:lpstr>
      </vt:variant>
      <vt:variant>
        <vt:i4>1</vt:i4>
      </vt:variant>
      <vt:variant>
        <vt:lpstr>Links</vt:lpstr>
      </vt:variant>
      <vt:variant>
        <vt:i4>1</vt:i4>
      </vt:variant>
      <vt:variant>
        <vt:lpstr>Slide Titles</vt:lpstr>
      </vt:variant>
      <vt:variant>
        <vt:i4>71</vt:i4>
      </vt:variant>
    </vt:vector>
  </HeadingPairs>
  <TitlesOfParts>
    <vt:vector size="80" baseType="lpstr">
      <vt:lpstr>Arial</vt:lpstr>
      <vt:lpstr>Calibri</vt:lpstr>
      <vt:lpstr>Helvetica</vt:lpstr>
      <vt:lpstr>Helvetica Neue</vt:lpstr>
      <vt:lpstr>MS Pゴシック</vt:lpstr>
      <vt:lpstr>Times New Roman</vt:lpstr>
      <vt:lpstr>Wingdings</vt:lpstr>
      <vt:lpstr>University of Rochester</vt:lpstr>
      <vt:lpstr>Macintosh HD:Users:GregMadejski:U of R Work:Labwork:Papers and Presentations:Madejski BMES 2014 Abstract V6.doc!OLE_LINK1</vt:lpstr>
      <vt:lpstr>Silicon Nanomembranes as an Enabling Platform for Multifunctional Microsystems</vt:lpstr>
      <vt:lpstr>Si Nanomembrane Technology</vt:lpstr>
      <vt:lpstr>Si Nanomembrane Applications</vt:lpstr>
      <vt:lpstr>Si Nanomembrane Applications</vt:lpstr>
      <vt:lpstr>Si Nanomembrane Applications</vt:lpstr>
      <vt:lpstr>Si Nanomembrane Applications</vt:lpstr>
      <vt:lpstr>Si Nanomembrane Applications</vt:lpstr>
      <vt:lpstr>Microsystem</vt:lpstr>
      <vt:lpstr>Integrated Nanomembrane Microsystem</vt:lpstr>
      <vt:lpstr>Lab-on-a-Chip (LOC)</vt:lpstr>
      <vt:lpstr>Lab-off-a-Chip</vt:lpstr>
      <vt:lpstr>Existing Pumping Technology</vt:lpstr>
      <vt:lpstr>Existing Pumping Technology</vt:lpstr>
      <vt:lpstr>Existing Miniaturization</vt:lpstr>
      <vt:lpstr>What can be done better?</vt:lpstr>
      <vt:lpstr>What applications could be improved?</vt:lpstr>
      <vt:lpstr>Aims</vt:lpstr>
      <vt:lpstr>Aims</vt:lpstr>
      <vt:lpstr>Tents, New Materials, Epithelial LOC</vt:lpstr>
      <vt:lpstr>DNA Nanopore Sequencers</vt:lpstr>
      <vt:lpstr>DNA Nanopore Sequencers</vt:lpstr>
      <vt:lpstr>DNA Blockage</vt:lpstr>
      <vt:lpstr>Nanomembrane-Vapor Transfer</vt:lpstr>
      <vt:lpstr>Tenting</vt:lpstr>
      <vt:lpstr>Tenting - SEM</vt:lpstr>
      <vt:lpstr>Tenting - Wetting</vt:lpstr>
      <vt:lpstr>Tenting - Wetting</vt:lpstr>
      <vt:lpstr>Tenting - Wetting</vt:lpstr>
      <vt:lpstr>Tent Stability</vt:lpstr>
      <vt:lpstr>Tenting – Adhesion Model</vt:lpstr>
      <vt:lpstr>Tenting – Adhesion Model</vt:lpstr>
      <vt:lpstr>Tented Filtration</vt:lpstr>
      <vt:lpstr>Tented Filtration</vt:lpstr>
      <vt:lpstr>Tented Nanopore Sequencing</vt:lpstr>
      <vt:lpstr>Aim 1 Summary</vt:lpstr>
      <vt:lpstr>Tents, New Materials, Epithelial LOC</vt:lpstr>
      <vt:lpstr>Retinal Pigment Epithelium (RPE)</vt:lpstr>
      <vt:lpstr>RPE Ocular Disease</vt:lpstr>
      <vt:lpstr>Water Transport Physiology</vt:lpstr>
      <vt:lpstr>Raman Theory</vt:lpstr>
      <vt:lpstr>Raman Theory</vt:lpstr>
      <vt:lpstr>Raman Theory</vt:lpstr>
      <vt:lpstr>Raman Theory</vt:lpstr>
      <vt:lpstr>Imaging Water Transport by Raman</vt:lpstr>
      <vt:lpstr>Imaging Water Transport by Raman</vt:lpstr>
      <vt:lpstr>PowerPoint Presentation</vt:lpstr>
      <vt:lpstr>Fabrication - Strategy</vt:lpstr>
      <vt:lpstr>Fabrication - Structure</vt:lpstr>
      <vt:lpstr>Electron Micrographs</vt:lpstr>
      <vt:lpstr>Material - EDS</vt:lpstr>
      <vt:lpstr>Material - XPS </vt:lpstr>
      <vt:lpstr>Mechanical Strength</vt:lpstr>
      <vt:lpstr>Cytocompatibility</vt:lpstr>
      <vt:lpstr>Membrane Durability Under Laser Exposure</vt:lpstr>
      <vt:lpstr>Reduction of Silicon Peak</vt:lpstr>
      <vt:lpstr>Fabrication – Au, Pt</vt:lpstr>
      <vt:lpstr>Aim 2 Summary</vt:lpstr>
      <vt:lpstr>Tents, New Materials, Epithelial LOC</vt:lpstr>
      <vt:lpstr>Electroosmotic Pumping</vt:lpstr>
      <vt:lpstr>EO Flow</vt:lpstr>
      <vt:lpstr>Electroosmotic Pumping</vt:lpstr>
      <vt:lpstr>Streaming Potential Sensor</vt:lpstr>
      <vt:lpstr>3d Printed Microsystem</vt:lpstr>
      <vt:lpstr>Cell Growth</vt:lpstr>
      <vt:lpstr>Resealable Microsystem</vt:lpstr>
      <vt:lpstr>Water Transport Measurement</vt:lpstr>
      <vt:lpstr>Combined Measurements</vt:lpstr>
      <vt:lpstr>Tents, New Materials, Tissue LOC</vt:lpstr>
      <vt:lpstr>Summary</vt:lpstr>
      <vt:lpstr>Acknowledgements</vt:lpstr>
      <vt:lpstr>Questions?</vt:lpstr>
    </vt:vector>
  </TitlesOfParts>
  <Company>University of Rochester</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Breaking the Wall of </dc:title>
  <dc:creator>Greg Madejski</dc:creator>
  <cp:lastModifiedBy>gmadejski2002@yahoo.com</cp:lastModifiedBy>
  <cp:revision>199</cp:revision>
  <dcterms:created xsi:type="dcterms:W3CDTF">2015-05-03T19:04:47Z</dcterms:created>
  <dcterms:modified xsi:type="dcterms:W3CDTF">2017-12-19T14:12:18Z</dcterms:modified>
</cp:coreProperties>
</file>