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tif" ContentType="image/tiff"/>
  <Default Extension="wdp" ContentType="image/vnd.ms-photo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3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4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9" r:id="rId3"/>
    <p:sldId id="261" r:id="rId4"/>
    <p:sldId id="268" r:id="rId5"/>
    <p:sldId id="273" r:id="rId6"/>
    <p:sldId id="283" r:id="rId7"/>
    <p:sldId id="260" r:id="rId8"/>
    <p:sldId id="263" r:id="rId9"/>
    <p:sldId id="264" r:id="rId10"/>
    <p:sldId id="265" r:id="rId11"/>
    <p:sldId id="266" r:id="rId12"/>
    <p:sldId id="267" r:id="rId13"/>
    <p:sldId id="275" r:id="rId14"/>
    <p:sldId id="277" r:id="rId15"/>
    <p:sldId id="276" r:id="rId16"/>
    <p:sldId id="274" r:id="rId17"/>
    <p:sldId id="284" r:id="rId18"/>
    <p:sldId id="280" r:id="rId19"/>
    <p:sldId id="281" r:id="rId20"/>
    <p:sldId id="285" r:id="rId21"/>
    <p:sldId id="28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745"/>
    <p:restoredTop sz="94677"/>
  </p:normalViewPr>
  <p:slideViewPr>
    <p:cSldViewPr snapToGrid="0" snapToObjects="1">
      <p:cViewPr>
        <p:scale>
          <a:sx n="105" d="100"/>
          <a:sy n="105" d="100"/>
        </p:scale>
        <p:origin x="-112" y="-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4" Type="http://schemas.openxmlformats.org/officeDocument/2006/relationships/oleObject" Target="file:////Users/md3826/Desktop/Final%20Concentration%20-%20Intensity%20file.xlsx" TargetMode="External"/><Relationship Id="rId5" Type="http://schemas.openxmlformats.org/officeDocument/2006/relationships/chartUserShapes" Target="../drawings/drawing1.xml"/><Relationship Id="rId1" Type="http://schemas.microsoft.com/office/2011/relationships/chartStyle" Target="style1.xml"/><Relationship Id="rId2" Type="http://schemas.microsoft.com/office/2011/relationships/chartColorStyle" Target="colors1.xml"/></Relationships>
</file>

<file path=ppt/charts/_rels/chart2.xml.rels><?xml version="1.0" encoding="UTF-8" standalone="yes"?>
<Relationships xmlns="http://schemas.openxmlformats.org/package/2006/relationships"><Relationship Id="rId1" Type="http://schemas.microsoft.com/office/2011/relationships/chartStyle" Target="style2.xml"/><Relationship Id="rId2" Type="http://schemas.microsoft.com/office/2011/relationships/chartColorStyle" Target="colors2.xml"/><Relationship Id="rId3" Type="http://schemas.openxmlformats.org/officeDocument/2006/relationships/oleObject" Target="file:////Users/md3826/Desktop/Final%20Concentration%20-%20Intensity%20file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microsoft.com/office/2011/relationships/chartStyle" Target="style3.xml"/><Relationship Id="rId2" Type="http://schemas.microsoft.com/office/2011/relationships/chartColorStyle" Target="colors3.xml"/><Relationship Id="rId3" Type="http://schemas.openxmlformats.org/officeDocument/2006/relationships/oleObject" Target="file:////Users/md3826/Desktop/Final%20Concentration%20-%20Intensity%20file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itsnas02\KGCOE-Research\bme-gaborski-data\Image%20Data\Aslan\Fall%202017\New%20Device\Captur%20and%20Release\Experiment%2019%20-%20Successful\Stage%207\Intensity%20Analysis.xlsx" TargetMode="External"/><Relationship Id="rId4" Type="http://schemas.openxmlformats.org/officeDocument/2006/relationships/chartUserShapes" Target="../drawings/drawing2.xml"/><Relationship Id="rId1" Type="http://schemas.microsoft.com/office/2011/relationships/chartStyle" Target="style4.xml"/><Relationship Id="rId2" Type="http://schemas.microsoft.com/office/2011/relationships/chartColorStyle" Target="colors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/itsnas02\KGCOE-Research\bme-gaborski-data\Image%20Data\Aslan\Fall%202017\New%20Device\Captur%20and%20Release\Experiment%2019%20-%20Successful\Stage%207\Intensity%20Analysis.xlsx" TargetMode="External"/><Relationship Id="rId4" Type="http://schemas.openxmlformats.org/officeDocument/2006/relationships/chartUserShapes" Target="../drawings/drawing3.xml"/><Relationship Id="rId1" Type="http://schemas.microsoft.com/office/2011/relationships/chartStyle" Target="style5.xml"/><Relationship Id="rId2" Type="http://schemas.microsoft.com/office/2011/relationships/chartColorStyle" Target="colors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/itsnas02\KGCOE-Research\bme-gaborski-data\Image%20Data\Aslan\Fall%202017\New%20Device\Experiment%2014%20-%20Capturing%20and%20Releasing\Stage%207\Stage%207%20Exp%2014.xlsx" TargetMode="External"/><Relationship Id="rId4" Type="http://schemas.openxmlformats.org/officeDocument/2006/relationships/chartUserShapes" Target="../drawings/drawing4.xml"/><Relationship Id="rId1" Type="http://schemas.microsoft.com/office/2011/relationships/chartStyle" Target="style6.xml"/><Relationship Id="rId2" Type="http://schemas.microsoft.com/office/2011/relationships/chartColorStyle" Target="colors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rgbClr val="FF0000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0.142131073087719"/>
                  <c:y val="0.482884140435884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800" baseline="0" dirty="0"/>
                      <a:t>y = 89.754x - 4E+10</a:t>
                    </a:r>
                    <a:br>
                      <a:rPr lang="en-US" sz="1800" baseline="0" dirty="0"/>
                    </a:br>
                    <a:r>
                      <a:rPr lang="en-US" sz="1800" baseline="0" dirty="0"/>
                      <a:t>R² = 0.98402</a:t>
                    </a:r>
                    <a:endParaRPr lang="en-US" sz="1800" dirty="0"/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Sheet1!$D$11:$D$16</c:f>
              <c:numCache>
                <c:formatCode>General</c:formatCode>
                <c:ptCount val="6"/>
                <c:pt idx="0">
                  <c:v>8.921234722E9</c:v>
                </c:pt>
                <c:pt idx="1">
                  <c:v>5.321408806E9</c:v>
                </c:pt>
                <c:pt idx="2" formatCode="0.00E+00">
                  <c:v>3.36E9</c:v>
                </c:pt>
                <c:pt idx="3" formatCode="0.00E+00">
                  <c:v>8.31E8</c:v>
                </c:pt>
                <c:pt idx="4" formatCode="0.00E+00">
                  <c:v>4.63E8</c:v>
                </c:pt>
                <c:pt idx="5" formatCode="0.00E+00">
                  <c:v>2.83E8</c:v>
                </c:pt>
              </c:numCache>
            </c:numRef>
          </c:xVal>
          <c:yVal>
            <c:numRef>
              <c:f>Sheet1!$E$11:$E$16</c:f>
              <c:numCache>
                <c:formatCode>0.00E+00</c:formatCode>
                <c:ptCount val="6"/>
                <c:pt idx="0">
                  <c:v>8.0E11</c:v>
                </c:pt>
                <c:pt idx="1">
                  <c:v>4.0E11</c:v>
                </c:pt>
                <c:pt idx="2">
                  <c:v>2.0E11</c:v>
                </c:pt>
                <c:pt idx="3">
                  <c:v>4.0E10</c:v>
                </c:pt>
                <c:pt idx="4">
                  <c:v>2.0E10</c:v>
                </c:pt>
                <c:pt idx="5">
                  <c:v>1.0E10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401320144"/>
        <c:axId val="-1346276464"/>
      </c:scatterChart>
      <c:valAx>
        <c:axId val="-14013201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/>
                  <a:t>Intensity</a:t>
                </a:r>
              </a:p>
            </c:rich>
          </c:tx>
          <c:layout>
            <c:manualLayout>
              <c:xMode val="edge"/>
              <c:yMode val="edge"/>
              <c:x val="0.449095008016284"/>
              <c:y val="0.91326322823062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346276464"/>
        <c:crosses val="autoZero"/>
        <c:crossBetween val="midCat"/>
      </c:valAx>
      <c:valAx>
        <c:axId val="-1346276464"/>
        <c:scaling>
          <c:orientation val="minMax"/>
          <c:min val="0.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/>
                  <a:t>Reported Concentration</a:t>
                </a:r>
              </a:p>
            </c:rich>
          </c:tx>
          <c:layout>
            <c:manualLayout>
              <c:xMode val="edge"/>
              <c:yMode val="edge"/>
              <c:x val="0.0152767943617889"/>
              <c:y val="0.20264659091959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E+0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40132014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rgbClr val="FF0000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0.172426781562873"/>
                  <c:y val="0.405187416306224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800" baseline="0" dirty="0"/>
                      <a:t>y = 62.138x - 9E+09</a:t>
                    </a:r>
                    <a:br>
                      <a:rPr lang="en-US" sz="1800" baseline="0" dirty="0"/>
                    </a:br>
                    <a:r>
                      <a:rPr lang="en-US" sz="1800" baseline="0" dirty="0"/>
                      <a:t>R² = 0.99963</a:t>
                    </a:r>
                    <a:endParaRPr lang="en-US" sz="1800" dirty="0"/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Sheet1!$D$20:$D$23</c:f>
              <c:numCache>
                <c:formatCode>0.00E+00</c:formatCode>
                <c:ptCount val="4"/>
                <c:pt idx="0">
                  <c:v>3.36E9</c:v>
                </c:pt>
                <c:pt idx="1">
                  <c:v>8.31E8</c:v>
                </c:pt>
                <c:pt idx="2">
                  <c:v>4.63E8</c:v>
                </c:pt>
                <c:pt idx="3">
                  <c:v>2.83E8</c:v>
                </c:pt>
              </c:numCache>
            </c:numRef>
          </c:xVal>
          <c:yVal>
            <c:numRef>
              <c:f>Sheet1!$E$20:$E$23</c:f>
              <c:numCache>
                <c:formatCode>0.00E+00</c:formatCode>
                <c:ptCount val="4"/>
                <c:pt idx="0">
                  <c:v>2.0E11</c:v>
                </c:pt>
                <c:pt idx="1">
                  <c:v>4.0E10</c:v>
                </c:pt>
                <c:pt idx="2">
                  <c:v>2.0E10</c:v>
                </c:pt>
                <c:pt idx="3">
                  <c:v>1.0E10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378175456"/>
        <c:axId val="-1378195056"/>
      </c:scatterChart>
      <c:valAx>
        <c:axId val="-13781754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/>
                  <a:t>Intensity</a:t>
                </a:r>
              </a:p>
            </c:rich>
          </c:tx>
          <c:layout>
            <c:manualLayout>
              <c:xMode val="edge"/>
              <c:yMode val="edge"/>
              <c:x val="0.485622092062272"/>
              <c:y val="0.92671466842441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E+0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378195056"/>
        <c:crosses val="autoZero"/>
        <c:crossBetween val="midCat"/>
      </c:valAx>
      <c:valAx>
        <c:axId val="-1378195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/>
                  <a:t>Reported Concentration</a:t>
                </a:r>
              </a:p>
            </c:rich>
          </c:tx>
          <c:layout>
            <c:manualLayout>
              <c:xMode val="edge"/>
              <c:yMode val="edge"/>
              <c:x val="0.0194444444444444"/>
              <c:y val="0.24955234762321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37817545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rgbClr val="FF0000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0.1519160907049"/>
                  <c:y val="0.422543817389244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Sheet1!$C$53:$C$56</c:f>
              <c:numCache>
                <c:formatCode>General</c:formatCode>
                <c:ptCount val="4"/>
                <c:pt idx="0">
                  <c:v>3338.125</c:v>
                </c:pt>
                <c:pt idx="1">
                  <c:v>826.1568499999994</c:v>
                </c:pt>
                <c:pt idx="2">
                  <c:v>460.0510888888889</c:v>
                </c:pt>
                <c:pt idx="3">
                  <c:v>281.6682916666666</c:v>
                </c:pt>
              </c:numCache>
            </c:numRef>
          </c:xVal>
          <c:yVal>
            <c:numRef>
              <c:f>Sheet1!$D$53:$D$56</c:f>
              <c:numCache>
                <c:formatCode>General</c:formatCode>
                <c:ptCount val="4"/>
                <c:pt idx="0">
                  <c:v>8.45154458220344E7</c:v>
                </c:pt>
                <c:pt idx="1">
                  <c:v>3.33566356641109E7</c:v>
                </c:pt>
                <c:pt idx="2">
                  <c:v>1.64428600655193E7</c:v>
                </c:pt>
                <c:pt idx="3">
                  <c:v>5.86685236739824E6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370778272"/>
        <c:axId val="-1370991296"/>
      </c:scatterChart>
      <c:valAx>
        <c:axId val="-13707782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Intensity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370991296"/>
        <c:crosses val="autoZero"/>
        <c:crossBetween val="midCat"/>
      </c:valAx>
      <c:valAx>
        <c:axId val="-1370991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Concentration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37077827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bg2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900334625629"/>
          <c:y val="0.180405927542161"/>
          <c:w val="0.78317762298359"/>
          <c:h val="0.699711097979201"/>
        </c:manualLayout>
      </c:layout>
      <c:scatterChart>
        <c:scatterStyle val="smoothMarker"/>
        <c:varyColors val="0"/>
        <c:ser>
          <c:idx val="1"/>
          <c:order val="0"/>
          <c:spPr>
            <a:ln w="19050" cap="rnd">
              <a:solidFill>
                <a:srgbClr val="FFFF00"/>
              </a:solidFill>
              <a:round/>
            </a:ln>
            <a:effectLst/>
          </c:spPr>
          <c:marker>
            <c:symbol val="none"/>
          </c:marker>
          <c:xVal>
            <c:numRef>
              <c:f>Sheet1!$B$5:$B$54</c:f>
              <c:numCache>
                <c:formatCode>General</c:formatCode>
                <c:ptCount val="50"/>
                <c:pt idx="0">
                  <c:v>1.0</c:v>
                </c:pt>
                <c:pt idx="1">
                  <c:v>2.0</c:v>
                </c:pt>
                <c:pt idx="2">
                  <c:v>3.0</c:v>
                </c:pt>
                <c:pt idx="3">
                  <c:v>4.0</c:v>
                </c:pt>
                <c:pt idx="4">
                  <c:v>5.0</c:v>
                </c:pt>
                <c:pt idx="5">
                  <c:v>6.0</c:v>
                </c:pt>
                <c:pt idx="6">
                  <c:v>7.0</c:v>
                </c:pt>
                <c:pt idx="7">
                  <c:v>8.0</c:v>
                </c:pt>
                <c:pt idx="8">
                  <c:v>9.0</c:v>
                </c:pt>
                <c:pt idx="9">
                  <c:v>10.0</c:v>
                </c:pt>
                <c:pt idx="10">
                  <c:v>11.0</c:v>
                </c:pt>
                <c:pt idx="11">
                  <c:v>12.0</c:v>
                </c:pt>
                <c:pt idx="12">
                  <c:v>13.0</c:v>
                </c:pt>
                <c:pt idx="13">
                  <c:v>14.0</c:v>
                </c:pt>
                <c:pt idx="14">
                  <c:v>15.0</c:v>
                </c:pt>
                <c:pt idx="15">
                  <c:v>16.0</c:v>
                </c:pt>
                <c:pt idx="16">
                  <c:v>17.0</c:v>
                </c:pt>
                <c:pt idx="17">
                  <c:v>18.0</c:v>
                </c:pt>
                <c:pt idx="18">
                  <c:v>19.0</c:v>
                </c:pt>
                <c:pt idx="19">
                  <c:v>20.0</c:v>
                </c:pt>
                <c:pt idx="20">
                  <c:v>21.0</c:v>
                </c:pt>
                <c:pt idx="21">
                  <c:v>22.0</c:v>
                </c:pt>
                <c:pt idx="22">
                  <c:v>23.0</c:v>
                </c:pt>
                <c:pt idx="23">
                  <c:v>24.0</c:v>
                </c:pt>
                <c:pt idx="24">
                  <c:v>25.0</c:v>
                </c:pt>
                <c:pt idx="25">
                  <c:v>28.0</c:v>
                </c:pt>
                <c:pt idx="26">
                  <c:v>29.0</c:v>
                </c:pt>
                <c:pt idx="27">
                  <c:v>30.0</c:v>
                </c:pt>
                <c:pt idx="28">
                  <c:v>31.0</c:v>
                </c:pt>
                <c:pt idx="29">
                  <c:v>32.0</c:v>
                </c:pt>
                <c:pt idx="30">
                  <c:v>33.0</c:v>
                </c:pt>
                <c:pt idx="31">
                  <c:v>34.0</c:v>
                </c:pt>
                <c:pt idx="32">
                  <c:v>35.0</c:v>
                </c:pt>
                <c:pt idx="33">
                  <c:v>36.0</c:v>
                </c:pt>
                <c:pt idx="34">
                  <c:v>37.0</c:v>
                </c:pt>
                <c:pt idx="35">
                  <c:v>38.0</c:v>
                </c:pt>
                <c:pt idx="36">
                  <c:v>39.0</c:v>
                </c:pt>
                <c:pt idx="37">
                  <c:v>40.0</c:v>
                </c:pt>
                <c:pt idx="38">
                  <c:v>41.0</c:v>
                </c:pt>
                <c:pt idx="39">
                  <c:v>42.0</c:v>
                </c:pt>
                <c:pt idx="40">
                  <c:v>43.0</c:v>
                </c:pt>
                <c:pt idx="41">
                  <c:v>44.0</c:v>
                </c:pt>
                <c:pt idx="42">
                  <c:v>45.0</c:v>
                </c:pt>
                <c:pt idx="43">
                  <c:v>46.0</c:v>
                </c:pt>
                <c:pt idx="44">
                  <c:v>47.0</c:v>
                </c:pt>
                <c:pt idx="45">
                  <c:v>48.0</c:v>
                </c:pt>
                <c:pt idx="46">
                  <c:v>49.0</c:v>
                </c:pt>
                <c:pt idx="47">
                  <c:v>50.0</c:v>
                </c:pt>
                <c:pt idx="48">
                  <c:v>51.0</c:v>
                </c:pt>
                <c:pt idx="49">
                  <c:v>52.0</c:v>
                </c:pt>
              </c:numCache>
            </c:numRef>
          </c:xVal>
          <c:yVal>
            <c:numRef>
              <c:f>Sheet1!$H$5:$H$54</c:f>
              <c:numCache>
                <c:formatCode>General</c:formatCode>
                <c:ptCount val="50"/>
                <c:pt idx="0">
                  <c:v>122.851</c:v>
                </c:pt>
                <c:pt idx="1">
                  <c:v>95.866</c:v>
                </c:pt>
                <c:pt idx="2">
                  <c:v>101.511</c:v>
                </c:pt>
                <c:pt idx="3">
                  <c:v>107.776</c:v>
                </c:pt>
                <c:pt idx="4">
                  <c:v>129.202</c:v>
                </c:pt>
                <c:pt idx="5">
                  <c:v>157.775</c:v>
                </c:pt>
                <c:pt idx="6">
                  <c:v>193.745</c:v>
                </c:pt>
                <c:pt idx="7">
                  <c:v>235.696</c:v>
                </c:pt>
                <c:pt idx="8">
                  <c:v>271.548</c:v>
                </c:pt>
                <c:pt idx="9">
                  <c:v>312.683</c:v>
                </c:pt>
                <c:pt idx="10">
                  <c:v>350.627</c:v>
                </c:pt>
                <c:pt idx="11">
                  <c:v>372.8539999999999</c:v>
                </c:pt>
                <c:pt idx="12">
                  <c:v>380.6070000000001</c:v>
                </c:pt>
                <c:pt idx="13">
                  <c:v>389.7769999999986</c:v>
                </c:pt>
                <c:pt idx="14">
                  <c:v>382.861</c:v>
                </c:pt>
                <c:pt idx="15">
                  <c:v>384.28</c:v>
                </c:pt>
                <c:pt idx="16">
                  <c:v>370.4329999999989</c:v>
                </c:pt>
                <c:pt idx="17">
                  <c:v>374.404</c:v>
                </c:pt>
                <c:pt idx="18">
                  <c:v>376.173</c:v>
                </c:pt>
                <c:pt idx="19">
                  <c:v>375.4669999999986</c:v>
                </c:pt>
                <c:pt idx="20">
                  <c:v>382.9359999999986</c:v>
                </c:pt>
                <c:pt idx="21">
                  <c:v>398.2769999999986</c:v>
                </c:pt>
                <c:pt idx="22">
                  <c:v>425.25</c:v>
                </c:pt>
                <c:pt idx="23">
                  <c:v>461.278</c:v>
                </c:pt>
                <c:pt idx="24">
                  <c:v>471.142</c:v>
                </c:pt>
                <c:pt idx="25">
                  <c:v>446.6070000000001</c:v>
                </c:pt>
                <c:pt idx="26">
                  <c:v>544.0569999999982</c:v>
                </c:pt>
                <c:pt idx="27">
                  <c:v>554.5559999999994</c:v>
                </c:pt>
                <c:pt idx="28">
                  <c:v>565.016</c:v>
                </c:pt>
                <c:pt idx="29">
                  <c:v>561.631</c:v>
                </c:pt>
                <c:pt idx="30">
                  <c:v>568.573</c:v>
                </c:pt>
                <c:pt idx="31">
                  <c:v>573.5119999999994</c:v>
                </c:pt>
                <c:pt idx="32">
                  <c:v>556.239</c:v>
                </c:pt>
                <c:pt idx="33">
                  <c:v>523.709</c:v>
                </c:pt>
                <c:pt idx="34">
                  <c:v>477.091</c:v>
                </c:pt>
                <c:pt idx="35">
                  <c:v>432.23</c:v>
                </c:pt>
                <c:pt idx="36">
                  <c:v>384.499</c:v>
                </c:pt>
                <c:pt idx="37">
                  <c:v>334.805</c:v>
                </c:pt>
                <c:pt idx="38">
                  <c:v>307.113</c:v>
                </c:pt>
                <c:pt idx="39">
                  <c:v>253.5</c:v>
                </c:pt>
                <c:pt idx="40">
                  <c:v>244.348</c:v>
                </c:pt>
                <c:pt idx="41">
                  <c:v>176.54</c:v>
                </c:pt>
                <c:pt idx="42">
                  <c:v>181.168</c:v>
                </c:pt>
                <c:pt idx="43">
                  <c:v>179.381</c:v>
                </c:pt>
                <c:pt idx="44">
                  <c:v>177.48</c:v>
                </c:pt>
                <c:pt idx="45">
                  <c:v>175.253</c:v>
                </c:pt>
                <c:pt idx="46">
                  <c:v>175.186</c:v>
                </c:pt>
                <c:pt idx="47">
                  <c:v>177.65</c:v>
                </c:pt>
                <c:pt idx="48">
                  <c:v>175.044</c:v>
                </c:pt>
                <c:pt idx="49">
                  <c:v>171.605</c:v>
                </c:pt>
              </c:numCache>
            </c:numRef>
          </c:yVal>
          <c:smooth val="1"/>
        </c:ser>
        <c:ser>
          <c:idx val="2"/>
          <c:order val="1"/>
          <c:spPr>
            <a:ln w="1905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xVal>
            <c:numRef>
              <c:f>Sheet1!$B$5:$B$54</c:f>
              <c:numCache>
                <c:formatCode>General</c:formatCode>
                <c:ptCount val="50"/>
                <c:pt idx="0">
                  <c:v>1.0</c:v>
                </c:pt>
                <c:pt idx="1">
                  <c:v>2.0</c:v>
                </c:pt>
                <c:pt idx="2">
                  <c:v>3.0</c:v>
                </c:pt>
                <c:pt idx="3">
                  <c:v>4.0</c:v>
                </c:pt>
                <c:pt idx="4">
                  <c:v>5.0</c:v>
                </c:pt>
                <c:pt idx="5">
                  <c:v>6.0</c:v>
                </c:pt>
                <c:pt idx="6">
                  <c:v>7.0</c:v>
                </c:pt>
                <c:pt idx="7">
                  <c:v>8.0</c:v>
                </c:pt>
                <c:pt idx="8">
                  <c:v>9.0</c:v>
                </c:pt>
                <c:pt idx="9">
                  <c:v>10.0</c:v>
                </c:pt>
                <c:pt idx="10">
                  <c:v>11.0</c:v>
                </c:pt>
                <c:pt idx="11">
                  <c:v>12.0</c:v>
                </c:pt>
                <c:pt idx="12">
                  <c:v>13.0</c:v>
                </c:pt>
                <c:pt idx="13">
                  <c:v>14.0</c:v>
                </c:pt>
                <c:pt idx="14">
                  <c:v>15.0</c:v>
                </c:pt>
                <c:pt idx="15">
                  <c:v>16.0</c:v>
                </c:pt>
                <c:pt idx="16">
                  <c:v>17.0</c:v>
                </c:pt>
                <c:pt idx="17">
                  <c:v>18.0</c:v>
                </c:pt>
                <c:pt idx="18">
                  <c:v>19.0</c:v>
                </c:pt>
                <c:pt idx="19">
                  <c:v>20.0</c:v>
                </c:pt>
                <c:pt idx="20">
                  <c:v>21.0</c:v>
                </c:pt>
                <c:pt idx="21">
                  <c:v>22.0</c:v>
                </c:pt>
                <c:pt idx="22">
                  <c:v>23.0</c:v>
                </c:pt>
                <c:pt idx="23">
                  <c:v>24.0</c:v>
                </c:pt>
                <c:pt idx="24">
                  <c:v>25.0</c:v>
                </c:pt>
                <c:pt idx="25">
                  <c:v>28.0</c:v>
                </c:pt>
                <c:pt idx="26">
                  <c:v>29.0</c:v>
                </c:pt>
                <c:pt idx="27">
                  <c:v>30.0</c:v>
                </c:pt>
                <c:pt idx="28">
                  <c:v>31.0</c:v>
                </c:pt>
                <c:pt idx="29">
                  <c:v>32.0</c:v>
                </c:pt>
                <c:pt idx="30">
                  <c:v>33.0</c:v>
                </c:pt>
                <c:pt idx="31">
                  <c:v>34.0</c:v>
                </c:pt>
                <c:pt idx="32">
                  <c:v>35.0</c:v>
                </c:pt>
                <c:pt idx="33">
                  <c:v>36.0</c:v>
                </c:pt>
                <c:pt idx="34">
                  <c:v>37.0</c:v>
                </c:pt>
                <c:pt idx="35">
                  <c:v>38.0</c:v>
                </c:pt>
                <c:pt idx="36">
                  <c:v>39.0</c:v>
                </c:pt>
                <c:pt idx="37">
                  <c:v>40.0</c:v>
                </c:pt>
                <c:pt idx="38">
                  <c:v>41.0</c:v>
                </c:pt>
                <c:pt idx="39">
                  <c:v>42.0</c:v>
                </c:pt>
                <c:pt idx="40">
                  <c:v>43.0</c:v>
                </c:pt>
                <c:pt idx="41">
                  <c:v>44.0</c:v>
                </c:pt>
                <c:pt idx="42">
                  <c:v>45.0</c:v>
                </c:pt>
                <c:pt idx="43">
                  <c:v>46.0</c:v>
                </c:pt>
                <c:pt idx="44">
                  <c:v>47.0</c:v>
                </c:pt>
                <c:pt idx="45">
                  <c:v>48.0</c:v>
                </c:pt>
                <c:pt idx="46">
                  <c:v>49.0</c:v>
                </c:pt>
                <c:pt idx="47">
                  <c:v>50.0</c:v>
                </c:pt>
                <c:pt idx="48">
                  <c:v>51.0</c:v>
                </c:pt>
                <c:pt idx="49">
                  <c:v>52.0</c:v>
                </c:pt>
              </c:numCache>
            </c:numRef>
          </c:xVal>
          <c:yVal>
            <c:numRef>
              <c:f>Sheet1!$L$5:$L$54</c:f>
              <c:numCache>
                <c:formatCode>General</c:formatCode>
                <c:ptCount val="50"/>
                <c:pt idx="0">
                  <c:v>123.901</c:v>
                </c:pt>
                <c:pt idx="1">
                  <c:v>97.287</c:v>
                </c:pt>
                <c:pt idx="2">
                  <c:v>128.023</c:v>
                </c:pt>
                <c:pt idx="3">
                  <c:v>188.374</c:v>
                </c:pt>
                <c:pt idx="4">
                  <c:v>286.62</c:v>
                </c:pt>
                <c:pt idx="5">
                  <c:v>377.009</c:v>
                </c:pt>
                <c:pt idx="6">
                  <c:v>466.9</c:v>
                </c:pt>
                <c:pt idx="7">
                  <c:v>525.111</c:v>
                </c:pt>
                <c:pt idx="8">
                  <c:v>589.419</c:v>
                </c:pt>
                <c:pt idx="9">
                  <c:v>615.003</c:v>
                </c:pt>
                <c:pt idx="10">
                  <c:v>693.072</c:v>
                </c:pt>
                <c:pt idx="11">
                  <c:v>747.89</c:v>
                </c:pt>
                <c:pt idx="12">
                  <c:v>793.101</c:v>
                </c:pt>
                <c:pt idx="13">
                  <c:v>807.8159999999983</c:v>
                </c:pt>
                <c:pt idx="14">
                  <c:v>829.611</c:v>
                </c:pt>
                <c:pt idx="15">
                  <c:v>809.8069999999982</c:v>
                </c:pt>
                <c:pt idx="16">
                  <c:v>777.9169999999983</c:v>
                </c:pt>
                <c:pt idx="17">
                  <c:v>795.543</c:v>
                </c:pt>
                <c:pt idx="18">
                  <c:v>776.3129999999979</c:v>
                </c:pt>
                <c:pt idx="19">
                  <c:v>728.29</c:v>
                </c:pt>
                <c:pt idx="20">
                  <c:v>749.4509999999982</c:v>
                </c:pt>
                <c:pt idx="21">
                  <c:v>802.8369999999979</c:v>
                </c:pt>
                <c:pt idx="22">
                  <c:v>847.681</c:v>
                </c:pt>
                <c:pt idx="23">
                  <c:v>904.793</c:v>
                </c:pt>
                <c:pt idx="24">
                  <c:v>939.8429999999976</c:v>
                </c:pt>
                <c:pt idx="25">
                  <c:v>837.008</c:v>
                </c:pt>
                <c:pt idx="26">
                  <c:v>959.913</c:v>
                </c:pt>
                <c:pt idx="27">
                  <c:v>1013.952</c:v>
                </c:pt>
                <c:pt idx="28">
                  <c:v>963.699</c:v>
                </c:pt>
                <c:pt idx="29">
                  <c:v>982.0519999999982</c:v>
                </c:pt>
                <c:pt idx="30">
                  <c:v>994.3919999999994</c:v>
                </c:pt>
                <c:pt idx="31">
                  <c:v>989.383</c:v>
                </c:pt>
                <c:pt idx="32">
                  <c:v>956.2519999999994</c:v>
                </c:pt>
                <c:pt idx="33">
                  <c:v>845.3449999999982</c:v>
                </c:pt>
                <c:pt idx="34">
                  <c:v>726.385</c:v>
                </c:pt>
                <c:pt idx="35">
                  <c:v>635.277</c:v>
                </c:pt>
                <c:pt idx="36">
                  <c:v>578.2140000000001</c:v>
                </c:pt>
                <c:pt idx="37">
                  <c:v>536.013</c:v>
                </c:pt>
                <c:pt idx="38">
                  <c:v>537.59</c:v>
                </c:pt>
                <c:pt idx="39">
                  <c:v>246.871</c:v>
                </c:pt>
                <c:pt idx="40">
                  <c:v>239.131</c:v>
                </c:pt>
                <c:pt idx="41">
                  <c:v>163.248</c:v>
                </c:pt>
                <c:pt idx="42">
                  <c:v>165.155</c:v>
                </c:pt>
                <c:pt idx="43">
                  <c:v>163.197</c:v>
                </c:pt>
                <c:pt idx="44">
                  <c:v>161.925</c:v>
                </c:pt>
                <c:pt idx="45">
                  <c:v>158.026</c:v>
                </c:pt>
                <c:pt idx="46">
                  <c:v>157.527</c:v>
                </c:pt>
                <c:pt idx="47">
                  <c:v>159.557</c:v>
                </c:pt>
                <c:pt idx="48">
                  <c:v>157.467</c:v>
                </c:pt>
                <c:pt idx="49">
                  <c:v>155.045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349619760"/>
        <c:axId val="-1368668992"/>
      </c:scatterChart>
      <c:valAx>
        <c:axId val="-13496197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dirty="0" smtClean="0"/>
                  <a:t>Time (Minute)</a:t>
                </a:r>
                <a:endParaRPr lang="en-US" sz="1800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368668992"/>
        <c:crosses val="autoZero"/>
        <c:crossBetween val="midCat"/>
      </c:valAx>
      <c:valAx>
        <c:axId val="-1368668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dirty="0" smtClean="0"/>
                  <a:t>Intensity</a:t>
                </a:r>
                <a:endParaRPr lang="en-US" sz="1800" dirty="0"/>
              </a:p>
            </c:rich>
          </c:tx>
          <c:layout>
            <c:manualLayout>
              <c:xMode val="edge"/>
              <c:yMode val="edge"/>
              <c:x val="0.0156832563655847"/>
              <c:y val="0.34497464531216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34961976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900334625629"/>
          <c:y val="0.180405927542161"/>
          <c:w val="0.78317762298359"/>
          <c:h val="0.699711097979201"/>
        </c:manualLayout>
      </c:layout>
      <c:scatterChart>
        <c:scatterStyle val="smoothMarker"/>
        <c:varyColors val="0"/>
        <c:ser>
          <c:idx val="1"/>
          <c:order val="0"/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Sheet1!$B$5:$B$54</c:f>
              <c:numCache>
                <c:formatCode>General</c:formatCode>
                <c:ptCount val="50"/>
                <c:pt idx="0">
                  <c:v>1.0</c:v>
                </c:pt>
                <c:pt idx="1">
                  <c:v>2.0</c:v>
                </c:pt>
                <c:pt idx="2">
                  <c:v>3.0</c:v>
                </c:pt>
                <c:pt idx="3">
                  <c:v>4.0</c:v>
                </c:pt>
                <c:pt idx="4">
                  <c:v>5.0</c:v>
                </c:pt>
                <c:pt idx="5">
                  <c:v>6.0</c:v>
                </c:pt>
                <c:pt idx="6">
                  <c:v>7.0</c:v>
                </c:pt>
                <c:pt idx="7">
                  <c:v>8.0</c:v>
                </c:pt>
                <c:pt idx="8">
                  <c:v>9.0</c:v>
                </c:pt>
                <c:pt idx="9">
                  <c:v>10.0</c:v>
                </c:pt>
                <c:pt idx="10">
                  <c:v>11.0</c:v>
                </c:pt>
                <c:pt idx="11">
                  <c:v>12.0</c:v>
                </c:pt>
                <c:pt idx="12">
                  <c:v>13.0</c:v>
                </c:pt>
                <c:pt idx="13">
                  <c:v>14.0</c:v>
                </c:pt>
                <c:pt idx="14">
                  <c:v>15.0</c:v>
                </c:pt>
                <c:pt idx="15">
                  <c:v>16.0</c:v>
                </c:pt>
                <c:pt idx="16">
                  <c:v>17.0</c:v>
                </c:pt>
                <c:pt idx="17">
                  <c:v>18.0</c:v>
                </c:pt>
                <c:pt idx="18">
                  <c:v>19.0</c:v>
                </c:pt>
                <c:pt idx="19">
                  <c:v>20.0</c:v>
                </c:pt>
                <c:pt idx="20">
                  <c:v>21.0</c:v>
                </c:pt>
                <c:pt idx="21">
                  <c:v>22.0</c:v>
                </c:pt>
                <c:pt idx="22">
                  <c:v>23.0</c:v>
                </c:pt>
                <c:pt idx="23">
                  <c:v>24.0</c:v>
                </c:pt>
                <c:pt idx="24">
                  <c:v>25.0</c:v>
                </c:pt>
                <c:pt idx="25">
                  <c:v>28.0</c:v>
                </c:pt>
                <c:pt idx="26">
                  <c:v>29.0</c:v>
                </c:pt>
                <c:pt idx="27">
                  <c:v>30.0</c:v>
                </c:pt>
                <c:pt idx="28">
                  <c:v>31.0</c:v>
                </c:pt>
                <c:pt idx="29">
                  <c:v>32.0</c:v>
                </c:pt>
                <c:pt idx="30">
                  <c:v>33.0</c:v>
                </c:pt>
                <c:pt idx="31">
                  <c:v>34.0</c:v>
                </c:pt>
                <c:pt idx="32">
                  <c:v>35.0</c:v>
                </c:pt>
                <c:pt idx="33">
                  <c:v>36.0</c:v>
                </c:pt>
                <c:pt idx="34">
                  <c:v>37.0</c:v>
                </c:pt>
                <c:pt idx="35">
                  <c:v>38.0</c:v>
                </c:pt>
                <c:pt idx="36">
                  <c:v>39.0</c:v>
                </c:pt>
                <c:pt idx="37">
                  <c:v>40.0</c:v>
                </c:pt>
                <c:pt idx="38">
                  <c:v>41.0</c:v>
                </c:pt>
                <c:pt idx="39">
                  <c:v>42.0</c:v>
                </c:pt>
                <c:pt idx="40">
                  <c:v>43.0</c:v>
                </c:pt>
                <c:pt idx="41">
                  <c:v>44.0</c:v>
                </c:pt>
                <c:pt idx="42">
                  <c:v>45.0</c:v>
                </c:pt>
                <c:pt idx="43">
                  <c:v>46.0</c:v>
                </c:pt>
                <c:pt idx="44">
                  <c:v>47.0</c:v>
                </c:pt>
                <c:pt idx="45">
                  <c:v>48.0</c:v>
                </c:pt>
                <c:pt idx="46">
                  <c:v>49.0</c:v>
                </c:pt>
                <c:pt idx="47">
                  <c:v>50.0</c:v>
                </c:pt>
                <c:pt idx="48">
                  <c:v>51.0</c:v>
                </c:pt>
                <c:pt idx="49">
                  <c:v>52.0</c:v>
                </c:pt>
              </c:numCache>
            </c:numRef>
          </c:xVal>
          <c:yVal>
            <c:numRef>
              <c:f>Sheet1!$H$5:$H$54</c:f>
              <c:numCache>
                <c:formatCode>General</c:formatCode>
                <c:ptCount val="50"/>
                <c:pt idx="0">
                  <c:v>122.851</c:v>
                </c:pt>
                <c:pt idx="1">
                  <c:v>95.866</c:v>
                </c:pt>
                <c:pt idx="2">
                  <c:v>101.511</c:v>
                </c:pt>
                <c:pt idx="3">
                  <c:v>107.776</c:v>
                </c:pt>
                <c:pt idx="4">
                  <c:v>129.202</c:v>
                </c:pt>
                <c:pt idx="5">
                  <c:v>157.775</c:v>
                </c:pt>
                <c:pt idx="6">
                  <c:v>193.745</c:v>
                </c:pt>
                <c:pt idx="7">
                  <c:v>235.696</c:v>
                </c:pt>
                <c:pt idx="8">
                  <c:v>271.548</c:v>
                </c:pt>
                <c:pt idx="9">
                  <c:v>312.683</c:v>
                </c:pt>
                <c:pt idx="10">
                  <c:v>350.627</c:v>
                </c:pt>
                <c:pt idx="11">
                  <c:v>372.8539999999999</c:v>
                </c:pt>
                <c:pt idx="12">
                  <c:v>380.6070000000001</c:v>
                </c:pt>
                <c:pt idx="13">
                  <c:v>389.7769999999986</c:v>
                </c:pt>
                <c:pt idx="14">
                  <c:v>382.861</c:v>
                </c:pt>
                <c:pt idx="15">
                  <c:v>384.28</c:v>
                </c:pt>
                <c:pt idx="16">
                  <c:v>370.4329999999989</c:v>
                </c:pt>
                <c:pt idx="17">
                  <c:v>374.404</c:v>
                </c:pt>
                <c:pt idx="18">
                  <c:v>376.173</c:v>
                </c:pt>
                <c:pt idx="19">
                  <c:v>375.4669999999986</c:v>
                </c:pt>
                <c:pt idx="20">
                  <c:v>382.9359999999986</c:v>
                </c:pt>
                <c:pt idx="21">
                  <c:v>398.2769999999986</c:v>
                </c:pt>
                <c:pt idx="22">
                  <c:v>425.25</c:v>
                </c:pt>
                <c:pt idx="23">
                  <c:v>461.278</c:v>
                </c:pt>
                <c:pt idx="24">
                  <c:v>471.142</c:v>
                </c:pt>
                <c:pt idx="25">
                  <c:v>446.6070000000001</c:v>
                </c:pt>
                <c:pt idx="26">
                  <c:v>544.056999999998</c:v>
                </c:pt>
                <c:pt idx="27">
                  <c:v>554.5559999999994</c:v>
                </c:pt>
                <c:pt idx="28">
                  <c:v>565.016</c:v>
                </c:pt>
                <c:pt idx="29">
                  <c:v>561.631</c:v>
                </c:pt>
                <c:pt idx="30">
                  <c:v>568.573</c:v>
                </c:pt>
                <c:pt idx="31">
                  <c:v>573.5119999999994</c:v>
                </c:pt>
                <c:pt idx="32">
                  <c:v>556.239</c:v>
                </c:pt>
                <c:pt idx="33">
                  <c:v>523.709</c:v>
                </c:pt>
                <c:pt idx="34">
                  <c:v>477.091</c:v>
                </c:pt>
                <c:pt idx="35">
                  <c:v>432.23</c:v>
                </c:pt>
                <c:pt idx="36">
                  <c:v>384.499</c:v>
                </c:pt>
                <c:pt idx="37">
                  <c:v>334.805</c:v>
                </c:pt>
                <c:pt idx="38">
                  <c:v>307.113</c:v>
                </c:pt>
                <c:pt idx="39">
                  <c:v>253.5</c:v>
                </c:pt>
                <c:pt idx="40">
                  <c:v>244.348</c:v>
                </c:pt>
                <c:pt idx="41">
                  <c:v>176.54</c:v>
                </c:pt>
                <c:pt idx="42">
                  <c:v>181.168</c:v>
                </c:pt>
                <c:pt idx="43">
                  <c:v>179.381</c:v>
                </c:pt>
                <c:pt idx="44">
                  <c:v>177.48</c:v>
                </c:pt>
                <c:pt idx="45">
                  <c:v>175.253</c:v>
                </c:pt>
                <c:pt idx="46">
                  <c:v>175.186</c:v>
                </c:pt>
                <c:pt idx="47">
                  <c:v>177.65</c:v>
                </c:pt>
                <c:pt idx="48">
                  <c:v>175.044</c:v>
                </c:pt>
                <c:pt idx="49">
                  <c:v>171.605</c:v>
                </c:pt>
              </c:numCache>
            </c:numRef>
          </c:yVal>
          <c:smooth val="1"/>
        </c:ser>
        <c:ser>
          <c:idx val="2"/>
          <c:order val="1"/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xVal>
            <c:numRef>
              <c:f>Sheet1!$B$5:$B$54</c:f>
              <c:numCache>
                <c:formatCode>General</c:formatCode>
                <c:ptCount val="50"/>
                <c:pt idx="0">
                  <c:v>1.0</c:v>
                </c:pt>
                <c:pt idx="1">
                  <c:v>2.0</c:v>
                </c:pt>
                <c:pt idx="2">
                  <c:v>3.0</c:v>
                </c:pt>
                <c:pt idx="3">
                  <c:v>4.0</c:v>
                </c:pt>
                <c:pt idx="4">
                  <c:v>5.0</c:v>
                </c:pt>
                <c:pt idx="5">
                  <c:v>6.0</c:v>
                </c:pt>
                <c:pt idx="6">
                  <c:v>7.0</c:v>
                </c:pt>
                <c:pt idx="7">
                  <c:v>8.0</c:v>
                </c:pt>
                <c:pt idx="8">
                  <c:v>9.0</c:v>
                </c:pt>
                <c:pt idx="9">
                  <c:v>10.0</c:v>
                </c:pt>
                <c:pt idx="10">
                  <c:v>11.0</c:v>
                </c:pt>
                <c:pt idx="11">
                  <c:v>12.0</c:v>
                </c:pt>
                <c:pt idx="12">
                  <c:v>13.0</c:v>
                </c:pt>
                <c:pt idx="13">
                  <c:v>14.0</c:v>
                </c:pt>
                <c:pt idx="14">
                  <c:v>15.0</c:v>
                </c:pt>
                <c:pt idx="15">
                  <c:v>16.0</c:v>
                </c:pt>
                <c:pt idx="16">
                  <c:v>17.0</c:v>
                </c:pt>
                <c:pt idx="17">
                  <c:v>18.0</c:v>
                </c:pt>
                <c:pt idx="18">
                  <c:v>19.0</c:v>
                </c:pt>
                <c:pt idx="19">
                  <c:v>20.0</c:v>
                </c:pt>
                <c:pt idx="20">
                  <c:v>21.0</c:v>
                </c:pt>
                <c:pt idx="21">
                  <c:v>22.0</c:v>
                </c:pt>
                <c:pt idx="22">
                  <c:v>23.0</c:v>
                </c:pt>
                <c:pt idx="23">
                  <c:v>24.0</c:v>
                </c:pt>
                <c:pt idx="24">
                  <c:v>25.0</c:v>
                </c:pt>
                <c:pt idx="25">
                  <c:v>28.0</c:v>
                </c:pt>
                <c:pt idx="26">
                  <c:v>29.0</c:v>
                </c:pt>
                <c:pt idx="27">
                  <c:v>30.0</c:v>
                </c:pt>
                <c:pt idx="28">
                  <c:v>31.0</c:v>
                </c:pt>
                <c:pt idx="29">
                  <c:v>32.0</c:v>
                </c:pt>
                <c:pt idx="30">
                  <c:v>33.0</c:v>
                </c:pt>
                <c:pt idx="31">
                  <c:v>34.0</c:v>
                </c:pt>
                <c:pt idx="32">
                  <c:v>35.0</c:v>
                </c:pt>
                <c:pt idx="33">
                  <c:v>36.0</c:v>
                </c:pt>
                <c:pt idx="34">
                  <c:v>37.0</c:v>
                </c:pt>
                <c:pt idx="35">
                  <c:v>38.0</c:v>
                </c:pt>
                <c:pt idx="36">
                  <c:v>39.0</c:v>
                </c:pt>
                <c:pt idx="37">
                  <c:v>40.0</c:v>
                </c:pt>
                <c:pt idx="38">
                  <c:v>41.0</c:v>
                </c:pt>
                <c:pt idx="39">
                  <c:v>42.0</c:v>
                </c:pt>
                <c:pt idx="40">
                  <c:v>43.0</c:v>
                </c:pt>
                <c:pt idx="41">
                  <c:v>44.0</c:v>
                </c:pt>
                <c:pt idx="42">
                  <c:v>45.0</c:v>
                </c:pt>
                <c:pt idx="43">
                  <c:v>46.0</c:v>
                </c:pt>
                <c:pt idx="44">
                  <c:v>47.0</c:v>
                </c:pt>
                <c:pt idx="45">
                  <c:v>48.0</c:v>
                </c:pt>
                <c:pt idx="46">
                  <c:v>49.0</c:v>
                </c:pt>
                <c:pt idx="47">
                  <c:v>50.0</c:v>
                </c:pt>
                <c:pt idx="48">
                  <c:v>51.0</c:v>
                </c:pt>
                <c:pt idx="49">
                  <c:v>52.0</c:v>
                </c:pt>
              </c:numCache>
            </c:numRef>
          </c:xVal>
          <c:yVal>
            <c:numRef>
              <c:f>Sheet1!$L$5:$L$54</c:f>
              <c:numCache>
                <c:formatCode>General</c:formatCode>
                <c:ptCount val="50"/>
                <c:pt idx="0">
                  <c:v>123.901</c:v>
                </c:pt>
                <c:pt idx="1">
                  <c:v>97.287</c:v>
                </c:pt>
                <c:pt idx="2">
                  <c:v>128.023</c:v>
                </c:pt>
                <c:pt idx="3">
                  <c:v>188.374</c:v>
                </c:pt>
                <c:pt idx="4">
                  <c:v>286.62</c:v>
                </c:pt>
                <c:pt idx="5">
                  <c:v>377.009</c:v>
                </c:pt>
                <c:pt idx="6">
                  <c:v>466.9</c:v>
                </c:pt>
                <c:pt idx="7">
                  <c:v>525.111</c:v>
                </c:pt>
                <c:pt idx="8">
                  <c:v>589.419</c:v>
                </c:pt>
                <c:pt idx="9">
                  <c:v>615.003</c:v>
                </c:pt>
                <c:pt idx="10">
                  <c:v>693.072</c:v>
                </c:pt>
                <c:pt idx="11">
                  <c:v>747.89</c:v>
                </c:pt>
                <c:pt idx="12">
                  <c:v>793.101</c:v>
                </c:pt>
                <c:pt idx="13">
                  <c:v>807.8159999999981</c:v>
                </c:pt>
                <c:pt idx="14">
                  <c:v>829.611</c:v>
                </c:pt>
                <c:pt idx="15">
                  <c:v>809.806999999998</c:v>
                </c:pt>
                <c:pt idx="16">
                  <c:v>777.9169999999981</c:v>
                </c:pt>
                <c:pt idx="17">
                  <c:v>795.543</c:v>
                </c:pt>
                <c:pt idx="18">
                  <c:v>776.3129999999977</c:v>
                </c:pt>
                <c:pt idx="19">
                  <c:v>728.29</c:v>
                </c:pt>
                <c:pt idx="20">
                  <c:v>749.450999999998</c:v>
                </c:pt>
                <c:pt idx="21">
                  <c:v>802.8369999999977</c:v>
                </c:pt>
                <c:pt idx="22">
                  <c:v>847.681</c:v>
                </c:pt>
                <c:pt idx="23">
                  <c:v>904.793</c:v>
                </c:pt>
                <c:pt idx="24">
                  <c:v>939.8429999999973</c:v>
                </c:pt>
                <c:pt idx="25">
                  <c:v>837.008</c:v>
                </c:pt>
                <c:pt idx="26">
                  <c:v>959.913</c:v>
                </c:pt>
                <c:pt idx="27">
                  <c:v>1013.952</c:v>
                </c:pt>
                <c:pt idx="28">
                  <c:v>963.699</c:v>
                </c:pt>
                <c:pt idx="29">
                  <c:v>982.051999999998</c:v>
                </c:pt>
                <c:pt idx="30">
                  <c:v>994.3919999999994</c:v>
                </c:pt>
                <c:pt idx="31">
                  <c:v>989.383</c:v>
                </c:pt>
                <c:pt idx="32">
                  <c:v>956.2519999999994</c:v>
                </c:pt>
                <c:pt idx="33">
                  <c:v>845.344999999998</c:v>
                </c:pt>
                <c:pt idx="34">
                  <c:v>726.385</c:v>
                </c:pt>
                <c:pt idx="35">
                  <c:v>635.277</c:v>
                </c:pt>
                <c:pt idx="36">
                  <c:v>578.2140000000001</c:v>
                </c:pt>
                <c:pt idx="37">
                  <c:v>536.013</c:v>
                </c:pt>
                <c:pt idx="38">
                  <c:v>537.59</c:v>
                </c:pt>
                <c:pt idx="39">
                  <c:v>246.871</c:v>
                </c:pt>
                <c:pt idx="40">
                  <c:v>239.131</c:v>
                </c:pt>
                <c:pt idx="41">
                  <c:v>163.248</c:v>
                </c:pt>
                <c:pt idx="42">
                  <c:v>165.155</c:v>
                </c:pt>
                <c:pt idx="43">
                  <c:v>163.197</c:v>
                </c:pt>
                <c:pt idx="44">
                  <c:v>161.925</c:v>
                </c:pt>
                <c:pt idx="45">
                  <c:v>158.026</c:v>
                </c:pt>
                <c:pt idx="46">
                  <c:v>157.527</c:v>
                </c:pt>
                <c:pt idx="47">
                  <c:v>159.557</c:v>
                </c:pt>
                <c:pt idx="48">
                  <c:v>157.467</c:v>
                </c:pt>
                <c:pt idx="49">
                  <c:v>155.045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349121408"/>
        <c:axId val="-1367692848"/>
      </c:scatterChart>
      <c:valAx>
        <c:axId val="-13491214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dirty="0" smtClean="0"/>
                  <a:t>Time</a:t>
                </a:r>
                <a:r>
                  <a:rPr lang="en-US" sz="1200" dirty="0" smtClean="0"/>
                  <a:t> (Minute)</a:t>
                </a:r>
                <a:endParaRPr lang="en-US" sz="1200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367692848"/>
        <c:crosses val="autoZero"/>
        <c:crossBetween val="midCat"/>
      </c:valAx>
      <c:valAx>
        <c:axId val="-13676928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dirty="0" smtClean="0"/>
                  <a:t>Intensity</a:t>
                </a:r>
                <a:endParaRPr lang="en-US" sz="1800" dirty="0"/>
              </a:p>
            </c:rich>
          </c:tx>
          <c:layout>
            <c:manualLayout>
              <c:xMode val="edge"/>
              <c:yMode val="edge"/>
              <c:x val="0.0156832563655847"/>
              <c:y val="0.34497464531216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34912140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627923272344"/>
          <c:y val="0.0978898665370233"/>
          <c:w val="0.83897525525015"/>
          <c:h val="0.69138209119528"/>
        </c:manualLayout>
      </c:layout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Sheet1!$D$5:$D$41</c:f>
              <c:numCache>
                <c:formatCode>General</c:formatCode>
                <c:ptCount val="37"/>
                <c:pt idx="0">
                  <c:v>1.0</c:v>
                </c:pt>
                <c:pt idx="1">
                  <c:v>2.0</c:v>
                </c:pt>
                <c:pt idx="2">
                  <c:v>3.0</c:v>
                </c:pt>
                <c:pt idx="3">
                  <c:v>4.0</c:v>
                </c:pt>
                <c:pt idx="4">
                  <c:v>5.0</c:v>
                </c:pt>
                <c:pt idx="5">
                  <c:v>6.0</c:v>
                </c:pt>
                <c:pt idx="6">
                  <c:v>7.0</c:v>
                </c:pt>
                <c:pt idx="7">
                  <c:v>8.0</c:v>
                </c:pt>
                <c:pt idx="8">
                  <c:v>9.0</c:v>
                </c:pt>
                <c:pt idx="9">
                  <c:v>10.0</c:v>
                </c:pt>
                <c:pt idx="10">
                  <c:v>11.0</c:v>
                </c:pt>
                <c:pt idx="11">
                  <c:v>12.0</c:v>
                </c:pt>
                <c:pt idx="12">
                  <c:v>13.0</c:v>
                </c:pt>
                <c:pt idx="13">
                  <c:v>14.0</c:v>
                </c:pt>
                <c:pt idx="14">
                  <c:v>15.0</c:v>
                </c:pt>
                <c:pt idx="15">
                  <c:v>16.0</c:v>
                </c:pt>
                <c:pt idx="16">
                  <c:v>17.0</c:v>
                </c:pt>
                <c:pt idx="17">
                  <c:v>18.0</c:v>
                </c:pt>
                <c:pt idx="18">
                  <c:v>19.0</c:v>
                </c:pt>
                <c:pt idx="19">
                  <c:v>20.0</c:v>
                </c:pt>
                <c:pt idx="20">
                  <c:v>21.0</c:v>
                </c:pt>
                <c:pt idx="21">
                  <c:v>22.0</c:v>
                </c:pt>
                <c:pt idx="22">
                  <c:v>23.0</c:v>
                </c:pt>
                <c:pt idx="23">
                  <c:v>24.0</c:v>
                </c:pt>
                <c:pt idx="24">
                  <c:v>25.0</c:v>
                </c:pt>
                <c:pt idx="25">
                  <c:v>26.0</c:v>
                </c:pt>
                <c:pt idx="26">
                  <c:v>27.0</c:v>
                </c:pt>
                <c:pt idx="27">
                  <c:v>28.0</c:v>
                </c:pt>
                <c:pt idx="28">
                  <c:v>29.0</c:v>
                </c:pt>
                <c:pt idx="29">
                  <c:v>30.0</c:v>
                </c:pt>
                <c:pt idx="30">
                  <c:v>31.0</c:v>
                </c:pt>
                <c:pt idx="31">
                  <c:v>32.0</c:v>
                </c:pt>
                <c:pt idx="32">
                  <c:v>34.0</c:v>
                </c:pt>
                <c:pt idx="33">
                  <c:v>35.0</c:v>
                </c:pt>
                <c:pt idx="34">
                  <c:v>36.0</c:v>
                </c:pt>
                <c:pt idx="35">
                  <c:v>37.0</c:v>
                </c:pt>
              </c:numCache>
            </c:numRef>
          </c:xVal>
          <c:yVal>
            <c:numRef>
              <c:f>Sheet1!$F$5:$F$41</c:f>
              <c:numCache>
                <c:formatCode>General</c:formatCode>
                <c:ptCount val="37"/>
                <c:pt idx="0">
                  <c:v>158.408</c:v>
                </c:pt>
                <c:pt idx="1">
                  <c:v>172.022</c:v>
                </c:pt>
                <c:pt idx="2">
                  <c:v>164.709</c:v>
                </c:pt>
                <c:pt idx="3">
                  <c:v>179.605</c:v>
                </c:pt>
                <c:pt idx="4">
                  <c:v>189.679</c:v>
                </c:pt>
                <c:pt idx="5">
                  <c:v>194.915</c:v>
                </c:pt>
                <c:pt idx="6">
                  <c:v>195.682</c:v>
                </c:pt>
                <c:pt idx="7">
                  <c:v>246.005</c:v>
                </c:pt>
                <c:pt idx="8">
                  <c:v>251.922</c:v>
                </c:pt>
                <c:pt idx="9">
                  <c:v>344.6859999999999</c:v>
                </c:pt>
                <c:pt idx="10">
                  <c:v>433.389</c:v>
                </c:pt>
                <c:pt idx="11">
                  <c:v>464.8159999999999</c:v>
                </c:pt>
                <c:pt idx="12">
                  <c:v>467.9189999999994</c:v>
                </c:pt>
                <c:pt idx="13">
                  <c:v>534.5649999999994</c:v>
                </c:pt>
                <c:pt idx="14">
                  <c:v>541.5499999999994</c:v>
                </c:pt>
                <c:pt idx="15">
                  <c:v>551.038</c:v>
                </c:pt>
                <c:pt idx="16">
                  <c:v>520.644</c:v>
                </c:pt>
                <c:pt idx="17">
                  <c:v>459.339</c:v>
                </c:pt>
                <c:pt idx="18">
                  <c:v>467.778</c:v>
                </c:pt>
                <c:pt idx="19">
                  <c:v>471.3570000000001</c:v>
                </c:pt>
                <c:pt idx="20">
                  <c:v>461.124</c:v>
                </c:pt>
                <c:pt idx="21">
                  <c:v>406.1309999999999</c:v>
                </c:pt>
                <c:pt idx="22">
                  <c:v>402.2869999999994</c:v>
                </c:pt>
                <c:pt idx="23">
                  <c:v>382.3090000000001</c:v>
                </c:pt>
                <c:pt idx="24">
                  <c:v>374.02</c:v>
                </c:pt>
                <c:pt idx="25">
                  <c:v>339.321</c:v>
                </c:pt>
                <c:pt idx="26">
                  <c:v>314.368</c:v>
                </c:pt>
                <c:pt idx="27">
                  <c:v>325.432</c:v>
                </c:pt>
                <c:pt idx="28">
                  <c:v>307.894</c:v>
                </c:pt>
                <c:pt idx="29">
                  <c:v>309.202</c:v>
                </c:pt>
                <c:pt idx="30">
                  <c:v>320.5919999999994</c:v>
                </c:pt>
                <c:pt idx="31">
                  <c:v>346.187</c:v>
                </c:pt>
                <c:pt idx="32">
                  <c:v>320.098</c:v>
                </c:pt>
                <c:pt idx="33">
                  <c:v>188.689</c:v>
                </c:pt>
                <c:pt idx="34">
                  <c:v>167.602</c:v>
                </c:pt>
                <c:pt idx="35">
                  <c:v>163.001</c:v>
                </c:pt>
              </c:numCache>
            </c:numRef>
          </c:yVal>
          <c:smooth val="1"/>
        </c:ser>
        <c:ser>
          <c:idx val="1"/>
          <c:order val="1"/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Sheet1!$D$5:$D$41</c:f>
              <c:numCache>
                <c:formatCode>General</c:formatCode>
                <c:ptCount val="37"/>
                <c:pt idx="0">
                  <c:v>1.0</c:v>
                </c:pt>
                <c:pt idx="1">
                  <c:v>2.0</c:v>
                </c:pt>
                <c:pt idx="2">
                  <c:v>3.0</c:v>
                </c:pt>
                <c:pt idx="3">
                  <c:v>4.0</c:v>
                </c:pt>
                <c:pt idx="4">
                  <c:v>5.0</c:v>
                </c:pt>
                <c:pt idx="5">
                  <c:v>6.0</c:v>
                </c:pt>
                <c:pt idx="6">
                  <c:v>7.0</c:v>
                </c:pt>
                <c:pt idx="7">
                  <c:v>8.0</c:v>
                </c:pt>
                <c:pt idx="8">
                  <c:v>9.0</c:v>
                </c:pt>
                <c:pt idx="9">
                  <c:v>10.0</c:v>
                </c:pt>
                <c:pt idx="10">
                  <c:v>11.0</c:v>
                </c:pt>
                <c:pt idx="11">
                  <c:v>12.0</c:v>
                </c:pt>
                <c:pt idx="12">
                  <c:v>13.0</c:v>
                </c:pt>
                <c:pt idx="13">
                  <c:v>14.0</c:v>
                </c:pt>
                <c:pt idx="14">
                  <c:v>15.0</c:v>
                </c:pt>
                <c:pt idx="15">
                  <c:v>16.0</c:v>
                </c:pt>
                <c:pt idx="16">
                  <c:v>17.0</c:v>
                </c:pt>
                <c:pt idx="17">
                  <c:v>18.0</c:v>
                </c:pt>
                <c:pt idx="18">
                  <c:v>19.0</c:v>
                </c:pt>
                <c:pt idx="19">
                  <c:v>20.0</c:v>
                </c:pt>
                <c:pt idx="20">
                  <c:v>21.0</c:v>
                </c:pt>
                <c:pt idx="21">
                  <c:v>22.0</c:v>
                </c:pt>
                <c:pt idx="22">
                  <c:v>23.0</c:v>
                </c:pt>
                <c:pt idx="23">
                  <c:v>24.0</c:v>
                </c:pt>
                <c:pt idx="24">
                  <c:v>25.0</c:v>
                </c:pt>
                <c:pt idx="25">
                  <c:v>26.0</c:v>
                </c:pt>
                <c:pt idx="26">
                  <c:v>27.0</c:v>
                </c:pt>
                <c:pt idx="27">
                  <c:v>28.0</c:v>
                </c:pt>
                <c:pt idx="28">
                  <c:v>29.0</c:v>
                </c:pt>
                <c:pt idx="29">
                  <c:v>30.0</c:v>
                </c:pt>
                <c:pt idx="30">
                  <c:v>31.0</c:v>
                </c:pt>
                <c:pt idx="31">
                  <c:v>32.0</c:v>
                </c:pt>
                <c:pt idx="32">
                  <c:v>34.0</c:v>
                </c:pt>
                <c:pt idx="33">
                  <c:v>35.0</c:v>
                </c:pt>
                <c:pt idx="34">
                  <c:v>36.0</c:v>
                </c:pt>
                <c:pt idx="35">
                  <c:v>37.0</c:v>
                </c:pt>
              </c:numCache>
            </c:numRef>
          </c:xVal>
          <c:yVal>
            <c:numRef>
              <c:f>Sheet1!$J$5:$J$41</c:f>
              <c:numCache>
                <c:formatCode>General</c:formatCode>
                <c:ptCount val="37"/>
                <c:pt idx="0">
                  <c:v>171.88</c:v>
                </c:pt>
                <c:pt idx="1">
                  <c:v>177.742</c:v>
                </c:pt>
                <c:pt idx="2">
                  <c:v>171.249</c:v>
                </c:pt>
                <c:pt idx="3">
                  <c:v>174.239</c:v>
                </c:pt>
                <c:pt idx="4">
                  <c:v>176.367</c:v>
                </c:pt>
                <c:pt idx="5">
                  <c:v>179.696</c:v>
                </c:pt>
                <c:pt idx="6">
                  <c:v>179.377</c:v>
                </c:pt>
                <c:pt idx="7">
                  <c:v>221.925</c:v>
                </c:pt>
                <c:pt idx="8">
                  <c:v>216.666</c:v>
                </c:pt>
                <c:pt idx="9">
                  <c:v>226.007</c:v>
                </c:pt>
                <c:pt idx="10">
                  <c:v>264.824</c:v>
                </c:pt>
                <c:pt idx="11">
                  <c:v>260.249</c:v>
                </c:pt>
                <c:pt idx="12">
                  <c:v>290.5</c:v>
                </c:pt>
                <c:pt idx="13">
                  <c:v>314.829</c:v>
                </c:pt>
                <c:pt idx="14">
                  <c:v>315.35</c:v>
                </c:pt>
                <c:pt idx="15">
                  <c:v>316.538</c:v>
                </c:pt>
                <c:pt idx="16">
                  <c:v>305.558</c:v>
                </c:pt>
                <c:pt idx="17">
                  <c:v>288.709</c:v>
                </c:pt>
                <c:pt idx="18">
                  <c:v>276.863</c:v>
                </c:pt>
                <c:pt idx="19">
                  <c:v>277.945</c:v>
                </c:pt>
                <c:pt idx="20">
                  <c:v>274.9599999999999</c:v>
                </c:pt>
                <c:pt idx="21">
                  <c:v>256.7459999999999</c:v>
                </c:pt>
                <c:pt idx="22">
                  <c:v>252.457</c:v>
                </c:pt>
                <c:pt idx="23">
                  <c:v>242.662</c:v>
                </c:pt>
                <c:pt idx="24">
                  <c:v>237.239</c:v>
                </c:pt>
                <c:pt idx="25">
                  <c:v>226.864</c:v>
                </c:pt>
                <c:pt idx="26">
                  <c:v>214.055</c:v>
                </c:pt>
                <c:pt idx="27">
                  <c:v>212.626</c:v>
                </c:pt>
                <c:pt idx="28">
                  <c:v>205.551</c:v>
                </c:pt>
                <c:pt idx="29">
                  <c:v>203.194</c:v>
                </c:pt>
                <c:pt idx="30">
                  <c:v>205.887</c:v>
                </c:pt>
                <c:pt idx="31">
                  <c:v>220.029</c:v>
                </c:pt>
                <c:pt idx="32">
                  <c:v>256.882</c:v>
                </c:pt>
                <c:pt idx="33">
                  <c:v>184.543</c:v>
                </c:pt>
                <c:pt idx="34">
                  <c:v>172.814</c:v>
                </c:pt>
                <c:pt idx="35">
                  <c:v>167.708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378923232"/>
        <c:axId val="-1378920544"/>
      </c:scatterChart>
      <c:valAx>
        <c:axId val="-13789232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cap="none" spc="0" baseline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r>
                  <a:rPr lang="en-US" sz="1600" b="0" cap="none" spc="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Time (minute)</a:t>
                </a:r>
                <a:endParaRPr lang="en-US" sz="1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c:rich>
          </c:tx>
          <c:layout>
            <c:manualLayout>
              <c:xMode val="edge"/>
              <c:yMode val="edge"/>
              <c:x val="0.421049107393378"/>
              <c:y val="0.87312925026309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cap="none" spc="0" baseline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378920544"/>
        <c:crosses val="autoZero"/>
        <c:crossBetween val="midCat"/>
      </c:valAx>
      <c:valAx>
        <c:axId val="-1378920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dirty="0" smtClean="0"/>
                  <a:t>Intensity</a:t>
                </a:r>
                <a:endParaRPr lang="en-US" sz="1400" dirty="0"/>
              </a:p>
            </c:rich>
          </c:tx>
          <c:layout>
            <c:manualLayout>
              <c:xMode val="edge"/>
              <c:yMode val="edge"/>
              <c:x val="0.00582079130437023"/>
              <c:y val="0.41336635153811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378923232"/>
        <c:crosses val="autoZero"/>
        <c:crossBetween val="midCat"/>
      </c:valAx>
      <c:spPr>
        <a:solidFill>
          <a:schemeClr val="bg1"/>
        </a:solidFill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0.14684</cdr:x>
      <cdr:y>0.5</cdr:y>
    </cdr:from>
    <cdr:to>
      <cdr:x>0.24734</cdr:x>
      <cdr:y>0.56963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341794" y="2487313"/>
          <a:ext cx="918321" cy="34636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dirty="0" smtClean="0">
              <a:solidFill>
                <a:srgbClr val="FF0000"/>
              </a:solidFill>
            </a:rPr>
            <a:t>1000X</a:t>
          </a:r>
          <a:endParaRPr lang="en-US" sz="1400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0.15375</cdr:x>
      <cdr:y>0.56817</cdr:y>
    </cdr:from>
    <cdr:to>
      <cdr:x>0.16903</cdr:x>
      <cdr:y>0.82907</cdr:y>
    </cdr:to>
    <cdr:cxnSp macro="">
      <cdr:nvCxnSpPr>
        <cdr:cNvPr id="3" name="Straight Arrow Connector 2"/>
        <cdr:cNvCxnSpPr/>
      </cdr:nvCxnSpPr>
      <cdr:spPr>
        <a:xfrm xmlns:a="http://schemas.openxmlformats.org/drawingml/2006/main" flipV="1">
          <a:off x="1404879" y="2826417"/>
          <a:ext cx="139659" cy="1297921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0.58336</cdr:x>
      <cdr:y>0.65266</cdr:y>
    </cdr:from>
    <cdr:to>
      <cdr:x>0.67274</cdr:x>
      <cdr:y>0.73931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5330536" y="3246737"/>
          <a:ext cx="816686" cy="4310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dirty="0" smtClean="0">
              <a:solidFill>
                <a:srgbClr val="FF0000"/>
              </a:solidFill>
            </a:rPr>
            <a:t>50X</a:t>
          </a:r>
          <a:endParaRPr lang="en-US" sz="1400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0.36381</cdr:x>
      <cdr:y>0.49118</cdr:y>
    </cdr:from>
    <cdr:to>
      <cdr:x>0.45874</cdr:x>
      <cdr:y>0.54378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3324334" y="2443436"/>
          <a:ext cx="867453" cy="2616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dirty="0" smtClean="0">
              <a:solidFill>
                <a:srgbClr val="FF0000"/>
              </a:solidFill>
            </a:rPr>
            <a:t>100X</a:t>
          </a:r>
          <a:endParaRPr lang="en-US" sz="1400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0.39202</cdr:x>
      <cdr:y>0.55051</cdr:y>
    </cdr:from>
    <cdr:to>
      <cdr:x>0.39434</cdr:x>
      <cdr:y>0.64973</cdr:y>
    </cdr:to>
    <cdr:cxnSp macro="">
      <cdr:nvCxnSpPr>
        <cdr:cNvPr id="6" name="Straight Arrow Connector 5"/>
        <cdr:cNvCxnSpPr/>
      </cdr:nvCxnSpPr>
      <cdr:spPr>
        <a:xfrm xmlns:a="http://schemas.openxmlformats.org/drawingml/2006/main" flipV="1">
          <a:off x="3582183" y="2738575"/>
          <a:ext cx="21169" cy="493587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0.56005</cdr:x>
      <cdr:y>0.5</cdr:y>
    </cdr:from>
    <cdr:to>
      <cdr:x>0.59758</cdr:x>
      <cdr:y>0.63138</cdr:y>
    </cdr:to>
    <cdr:cxnSp macro="">
      <cdr:nvCxnSpPr>
        <cdr:cNvPr id="7" name="Straight Arrow Connector 6"/>
        <cdr:cNvCxnSpPr/>
      </cdr:nvCxnSpPr>
      <cdr:spPr>
        <a:xfrm xmlns:a="http://schemas.openxmlformats.org/drawingml/2006/main">
          <a:off x="5117508" y="2487313"/>
          <a:ext cx="342928" cy="653561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0.82572</cdr:x>
      <cdr:y>0.23682</cdr:y>
    </cdr:from>
    <cdr:to>
      <cdr:x>0.91509</cdr:x>
      <cdr:y>0.32347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7545110" y="1178087"/>
          <a:ext cx="816686" cy="4310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dirty="0" smtClean="0">
              <a:solidFill>
                <a:srgbClr val="FF0000"/>
              </a:solidFill>
            </a:rPr>
            <a:t>25X</a:t>
          </a:r>
          <a:endParaRPr lang="en-US" sz="1400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0.85172</cdr:x>
      <cdr:y>0.14347</cdr:y>
    </cdr:from>
    <cdr:to>
      <cdr:x>0.85672</cdr:x>
      <cdr:y>0.20764</cdr:y>
    </cdr:to>
    <cdr:cxnSp macro="">
      <cdr:nvCxnSpPr>
        <cdr:cNvPr id="9" name="Straight Arrow Connector 8"/>
        <cdr:cNvCxnSpPr/>
      </cdr:nvCxnSpPr>
      <cdr:spPr>
        <a:xfrm xmlns:a="http://schemas.openxmlformats.org/drawingml/2006/main" flipH="1">
          <a:off x="7782757" y="713713"/>
          <a:ext cx="45650" cy="319219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0.52759</cdr:x>
      <cdr:y>0.10015</cdr:y>
    </cdr:from>
    <cdr:to>
      <cdr:x>0.67421</cdr:x>
      <cdr:y>0.17296</cdr:y>
    </cdr:to>
    <cdr:sp macro="" textlink="">
      <cdr:nvSpPr>
        <cdr:cNvPr id="2" name="TextBox 9"/>
        <cdr:cNvSpPr txBox="1"/>
      </cdr:nvSpPr>
      <cdr:spPr>
        <a:xfrm xmlns:a="http://schemas.openxmlformats.org/drawingml/2006/main">
          <a:off x="3814780" y="423330"/>
          <a:ext cx="1060141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dirty="0" smtClean="0">
              <a:solidFill>
                <a:schemeClr val="tx1"/>
              </a:solidFill>
            </a:rPr>
            <a:t>Cleaning</a:t>
          </a:r>
          <a:endParaRPr lang="en-US" sz="14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0.715</cdr:x>
      <cdr:y>0.10561</cdr:y>
    </cdr:from>
    <cdr:to>
      <cdr:x>0.89458</cdr:x>
      <cdr:y>0.17842</cdr:y>
    </cdr:to>
    <cdr:sp macro="" textlink="">
      <cdr:nvSpPr>
        <cdr:cNvPr id="3" name="TextBox 9"/>
        <cdr:cNvSpPr txBox="1"/>
      </cdr:nvSpPr>
      <cdr:spPr>
        <a:xfrm xmlns:a="http://schemas.openxmlformats.org/drawingml/2006/main">
          <a:off x="5169822" y="446414"/>
          <a:ext cx="1298459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dirty="0" smtClean="0">
              <a:solidFill>
                <a:schemeClr val="tx1"/>
              </a:solidFill>
            </a:rPr>
            <a:t>Releasing</a:t>
          </a:r>
          <a:endParaRPr lang="en-US" sz="14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0.25712</cdr:x>
      <cdr:y>0.09491</cdr:y>
    </cdr:from>
    <cdr:to>
      <cdr:x>0.47017</cdr:x>
      <cdr:y>0.16772</cdr:y>
    </cdr:to>
    <cdr:sp macro="" textlink="">
      <cdr:nvSpPr>
        <cdr:cNvPr id="4" name="TextBox 12"/>
        <cdr:cNvSpPr txBox="1"/>
      </cdr:nvSpPr>
      <cdr:spPr>
        <a:xfrm xmlns:a="http://schemas.openxmlformats.org/drawingml/2006/main">
          <a:off x="1859085" y="401175"/>
          <a:ext cx="1540465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dirty="0" smtClean="0">
              <a:solidFill>
                <a:schemeClr val="tx1"/>
              </a:solidFill>
            </a:rPr>
            <a:t>Capturing</a:t>
          </a:r>
          <a:endParaRPr lang="en-US" sz="14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0.52396</cdr:x>
      <cdr:y>0.17964</cdr:y>
    </cdr:from>
    <cdr:to>
      <cdr:x>0.52396</cdr:x>
      <cdr:y>0.87844</cdr:y>
    </cdr:to>
    <cdr:cxnSp macro="">
      <cdr:nvCxnSpPr>
        <cdr:cNvPr id="5" name="Straight Connector 4"/>
        <cdr:cNvCxnSpPr/>
      </cdr:nvCxnSpPr>
      <cdr:spPr>
        <a:xfrm xmlns:a="http://schemas.openxmlformats.org/drawingml/2006/main">
          <a:off x="3788542" y="759328"/>
          <a:ext cx="0" cy="2953835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0.65297</cdr:x>
      <cdr:y>0.18013</cdr:y>
    </cdr:from>
    <cdr:to>
      <cdr:x>0.65394</cdr:x>
      <cdr:y>0.88345</cdr:y>
    </cdr:to>
    <cdr:cxnSp macro="">
      <cdr:nvCxnSpPr>
        <cdr:cNvPr id="6" name="Straight Connector 5"/>
        <cdr:cNvCxnSpPr/>
      </cdr:nvCxnSpPr>
      <cdr:spPr>
        <a:xfrm xmlns:a="http://schemas.openxmlformats.org/drawingml/2006/main" flipH="1">
          <a:off x="4721322" y="761399"/>
          <a:ext cx="7009" cy="297296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0.51154</cdr:x>
      <cdr:y>0.04968</cdr:y>
    </cdr:from>
    <cdr:to>
      <cdr:x>0.65816</cdr:x>
      <cdr:y>0.14684</cdr:y>
    </cdr:to>
    <cdr:sp macro="" textlink="">
      <cdr:nvSpPr>
        <cdr:cNvPr id="2" name="TextBox 9"/>
        <cdr:cNvSpPr txBox="1"/>
      </cdr:nvSpPr>
      <cdr:spPr>
        <a:xfrm xmlns:a="http://schemas.openxmlformats.org/drawingml/2006/main">
          <a:off x="3362535" y="157374"/>
          <a:ext cx="963780" cy="30778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dirty="0" smtClean="0">
              <a:solidFill>
                <a:srgbClr val="FF0000"/>
              </a:solidFill>
            </a:rPr>
            <a:t>Cleaning</a:t>
          </a:r>
          <a:endParaRPr lang="en-US" sz="1400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0.71025</cdr:x>
      <cdr:y>0.04968</cdr:y>
    </cdr:from>
    <cdr:to>
      <cdr:x>0.88983</cdr:x>
      <cdr:y>0.14684</cdr:y>
    </cdr:to>
    <cdr:sp macro="" textlink="">
      <cdr:nvSpPr>
        <cdr:cNvPr id="3" name="TextBox 9"/>
        <cdr:cNvSpPr txBox="1"/>
      </cdr:nvSpPr>
      <cdr:spPr>
        <a:xfrm xmlns:a="http://schemas.openxmlformats.org/drawingml/2006/main">
          <a:off x="4668690" y="157374"/>
          <a:ext cx="1180436" cy="30778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dirty="0" smtClean="0">
              <a:solidFill>
                <a:srgbClr val="FF0000"/>
              </a:solidFill>
            </a:rPr>
            <a:t>Releasing</a:t>
          </a:r>
          <a:endParaRPr lang="en-US" sz="1400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0.23464</cdr:x>
      <cdr:y>0.04299</cdr:y>
    </cdr:from>
    <cdr:to>
      <cdr:x>0.44769</cdr:x>
      <cdr:y>0.14015</cdr:y>
    </cdr:to>
    <cdr:sp macro="" textlink="">
      <cdr:nvSpPr>
        <cdr:cNvPr id="4" name="TextBox 12"/>
        <cdr:cNvSpPr txBox="1"/>
      </cdr:nvSpPr>
      <cdr:spPr>
        <a:xfrm xmlns:a="http://schemas.openxmlformats.org/drawingml/2006/main">
          <a:off x="1542389" y="136190"/>
          <a:ext cx="1400445" cy="307788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dirty="0" smtClean="0">
              <a:solidFill>
                <a:srgbClr val="FF0000"/>
              </a:solidFill>
            </a:rPr>
            <a:t>Capturing</a:t>
          </a:r>
          <a:endParaRPr lang="en-US" sz="1400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0.51475</cdr:x>
      <cdr:y>0.18947</cdr:y>
    </cdr:from>
    <cdr:to>
      <cdr:x>0.51475</cdr:x>
      <cdr:y>0.88827</cdr:y>
    </cdr:to>
    <cdr:cxnSp macro="">
      <cdr:nvCxnSpPr>
        <cdr:cNvPr id="5" name="Straight Connector 4"/>
        <cdr:cNvCxnSpPr/>
      </cdr:nvCxnSpPr>
      <cdr:spPr>
        <a:xfrm xmlns:a="http://schemas.openxmlformats.org/drawingml/2006/main">
          <a:off x="3383640" y="600206"/>
          <a:ext cx="0" cy="2213698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0.65432</cdr:x>
      <cdr:y>0.18013</cdr:y>
    </cdr:from>
    <cdr:to>
      <cdr:x>0.65646</cdr:x>
      <cdr:y>0.89823</cdr:y>
    </cdr:to>
    <cdr:cxnSp macro="">
      <cdr:nvCxnSpPr>
        <cdr:cNvPr id="6" name="Straight Connector 5"/>
        <cdr:cNvCxnSpPr/>
      </cdr:nvCxnSpPr>
      <cdr:spPr>
        <a:xfrm xmlns:a="http://schemas.openxmlformats.org/drawingml/2006/main">
          <a:off x="4731082" y="761399"/>
          <a:ext cx="15474" cy="3035417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0.40118</cdr:x>
      <cdr:y>0.07794</cdr:y>
    </cdr:from>
    <cdr:to>
      <cdr:x>0.40118</cdr:x>
      <cdr:y>0.86036</cdr:y>
    </cdr:to>
    <cdr:cxnSp macro="">
      <cdr:nvCxnSpPr>
        <cdr:cNvPr id="11" name="Straight Connector 10"/>
        <cdr:cNvCxnSpPr/>
      </cdr:nvCxnSpPr>
      <cdr:spPr>
        <a:xfrm xmlns:a="http://schemas.openxmlformats.org/drawingml/2006/main" flipH="1">
          <a:off x="2284389" y="213612"/>
          <a:ext cx="0" cy="2144375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0.76836</cdr:x>
      <cdr:y>0.05086</cdr:y>
    </cdr:from>
    <cdr:to>
      <cdr:x>0.76867</cdr:x>
      <cdr:y>0.8455</cdr:y>
    </cdr:to>
    <cdr:cxnSp macro="">
      <cdr:nvCxnSpPr>
        <cdr:cNvPr id="12" name="Straight Connector 11"/>
        <cdr:cNvCxnSpPr/>
      </cdr:nvCxnSpPr>
      <cdr:spPr>
        <a:xfrm xmlns:a="http://schemas.openxmlformats.org/drawingml/2006/main">
          <a:off x="4375209" y="139402"/>
          <a:ext cx="1766" cy="2177866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39DB0B-7933-A740-95FB-A542B33602B2}" type="datetimeFigureOut">
              <a:rPr lang="en-US" smtClean="0"/>
              <a:t>12/18/17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6BA546-536F-5442-93DE-C3E38D0D8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248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CC890-B5E7-B445-90EA-7843A3F419F5}" type="datetimeFigureOut">
              <a:rPr lang="en-US" smtClean="0"/>
              <a:t>12/18/17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9345-CDCE-9A43-8B6A-D105DD1D2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492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CC890-B5E7-B445-90EA-7843A3F419F5}" type="datetimeFigureOut">
              <a:rPr lang="en-US" smtClean="0"/>
              <a:t>12/18/17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9345-CDCE-9A43-8B6A-D105DD1D2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000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CC890-B5E7-B445-90EA-7843A3F419F5}" type="datetimeFigureOut">
              <a:rPr lang="en-US" smtClean="0"/>
              <a:t>12/18/17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9345-CDCE-9A43-8B6A-D105DD1D2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153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CC890-B5E7-B445-90EA-7843A3F419F5}" type="datetimeFigureOut">
              <a:rPr lang="en-US" smtClean="0"/>
              <a:t>12/18/17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9345-CDCE-9A43-8B6A-D105DD1D2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478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CC890-B5E7-B445-90EA-7843A3F419F5}" type="datetimeFigureOut">
              <a:rPr lang="en-US" smtClean="0"/>
              <a:t>12/18/17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9345-CDCE-9A43-8B6A-D105DD1D2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10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CC890-B5E7-B445-90EA-7843A3F419F5}" type="datetimeFigureOut">
              <a:rPr lang="en-US" smtClean="0"/>
              <a:t>12/18/17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9345-CDCE-9A43-8B6A-D105DD1D2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326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CC890-B5E7-B445-90EA-7843A3F419F5}" type="datetimeFigureOut">
              <a:rPr lang="en-US" smtClean="0"/>
              <a:t>12/18/17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9345-CDCE-9A43-8B6A-D105DD1D2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077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CC890-B5E7-B445-90EA-7843A3F419F5}" type="datetimeFigureOut">
              <a:rPr lang="en-US" smtClean="0"/>
              <a:t>12/18/17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9345-CDCE-9A43-8B6A-D105DD1D2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408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CC890-B5E7-B445-90EA-7843A3F419F5}" type="datetimeFigureOut">
              <a:rPr lang="en-US" smtClean="0"/>
              <a:t>12/18/17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9345-CDCE-9A43-8B6A-D105DD1D2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182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CC890-B5E7-B445-90EA-7843A3F419F5}" type="datetimeFigureOut">
              <a:rPr lang="en-US" smtClean="0"/>
              <a:t>12/18/17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9345-CDCE-9A43-8B6A-D105DD1D2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955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CC890-B5E7-B445-90EA-7843A3F419F5}" type="datetimeFigureOut">
              <a:rPr lang="en-US" smtClean="0"/>
              <a:t>12/18/17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9345-CDCE-9A43-8B6A-D105DD1D2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264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CC890-B5E7-B445-90EA-7843A3F419F5}" type="datetimeFigureOut">
              <a:rPr lang="en-US" smtClean="0"/>
              <a:t>12/18/17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719345-CDCE-9A43-8B6A-D105DD1D2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608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"/><Relationship Id="rId4" Type="http://schemas.openxmlformats.org/officeDocument/2006/relationships/image" Target="../media/image20.tif"/><Relationship Id="rId5" Type="http://schemas.openxmlformats.org/officeDocument/2006/relationships/image" Target="../media/image6.png"/><Relationship Id="rId6" Type="http://schemas.microsoft.com/office/2007/relationships/hdphoto" Target="../media/hdphoto4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t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if"/><Relationship Id="rId4" Type="http://schemas.openxmlformats.org/officeDocument/2006/relationships/image" Target="../media/image23.tif"/><Relationship Id="rId5" Type="http://schemas.openxmlformats.org/officeDocument/2006/relationships/image" Target="../media/image7.png"/><Relationship Id="rId6" Type="http://schemas.microsoft.com/office/2007/relationships/hdphoto" Target="../media/hdphoto5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t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"/><Relationship Id="rId4" Type="http://schemas.openxmlformats.org/officeDocument/2006/relationships/image" Target="../media/image26.tif"/><Relationship Id="rId5" Type="http://schemas.openxmlformats.org/officeDocument/2006/relationships/image" Target="../media/image8.png"/><Relationship Id="rId6" Type="http://schemas.microsoft.com/office/2007/relationships/hdphoto" Target="../media/hdphoto6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ti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g"/><Relationship Id="rId3" Type="http://schemas.openxmlformats.org/officeDocument/2006/relationships/image" Target="../media/image15.ti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g"/><Relationship Id="rId3" Type="http://schemas.openxmlformats.org/officeDocument/2006/relationships/image" Target="../media/image29.ti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11" Type="http://schemas.microsoft.com/office/2007/relationships/hdphoto" Target="../media/hdphoto5.wdp"/><Relationship Id="rId12" Type="http://schemas.openxmlformats.org/officeDocument/2006/relationships/image" Target="../media/image8.png"/><Relationship Id="rId13" Type="http://schemas.microsoft.com/office/2007/relationships/hdphoto" Target="../media/hdphoto6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microsoft.com/office/2007/relationships/hdphoto" Target="../media/hdphoto1.wdp"/><Relationship Id="rId4" Type="http://schemas.openxmlformats.org/officeDocument/2006/relationships/image" Target="../media/image4.png"/><Relationship Id="rId5" Type="http://schemas.microsoft.com/office/2007/relationships/hdphoto" Target="../media/hdphoto2.wdp"/><Relationship Id="rId6" Type="http://schemas.openxmlformats.org/officeDocument/2006/relationships/image" Target="../media/image5.png"/><Relationship Id="rId7" Type="http://schemas.microsoft.com/office/2007/relationships/hdphoto" Target="../media/hdphoto3.wdp"/><Relationship Id="rId8" Type="http://schemas.openxmlformats.org/officeDocument/2006/relationships/image" Target="../media/image6.png"/><Relationship Id="rId9" Type="http://schemas.microsoft.com/office/2007/relationships/hdphoto" Target="../media/hdphoto4.wdp"/><Relationship Id="rId10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"/><Relationship Id="rId4" Type="http://schemas.openxmlformats.org/officeDocument/2006/relationships/image" Target="../media/image11.tif"/><Relationship Id="rId5" Type="http://schemas.openxmlformats.org/officeDocument/2006/relationships/image" Target="../media/image3.png"/><Relationship Id="rId6" Type="http://schemas.microsoft.com/office/2007/relationships/hdphoto" Target="../media/hdphoto1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t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"/><Relationship Id="rId4" Type="http://schemas.openxmlformats.org/officeDocument/2006/relationships/image" Target="../media/image14.tif"/><Relationship Id="rId5" Type="http://schemas.openxmlformats.org/officeDocument/2006/relationships/image" Target="../media/image4.png"/><Relationship Id="rId6" Type="http://schemas.microsoft.com/office/2007/relationships/hdphoto" Target="../media/hdphoto2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t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"/><Relationship Id="rId4" Type="http://schemas.openxmlformats.org/officeDocument/2006/relationships/image" Target="../media/image17.tif"/><Relationship Id="rId5" Type="http://schemas.openxmlformats.org/officeDocument/2006/relationships/image" Target="../media/image5.png"/><Relationship Id="rId6" Type="http://schemas.microsoft.com/office/2007/relationships/hdphoto" Target="../media/hdphoto3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INTENSITY – CONCENTRATION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ASLAN DEHGHANI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1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745" y="378979"/>
            <a:ext cx="10515600" cy="1325563"/>
          </a:xfrm>
        </p:spPr>
        <p:txBody>
          <a:bodyPr/>
          <a:lstStyle/>
          <a:p>
            <a:r>
              <a:rPr lang="en-US" dirty="0"/>
              <a:t>SEM Images – Sample </a:t>
            </a:r>
            <a:r>
              <a:rPr lang="en-US" dirty="0" smtClean="0"/>
              <a:t>4 (500X)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572" y="2043682"/>
            <a:ext cx="3813266" cy="4260135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747" y="2043682"/>
            <a:ext cx="3813268" cy="42601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924" y="2043682"/>
            <a:ext cx="3760785" cy="42707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345" y="1"/>
            <a:ext cx="1859574" cy="185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854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746" y="295852"/>
            <a:ext cx="10515600" cy="1325563"/>
          </a:xfrm>
        </p:spPr>
        <p:txBody>
          <a:bodyPr/>
          <a:lstStyle/>
          <a:p>
            <a:r>
              <a:rPr lang="en-US" dirty="0"/>
              <a:t>SEM Images – Sample </a:t>
            </a:r>
            <a:r>
              <a:rPr lang="en-US" dirty="0" smtClean="0"/>
              <a:t>5 (1000X)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46" y="1944539"/>
            <a:ext cx="3740796" cy="4179171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074" y="1944539"/>
            <a:ext cx="3740796" cy="417917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307" y="1937692"/>
            <a:ext cx="3746925" cy="418601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1745" y="1"/>
            <a:ext cx="1690254" cy="1686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02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855" y="295852"/>
            <a:ext cx="10515600" cy="1325563"/>
          </a:xfrm>
        </p:spPr>
        <p:txBody>
          <a:bodyPr/>
          <a:lstStyle/>
          <a:p>
            <a:r>
              <a:rPr lang="en-US" dirty="0"/>
              <a:t>SEM Images – Sample </a:t>
            </a:r>
            <a:r>
              <a:rPr lang="en-US" dirty="0" smtClean="0"/>
              <a:t>6 (2000X)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09" y="2011498"/>
            <a:ext cx="3772828" cy="421495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978" y="2011498"/>
            <a:ext cx="3774094" cy="42163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3454" y="2002342"/>
            <a:ext cx="3810001" cy="425648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344" y="0"/>
            <a:ext cx="1842655" cy="183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049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4345" y="157306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Intensity VS Reported Concentration</a:t>
            </a:r>
            <a:endParaRPr lang="en-US" dirty="0"/>
          </a:p>
        </p:txBody>
      </p:sp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942898"/>
              </p:ext>
            </p:extLst>
          </p:nvPr>
        </p:nvGraphicFramePr>
        <p:xfrm>
          <a:off x="1594810" y="1330354"/>
          <a:ext cx="8657553" cy="519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4027344" y="3424819"/>
            <a:ext cx="918321" cy="34636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smtClean="0">
                <a:solidFill>
                  <a:srgbClr val="FF0000"/>
                </a:solidFill>
              </a:rPr>
              <a:t>1000X</a:t>
            </a:r>
            <a:endParaRPr lang="en-US" sz="1400" dirty="0">
              <a:solidFill>
                <a:srgbClr val="FF0000"/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4090429" y="3763923"/>
            <a:ext cx="139659" cy="12979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8434430" y="1482869"/>
            <a:ext cx="867453" cy="261689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smtClean="0">
                <a:solidFill>
                  <a:srgbClr val="FF0000"/>
                </a:solidFill>
              </a:rPr>
              <a:t>100X</a:t>
            </a:r>
            <a:endParaRPr lang="en-US" sz="1400" dirty="0">
              <a:solidFill>
                <a:srgbClr val="FF0000"/>
              </a:solidFill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8692279" y="1778008"/>
            <a:ext cx="21169" cy="4935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396507" y="6407759"/>
            <a:ext cx="833581" cy="28733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smtClean="0">
                <a:solidFill>
                  <a:srgbClr val="FF0000"/>
                </a:solidFill>
              </a:rPr>
              <a:t>500X</a:t>
            </a:r>
            <a:endParaRPr lang="en-US" sz="1400" dirty="0">
              <a:solidFill>
                <a:srgbClr val="FF0000"/>
              </a:solidFill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3493489" y="5562753"/>
            <a:ext cx="186267" cy="8450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747739" y="4891634"/>
            <a:ext cx="755073" cy="404811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smtClean="0">
                <a:solidFill>
                  <a:srgbClr val="FF0000"/>
                </a:solidFill>
              </a:rPr>
              <a:t>2000X</a:t>
            </a:r>
            <a:endParaRPr lang="en-US" sz="1400" dirty="0">
              <a:solidFill>
                <a:srgbClr val="FF0000"/>
              </a:solidFill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 flipH="1" flipV="1">
            <a:off x="1413193" y="5280956"/>
            <a:ext cx="1601109" cy="3116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64520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0325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Counted Concentration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55259"/>
            <a:ext cx="4357011" cy="4351338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55259"/>
            <a:ext cx="4092420" cy="4572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34533" y="1356256"/>
            <a:ext cx="1947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Sample 3 – 100 X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4486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Counted Concentration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1506022"/>
            <a:ext cx="1947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Sample 6 – 2000 X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154" y="2029354"/>
            <a:ext cx="4247246" cy="426385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834" y="2029354"/>
            <a:ext cx="4203699" cy="4696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986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Experiment Plan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531118"/>
              </p:ext>
            </p:extLst>
          </p:nvPr>
        </p:nvGraphicFramePr>
        <p:xfrm>
          <a:off x="422560" y="2033445"/>
          <a:ext cx="11575475" cy="3730049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315095"/>
                <a:gridCol w="2315095"/>
                <a:gridCol w="2315095"/>
                <a:gridCol w="2315095"/>
                <a:gridCol w="2315095"/>
              </a:tblGrid>
              <a:tr h="833309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Dilution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Reported Concentration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Average Intensity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Counted</a:t>
                      </a:r>
                      <a:r>
                        <a:rPr lang="en-US" baseline="0" dirty="0" smtClean="0"/>
                        <a:t> Concentration</a:t>
                      </a:r>
                      <a:endParaRPr lang="en-US" dirty="0"/>
                    </a:p>
                  </a:txBody>
                  <a:tcPr/>
                </a:tc>
              </a:tr>
              <a:tr h="4827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Sample 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25X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8E11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8867.956042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/>
                      <a:endParaRPr lang="en-US" noProof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827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Sample 2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50X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4E11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5289.628717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/>
                      <a:endParaRPr lang="en-US" noProof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827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dirty="0" smtClean="0"/>
                        <a:t>Sample 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dirty="0" smtClean="0"/>
                        <a:t>100X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dirty="0" smtClean="0"/>
                        <a:t>2E11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3338.125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84515445.82</a:t>
                      </a:r>
                    </a:p>
                  </a:txBody>
                  <a:tcPr marL="6350" marR="6350" marT="6350" marB="0" anchor="b"/>
                </a:tc>
              </a:tr>
              <a:tr h="4827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dirty="0" smtClean="0"/>
                        <a:t>Sample 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dirty="0" smtClean="0"/>
                        <a:t>500X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dirty="0" smtClean="0"/>
                        <a:t>4E10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826.15685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33356635.66</a:t>
                      </a:r>
                    </a:p>
                  </a:txBody>
                  <a:tcPr marL="6350" marR="6350" marT="6350" marB="0" anchor="b"/>
                </a:tc>
              </a:tr>
              <a:tr h="4827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dirty="0" smtClean="0"/>
                        <a:t>Sample 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dirty="0" smtClean="0"/>
                        <a:t>1000X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dirty="0" smtClean="0"/>
                        <a:t>2E10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460.0510889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16442860.07</a:t>
                      </a:r>
                    </a:p>
                  </a:txBody>
                  <a:tcPr marL="6350" marR="6350" marT="6350" marB="0" anchor="b"/>
                </a:tc>
              </a:tr>
              <a:tr h="4827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dirty="0" smtClean="0"/>
                        <a:t>Sample 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dirty="0" smtClean="0"/>
                        <a:t>2000X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dirty="0" smtClean="0"/>
                        <a:t>E10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281.6682917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5866852.367</a:t>
                      </a: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09600" y="6082145"/>
            <a:ext cx="3837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Stock Concentration: 2E13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33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Intensity VS Counted Concentration</a:t>
            </a:r>
            <a:endParaRPr lang="en-US" dirty="0"/>
          </a:p>
        </p:txBody>
      </p:sp>
      <p:graphicFrame>
        <p:nvGraphicFramePr>
          <p:cNvPr id="15" name="Char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5366424"/>
              </p:ext>
            </p:extLst>
          </p:nvPr>
        </p:nvGraphicFramePr>
        <p:xfrm>
          <a:off x="1468584" y="1302327"/>
          <a:ext cx="8866908" cy="52370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5068457" y="4943123"/>
            <a:ext cx="833581" cy="28733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smtClean="0">
                <a:solidFill>
                  <a:srgbClr val="FF0000"/>
                </a:solidFill>
              </a:rPr>
              <a:t>500X</a:t>
            </a:r>
            <a:endParaRPr lang="en-US" sz="1400" dirty="0">
              <a:solidFill>
                <a:srgbClr val="FF0000"/>
              </a:solidFill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4134812" y="4475914"/>
            <a:ext cx="1038929" cy="4458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828323" y="5713046"/>
            <a:ext cx="755073" cy="404811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smtClean="0">
                <a:solidFill>
                  <a:srgbClr val="FF0000"/>
                </a:solidFill>
              </a:rPr>
              <a:t>2000X</a:t>
            </a:r>
            <a:endParaRPr lang="en-US" sz="1400" dirty="0">
              <a:solidFill>
                <a:srgbClr val="FF0000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1698209" y="5734716"/>
            <a:ext cx="1195723" cy="1321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216491" y="3403617"/>
            <a:ext cx="918321" cy="34636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smtClean="0">
                <a:solidFill>
                  <a:srgbClr val="FF0000"/>
                </a:solidFill>
              </a:rPr>
              <a:t>1000X</a:t>
            </a:r>
            <a:endParaRPr lang="en-US" sz="1400" dirty="0">
              <a:solidFill>
                <a:srgbClr val="FF0000"/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3368334" y="3780363"/>
            <a:ext cx="139659" cy="12979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9008533" y="3145755"/>
            <a:ext cx="816686" cy="431046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smtClean="0">
                <a:solidFill>
                  <a:srgbClr val="FF0000"/>
                </a:solidFill>
              </a:rPr>
              <a:t>50X</a:t>
            </a:r>
            <a:endParaRPr lang="en-US" sz="1400" dirty="0">
              <a:solidFill>
                <a:srgbClr val="FF0000"/>
              </a:solidFill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8837069" y="2301109"/>
            <a:ext cx="342928" cy="6535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658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7113" y="35909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/>
              <a:t>Nano Scale Proof of Concept Experiments</a:t>
            </a:r>
            <a:endParaRPr lang="en-US" sz="3600" dirty="0"/>
          </a:p>
        </p:txBody>
      </p:sp>
      <p:graphicFrame>
        <p:nvGraphicFramePr>
          <p:cNvPr id="1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4286146"/>
              </p:ext>
            </p:extLst>
          </p:nvPr>
        </p:nvGraphicFramePr>
        <p:xfrm>
          <a:off x="2760133" y="1890586"/>
          <a:ext cx="7230533" cy="42270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7" name="Straight Arrow Connector 16"/>
          <p:cNvCxnSpPr/>
          <p:nvPr/>
        </p:nvCxnSpPr>
        <p:spPr>
          <a:xfrm flipV="1">
            <a:off x="7088074" y="3352800"/>
            <a:ext cx="841881" cy="1848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4382103" y="5092313"/>
            <a:ext cx="601667" cy="677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983770" y="4898441"/>
            <a:ext cx="17881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No transmembrane </a:t>
            </a:r>
            <a:r>
              <a:rPr lang="en-US" sz="1400" smtClean="0"/>
              <a:t>pressure applied</a:t>
            </a:r>
            <a:endParaRPr lang="en-US" sz="1400"/>
          </a:p>
        </p:txBody>
      </p:sp>
      <p:sp>
        <p:nvSpPr>
          <p:cNvPr id="20" name="TextBox 19"/>
          <p:cNvSpPr txBox="1"/>
          <p:nvPr/>
        </p:nvSpPr>
        <p:spPr>
          <a:xfrm>
            <a:off x="7885426" y="3091190"/>
            <a:ext cx="1688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</a:t>
            </a:r>
            <a:r>
              <a:rPr lang="en-US" sz="1400" dirty="0" smtClean="0"/>
              <a:t>ransmembrane pressure applied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98971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Beads Concentration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1648025"/>
              </p:ext>
            </p:extLst>
          </p:nvPr>
        </p:nvGraphicFramePr>
        <p:xfrm>
          <a:off x="838200" y="2134923"/>
          <a:ext cx="10744200" cy="2238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/>
                <a:gridCol w="3581400"/>
                <a:gridCol w="3581400"/>
              </a:tblGrid>
              <a:tr h="447675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Fluorescent</a:t>
                      </a:r>
                      <a:r>
                        <a:rPr lang="en-US" baseline="0" dirty="0" smtClean="0"/>
                        <a:t> Intensity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Number</a:t>
                      </a:r>
                      <a:r>
                        <a:rPr lang="en-US" baseline="0" dirty="0" smtClean="0"/>
                        <a:t> of beads</a:t>
                      </a:r>
                      <a:endParaRPr lang="en-US" dirty="0"/>
                    </a:p>
                  </a:txBody>
                  <a:tcPr/>
                </a:tc>
              </a:tr>
              <a:tr h="44767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Background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44767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After Capturing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2.7E7</a:t>
                      </a:r>
                      <a:endParaRPr lang="en-US" dirty="0"/>
                    </a:p>
                  </a:txBody>
                  <a:tcPr/>
                </a:tc>
              </a:tr>
              <a:tr h="44767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After Cleaning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1.56E7</a:t>
                      </a:r>
                      <a:endParaRPr lang="en-US" dirty="0"/>
                    </a:p>
                  </a:txBody>
                  <a:tcPr/>
                </a:tc>
              </a:tr>
              <a:tr h="44767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After Releasing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6.57E6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7795714"/>
              </p:ext>
            </p:extLst>
          </p:nvPr>
        </p:nvGraphicFramePr>
        <p:xfrm>
          <a:off x="838200" y="4817533"/>
          <a:ext cx="10744200" cy="1333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6050"/>
                <a:gridCol w="2686050"/>
                <a:gridCol w="2686050"/>
                <a:gridCol w="2686050"/>
              </a:tblGrid>
              <a:tr h="4445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Captured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Floating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Non-Specific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r>
                        <a:rPr lang="en-US" dirty="0" smtClean="0"/>
                        <a:t>Fluorescent</a:t>
                      </a:r>
                      <a:r>
                        <a:rPr lang="en-US" baseline="0" dirty="0" smtClean="0"/>
                        <a:t> Intensity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321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381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78</a:t>
                      </a:r>
                      <a:endParaRPr lang="en-US" dirty="0"/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r>
                        <a:rPr lang="en-US" dirty="0" smtClean="0"/>
                        <a:t>Number of beads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1.27E7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1.42E7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6.89E6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0495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Experiment Plan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5923098"/>
              </p:ext>
            </p:extLst>
          </p:nvPr>
        </p:nvGraphicFramePr>
        <p:xfrm>
          <a:off x="422560" y="2033445"/>
          <a:ext cx="11575475" cy="3730049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315095"/>
                <a:gridCol w="2315095"/>
                <a:gridCol w="2315095"/>
                <a:gridCol w="2315095"/>
                <a:gridCol w="2315095"/>
              </a:tblGrid>
              <a:tr h="833309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Dilution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Reported Concentration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Average Intensity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Counted</a:t>
                      </a:r>
                      <a:r>
                        <a:rPr lang="en-US" baseline="0" dirty="0" smtClean="0"/>
                        <a:t> Concentration</a:t>
                      </a:r>
                      <a:endParaRPr lang="en-US" dirty="0"/>
                    </a:p>
                  </a:txBody>
                  <a:tcPr/>
                </a:tc>
              </a:tr>
              <a:tr h="48279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Sample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25X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8E11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</a:tr>
              <a:tr h="48279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Sample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4E11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</a:tr>
              <a:tr h="48279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Sample 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100X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2E11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</a:tr>
              <a:tr h="48279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Sample 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500X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4E10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</a:tr>
              <a:tr h="48279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Sample 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1000X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2E10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</a:tr>
              <a:tr h="48279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Sample 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2000X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09600" y="6082145"/>
            <a:ext cx="3837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Stock Concentration: 2E13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620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Subtracting Background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4297976"/>
              </p:ext>
            </p:extLst>
          </p:nvPr>
        </p:nvGraphicFramePr>
        <p:xfrm>
          <a:off x="0" y="2098405"/>
          <a:ext cx="6633248" cy="3872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3296626"/>
              </p:ext>
            </p:extLst>
          </p:nvPr>
        </p:nvGraphicFramePr>
        <p:xfrm>
          <a:off x="6329795" y="2098405"/>
          <a:ext cx="5683827" cy="20249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4609"/>
                <a:gridCol w="1894609"/>
                <a:gridCol w="1894609"/>
              </a:tblGrid>
              <a:tr h="67499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With Background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With Background</a:t>
                      </a:r>
                      <a:endParaRPr lang="en-US" dirty="0"/>
                    </a:p>
                  </a:txBody>
                  <a:tcPr/>
                </a:tc>
              </a:tr>
              <a:tr h="674998">
                <a:tc>
                  <a:txBody>
                    <a:bodyPr/>
                    <a:lstStyle/>
                    <a:p>
                      <a:r>
                        <a:rPr lang="en-US" dirty="0" smtClean="0"/>
                        <a:t>Fluorescent</a:t>
                      </a:r>
                      <a:r>
                        <a:rPr lang="en-US" baseline="0" dirty="0" smtClean="0"/>
                        <a:t> Intensity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182</a:t>
                      </a:r>
                    </a:p>
                  </a:txBody>
                  <a:tcPr/>
                </a:tc>
              </a:tr>
              <a:tr h="674998">
                <a:tc>
                  <a:txBody>
                    <a:bodyPr/>
                    <a:lstStyle/>
                    <a:p>
                      <a:r>
                        <a:rPr lang="en-US" dirty="0" smtClean="0"/>
                        <a:t>Number of beads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1.27E7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9.39E6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329795" y="4821382"/>
            <a:ext cx="555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Porosity: 4E8/cm2</a:t>
            </a:r>
          </a:p>
          <a:p>
            <a:r>
              <a:rPr lang="en-US" dirty="0" smtClean="0"/>
              <a:t>Number of pores in the interaction area: 1.6E7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5459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Another Experiment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699685"/>
              </p:ext>
            </p:extLst>
          </p:nvPr>
        </p:nvGraphicFramePr>
        <p:xfrm>
          <a:off x="5256907" y="2161141"/>
          <a:ext cx="6768839" cy="30758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48694"/>
                <a:gridCol w="1510145"/>
                <a:gridCol w="1371600"/>
                <a:gridCol w="2438400"/>
              </a:tblGrid>
              <a:tr h="36079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Experiment 14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350" marR="6350" marT="6350" marB="0" anchor="b"/>
                </a:tc>
              </a:tr>
              <a:tr h="360798"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Average </a:t>
                      </a:r>
                      <a:r>
                        <a:rPr lang="en-US" sz="1200" u="none" strike="noStrike" dirty="0" smtClean="0">
                          <a:effectLst/>
                        </a:rPr>
                        <a:t>Intensity </a:t>
                      </a:r>
                      <a:r>
                        <a:rPr lang="en-US" sz="1200" u="none" strike="noStrike" dirty="0">
                          <a:effectLst/>
                        </a:rPr>
                        <a:t>in 10 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Number of beads in 10X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Interaction area Concentration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350" marR="6350" marT="6350" marB="0" anchor="b"/>
                </a:tc>
              </a:tr>
              <a:tr h="66071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Releasing or capturing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200" u="none" strike="noStrike" dirty="0">
                          <a:effectLst/>
                        </a:rPr>
                        <a:t>45.272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>
                          <a:effectLst/>
                        </a:rPr>
                        <a:t>2.47E+06</a:t>
                      </a:r>
                      <a:endParaRPr lang="hr-HR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6.09E+06</a:t>
                      </a:r>
                      <a:endParaRPr lang="is-IS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350" marR="6350" marT="6350" marB="0" anchor="b"/>
                </a:tc>
              </a:tr>
              <a:tr h="66071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Cleaning or floating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200" u="none" strike="noStrike" dirty="0">
                          <a:effectLst/>
                        </a:rPr>
                        <a:t>101.864</a:t>
                      </a:r>
                      <a:endParaRPr lang="fi-FI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200" u="none" strike="noStrike">
                          <a:effectLst/>
                        </a:rPr>
                        <a:t>3.05E+06</a:t>
                      </a:r>
                      <a:endParaRPr lang="is-I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7.45E+06</a:t>
                      </a:r>
                      <a:endParaRPr lang="hr-HR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350" marR="6350" marT="6350" marB="0" anchor="b"/>
                </a:tc>
              </a:tr>
              <a:tr h="66071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Non Specific Absorption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dirty="0">
                          <a:effectLst/>
                        </a:rPr>
                        <a:t>50.226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>
                          <a:effectLst/>
                        </a:rPr>
                        <a:t>2.52E+06</a:t>
                      </a:r>
                      <a:endParaRPr lang="hr-HR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6.21E+06</a:t>
                      </a:r>
                      <a:endParaRPr lang="is-IS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350" marR="6350" marT="6350" marB="0" anchor="b"/>
                </a:tc>
              </a:tr>
              <a:tr h="36079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Total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 dirty="0">
                          <a:effectLst/>
                        </a:rPr>
                        <a:t>197.362</a:t>
                      </a:r>
                      <a:endParaRPr lang="nb-N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200" u="none" strike="noStrike">
                          <a:effectLst/>
                        </a:rPr>
                        <a:t>8.04E+06</a:t>
                      </a:r>
                      <a:endParaRPr lang="is-I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dirty="0">
                          <a:effectLst/>
                        </a:rPr>
                        <a:t>1.98E+07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6558382"/>
              </p:ext>
            </p:extLst>
          </p:nvPr>
        </p:nvGraphicFramePr>
        <p:xfrm>
          <a:off x="0" y="2161140"/>
          <a:ext cx="5256907" cy="30758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65226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Idea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74" y="1105995"/>
            <a:ext cx="5202720" cy="5740517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6258" y="1967344"/>
            <a:ext cx="6107087" cy="40178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33309" y="6220691"/>
            <a:ext cx="4364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 et al, Nature,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007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4574" y="0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Fluorescent Images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385" y="1150859"/>
            <a:ext cx="2757171" cy="275167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5518" y="1150860"/>
            <a:ext cx="2757171" cy="275167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12206" y="3404302"/>
            <a:ext cx="1759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Sample 1 – 25X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74339" y="3417631"/>
            <a:ext cx="1759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Sample 2 – 50X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7846" y="1165180"/>
            <a:ext cx="2757171" cy="275167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552190" y="3417631"/>
            <a:ext cx="1759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Sample 3 – 100X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931" y="4058979"/>
            <a:ext cx="2767238" cy="276172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521" y="4051585"/>
            <a:ext cx="2768168" cy="276265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035" y="4038277"/>
            <a:ext cx="2787982" cy="278242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612653" y="6322384"/>
            <a:ext cx="1759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Sample 4 – 500X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74339" y="6322384"/>
            <a:ext cx="1949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>
                <a:solidFill>
                  <a:schemeClr val="bg1"/>
                </a:solidFill>
              </a:rPr>
              <a:t>Sample 5 – 1000X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552190" y="6315011"/>
            <a:ext cx="1987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Sample 6 – 2000X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25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Experiment Plan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4008866"/>
              </p:ext>
            </p:extLst>
          </p:nvPr>
        </p:nvGraphicFramePr>
        <p:xfrm>
          <a:off x="422560" y="2033445"/>
          <a:ext cx="11575475" cy="3730049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315095"/>
                <a:gridCol w="2315095"/>
                <a:gridCol w="2315095"/>
                <a:gridCol w="2315095"/>
                <a:gridCol w="2315095"/>
              </a:tblGrid>
              <a:tr h="833309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Dilution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Reported Concentration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Average Intensity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Counted</a:t>
                      </a:r>
                      <a:r>
                        <a:rPr lang="en-US" baseline="0" dirty="0" smtClean="0"/>
                        <a:t> Concentration</a:t>
                      </a:r>
                      <a:endParaRPr lang="en-US" dirty="0"/>
                    </a:p>
                  </a:txBody>
                  <a:tcPr/>
                </a:tc>
              </a:tr>
              <a:tr h="48279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Sample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25X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8E11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8867.956042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</a:tr>
              <a:tr h="48279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Sample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4E11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5289.628717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</a:tr>
              <a:tr h="48279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Sample 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100X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2E11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3338.125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</a:tr>
              <a:tr h="48279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Sample 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500X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4E10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826.15685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</a:tr>
              <a:tr h="48279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Sample 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1000X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2E10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460.0510889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</a:tr>
              <a:tr h="48279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Sample 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2000X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E10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281.6682917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09600" y="6082145"/>
            <a:ext cx="3837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Stock Concentration: 2E13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519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INTENSITY – REPORTED CONCENTRATION</a:t>
            </a:r>
            <a:endParaRPr lang="en-US" dirty="0"/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4751598"/>
              </p:ext>
            </p:extLst>
          </p:nvPr>
        </p:nvGraphicFramePr>
        <p:xfrm>
          <a:off x="1527175" y="1516753"/>
          <a:ext cx="9137650" cy="49746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3109431" y="6508256"/>
            <a:ext cx="833581" cy="28733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smtClean="0">
                <a:solidFill>
                  <a:srgbClr val="FF0000"/>
                </a:solidFill>
              </a:rPr>
              <a:t>500X</a:t>
            </a:r>
            <a:endParaRPr lang="en-US" sz="1400" dirty="0">
              <a:solidFill>
                <a:srgbClr val="FF0000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3206413" y="5663250"/>
            <a:ext cx="186267" cy="8450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60663" y="4992131"/>
            <a:ext cx="755073" cy="404811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smtClean="0">
                <a:solidFill>
                  <a:srgbClr val="FF0000"/>
                </a:solidFill>
              </a:rPr>
              <a:t>2000X</a:t>
            </a:r>
            <a:endParaRPr lang="en-US" sz="1400" dirty="0">
              <a:solidFill>
                <a:srgbClr val="FF0000"/>
              </a:solidFill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1126117" y="5381453"/>
            <a:ext cx="1601109" cy="3116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395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303" y="235527"/>
            <a:ext cx="10515600" cy="1325563"/>
          </a:xfrm>
        </p:spPr>
        <p:txBody>
          <a:bodyPr/>
          <a:lstStyle/>
          <a:p>
            <a:r>
              <a:rPr lang="en-US" dirty="0" smtClean="0"/>
              <a:t>SEM Images – Sample 1 (25X)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11" y="2073816"/>
            <a:ext cx="3917237" cy="43762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0124" y="2107628"/>
            <a:ext cx="3886971" cy="434247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073" y="2107627"/>
            <a:ext cx="3886972" cy="4342477"/>
          </a:xfrm>
          <a:prstGeom prst="rect">
            <a:avLst/>
          </a:prstGeom>
        </p:spPr>
      </p:pic>
      <p:pic>
        <p:nvPicPr>
          <p:cNvPr id="8" name="Content Placeholder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7269" y="3411"/>
            <a:ext cx="1834731" cy="1831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20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182" y="472030"/>
            <a:ext cx="10515600" cy="1325563"/>
          </a:xfrm>
        </p:spPr>
        <p:txBody>
          <a:bodyPr/>
          <a:lstStyle/>
          <a:p>
            <a:r>
              <a:rPr lang="en-US" dirty="0"/>
              <a:t>SEM Images – Sample </a:t>
            </a:r>
            <a:r>
              <a:rPr lang="en-US" dirty="0" smtClean="0"/>
              <a:t>1 (50X)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82" y="2307720"/>
            <a:ext cx="3706091" cy="41403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127" y="2307721"/>
            <a:ext cx="3706092" cy="414039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7802" y="2307720"/>
            <a:ext cx="3706092" cy="4140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6109" y="0"/>
            <a:ext cx="2105891" cy="2101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60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8957" y="365125"/>
            <a:ext cx="10515600" cy="1325563"/>
          </a:xfrm>
        </p:spPr>
        <p:txBody>
          <a:bodyPr/>
          <a:lstStyle/>
          <a:p>
            <a:r>
              <a:rPr lang="en-US" dirty="0"/>
              <a:t>SEM Images – Sample </a:t>
            </a:r>
            <a:r>
              <a:rPr lang="en-US" dirty="0" smtClean="0"/>
              <a:t>3 (100X)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077" y="2234838"/>
            <a:ext cx="3719945" cy="4155877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04" y="2234838"/>
            <a:ext cx="3716570" cy="415210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825" y="2234838"/>
            <a:ext cx="3716570" cy="41521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800" y="1"/>
            <a:ext cx="1981200" cy="1977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75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DengXian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DengXian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8723</TotalTime>
  <Words>398</Words>
  <Application>Microsoft Macintosh PowerPoint</Application>
  <PresentationFormat>Widescreen</PresentationFormat>
  <Paragraphs>205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INTENSITY – CONCENTRATION </vt:lpstr>
      <vt:lpstr>Experiment Plan</vt:lpstr>
      <vt:lpstr>Idea</vt:lpstr>
      <vt:lpstr>Fluorescent Images</vt:lpstr>
      <vt:lpstr>Experiment Plan</vt:lpstr>
      <vt:lpstr>INTENSITY – REPORTED CONCENTRATION</vt:lpstr>
      <vt:lpstr>SEM Images – Sample 1 (25X)</vt:lpstr>
      <vt:lpstr>SEM Images – Sample 1 (50X) </vt:lpstr>
      <vt:lpstr>SEM Images – Sample 3 (100X) </vt:lpstr>
      <vt:lpstr>SEM Images – Sample 4 (500X)</vt:lpstr>
      <vt:lpstr>SEM Images – Sample 5 (1000X) </vt:lpstr>
      <vt:lpstr>SEM Images – Sample 6 (2000X)</vt:lpstr>
      <vt:lpstr>Intensity VS Reported Concentration</vt:lpstr>
      <vt:lpstr>Counted Concentration</vt:lpstr>
      <vt:lpstr>Counted Concentration</vt:lpstr>
      <vt:lpstr>Experiment Plan</vt:lpstr>
      <vt:lpstr>Intensity VS Counted Concentration</vt:lpstr>
      <vt:lpstr>Nano Scale Proof of Concept Experiments</vt:lpstr>
      <vt:lpstr>Beads Concentration</vt:lpstr>
      <vt:lpstr>Subtracting Background</vt:lpstr>
      <vt:lpstr>Another Experiment</vt:lpstr>
    </vt:vector>
  </TitlesOfParts>
  <Company/>
  <LinksUpToDate>false</LinksUpToDate>
  <SharedDoc>false</SharedDoc>
  <HyperlinksChanged>false</HyperlinksChanged>
  <AppVersion>15.0041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INTENSITY – CONCENTRATION </dc:title>
  <dc:creator>Microsoft Office User</dc:creator>
  <cp:lastModifiedBy>Microsoft Office User</cp:lastModifiedBy>
  <cp:revision>39</cp:revision>
  <dcterms:created xsi:type="dcterms:W3CDTF">2017-11-21T23:06:16Z</dcterms:created>
  <dcterms:modified xsi:type="dcterms:W3CDTF">2017-12-18T18:28:45Z</dcterms:modified>
</cp:coreProperties>
</file>