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mp4" ContentType="video/mp4"/>
  <Default Extension="rels" ContentType="application/vnd.openxmlformats-package.relationships+xml"/>
  <Default Extension="mov" ContentType="video/quicktime"/>
  <Default Extension="wdp" ContentType="image/vnd.ms-photo"/>
  <Default Extension="png" ContentType="image/p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28"/>
  </p:notesMasterIdLst>
  <p:handoutMasterIdLst>
    <p:handoutMasterId r:id="rId29"/>
  </p:handoutMasterIdLst>
  <p:sldIdLst>
    <p:sldId id="265" r:id="rId2"/>
    <p:sldId id="298" r:id="rId3"/>
    <p:sldId id="299" r:id="rId4"/>
    <p:sldId id="300" r:id="rId5"/>
    <p:sldId id="301" r:id="rId6"/>
    <p:sldId id="302" r:id="rId7"/>
    <p:sldId id="303" r:id="rId8"/>
    <p:sldId id="304" r:id="rId9"/>
    <p:sldId id="305" r:id="rId10"/>
    <p:sldId id="306" r:id="rId11"/>
    <p:sldId id="307" r:id="rId12"/>
    <p:sldId id="308" r:id="rId13"/>
    <p:sldId id="309" r:id="rId14"/>
    <p:sldId id="310" r:id="rId15"/>
    <p:sldId id="311" r:id="rId16"/>
    <p:sldId id="312" r:id="rId17"/>
    <p:sldId id="313" r:id="rId18"/>
    <p:sldId id="314" r:id="rId19"/>
    <p:sldId id="315" r:id="rId20"/>
    <p:sldId id="316" r:id="rId21"/>
    <p:sldId id="317" r:id="rId22"/>
    <p:sldId id="318" r:id="rId23"/>
    <p:sldId id="319" r:id="rId24"/>
    <p:sldId id="320" r:id="rId25"/>
    <p:sldId id="295" r:id="rId26"/>
    <p:sldId id="296" r:id="rId2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MS Pゴシック" charset="0"/>
        <a:cs typeface="MS P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MS Pゴシック" charset="0"/>
        <a:cs typeface="MS P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MS Pゴシック" charset="0"/>
        <a:cs typeface="MS P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MS Pゴシック" charset="0"/>
        <a:cs typeface="MS P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MS Pゴシック" charset="0"/>
        <a:cs typeface="MS P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MS Pゴシック" charset="0"/>
        <a:cs typeface="MS P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MS Pゴシック" charset="0"/>
        <a:cs typeface="MS P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MS Pゴシック" charset="0"/>
        <a:cs typeface="MS P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MS Pゴシック" charset="0"/>
        <a:cs typeface="MS P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BB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951"/>
    <p:restoredTop sz="85487"/>
  </p:normalViewPr>
  <p:slideViewPr>
    <p:cSldViewPr snapToGrid="0" snapToObjects="1">
      <p:cViewPr>
        <p:scale>
          <a:sx n="54" d="100"/>
          <a:sy n="54" d="100"/>
        </p:scale>
        <p:origin x="1448" y="8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744D99-C3B6-FD43-A010-089D2DA59926}" type="datetime1">
              <a:rPr lang="en-US" smtClean="0"/>
              <a:t>11/29/16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D1B4B6-64C8-A54A-90D9-EA109657D6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867053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2D3B43-DB3F-264A-B589-123D4C624E73}" type="datetime1">
              <a:rPr lang="en-US" smtClean="0"/>
              <a:t>11/29/16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425B92-6EA2-134A-AD17-691375D3CA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8952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can use </a:t>
            </a:r>
            <a:r>
              <a:rPr lang="en-US" dirty="0" err="1" smtClean="0"/>
              <a:t>nanomembranes</a:t>
            </a:r>
            <a:r>
              <a:rPr lang="en-US" baseline="0" dirty="0" smtClean="0"/>
              <a:t> for a variety of operations. Pumping via </a:t>
            </a:r>
            <a:r>
              <a:rPr lang="en-US" baseline="0" dirty="0" err="1" smtClean="0"/>
              <a:t>electroosmosis</a:t>
            </a:r>
            <a:r>
              <a:rPr lang="en-US" baseline="0" dirty="0" smtClean="0"/>
              <a:t>, pure physical separation, electrostatic gating, and as a scaffold to promote cell growth in a permeable way.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1FCB484C-097E-224B-8C04-DEBB1CF3E860}" type="datetime1">
              <a:rPr lang="en-US" smtClean="0"/>
              <a:t>11/29/16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5425B92-6EA2-134A-AD17-691375D3CA9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3520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CAB66B4-F2B6-3346-A884-5262C047E929}" type="datetime1">
              <a:rPr lang="en-US" smtClean="0"/>
              <a:t>11/29/16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5425B92-6EA2-134A-AD17-691375D3CA94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6176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can use </a:t>
            </a:r>
            <a:r>
              <a:rPr lang="en-US" dirty="0" err="1" smtClean="0"/>
              <a:t>nanomembranes</a:t>
            </a:r>
            <a:r>
              <a:rPr lang="en-US" baseline="0" dirty="0" smtClean="0"/>
              <a:t> for a variety of operations. Pumping via </a:t>
            </a:r>
            <a:r>
              <a:rPr lang="en-US" baseline="0" dirty="0" err="1" smtClean="0"/>
              <a:t>electroosmosis</a:t>
            </a:r>
            <a:r>
              <a:rPr lang="en-US" baseline="0" dirty="0" smtClean="0"/>
              <a:t>, pure physical separation, electrostatic gating, and as a scaffold to promote cell growth in a permeable way.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71D25207-27D4-7F4E-9FB5-BA140304A179}" type="datetime1">
              <a:rPr lang="en-US" smtClean="0"/>
              <a:t>11/29/16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5425B92-6EA2-134A-AD17-691375D3CA9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3902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Electron oscillation produces a stronger electric field from a traveling wave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A32344D4-DCAA-0545-84B6-4318A2F7A876}" type="datetime1">
              <a:rPr lang="en-US" smtClean="0"/>
              <a:t>11/29/16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5425B92-6EA2-134A-AD17-691375D3CA9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8778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Scale is logarithmic: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eg</a:t>
            </a:r>
            <a:r>
              <a:rPr lang="en-US" baseline="0" dirty="0" smtClean="0"/>
              <a:t> 1=10x stronger 2=100x stronger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A32344D4-DCAA-0545-84B6-4318A2F7A876}" type="datetime1">
              <a:rPr lang="en-US" smtClean="0"/>
              <a:t>11/29/16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5425B92-6EA2-134A-AD17-691375D3CA9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7721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905EE938-7242-2045-83FA-40D40B75515D}" type="datetime1">
              <a:rPr lang="en-US" smtClean="0"/>
              <a:t>11/29/16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5425B92-6EA2-134A-AD17-691375D3CA9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5862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905EE938-7242-2045-83FA-40D40B75515D}" type="datetime1">
              <a:rPr lang="en-US" smtClean="0"/>
              <a:t>11/29/16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5425B92-6EA2-134A-AD17-691375D3CA9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982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Hard to compare</a:t>
            </a:r>
            <a:r>
              <a:rPr lang="en-US" baseline="0" dirty="0" smtClean="0"/>
              <a:t> different types of systems, use dimensionless numbers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A32344D4-DCAA-0545-84B6-4318A2F7A876}" type="datetime1">
              <a:rPr lang="en-US" smtClean="0"/>
              <a:t>11/29/16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5425B92-6EA2-134A-AD17-691375D3CA94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456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SPR</a:t>
            </a:r>
            <a:r>
              <a:rPr lang="en-US" baseline="0" dirty="0" smtClean="0"/>
              <a:t> sensor, Tangential flows rate constant, 200 nm thick </a:t>
            </a:r>
            <a:r>
              <a:rPr lang="en-US" baseline="0" dirty="0" err="1" smtClean="0"/>
              <a:t>holely</a:t>
            </a:r>
            <a:r>
              <a:rPr lang="en-US" baseline="0" dirty="0" smtClean="0"/>
              <a:t> sensor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A32344D4-DCAA-0545-84B6-4318A2F7A876}" type="datetime1">
              <a:rPr lang="en-US" smtClean="0"/>
              <a:t>11/29/16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5425B92-6EA2-134A-AD17-691375D3CA9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2153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A8810843-8B4A-A947-9E9C-752548F275E3}" type="datetime1">
              <a:rPr lang="en-US" smtClean="0"/>
              <a:t>11/29/16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5425B92-6EA2-134A-AD17-691375D3CA94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144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685800" y="2057400"/>
            <a:ext cx="7772400" cy="1143000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noProof="0" dirty="0" smtClean="0"/>
              <a:t>NRG Nanomembrane Template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505200"/>
            <a:ext cx="7772400" cy="1752600"/>
          </a:xfrm>
        </p:spPr>
        <p:txBody>
          <a:bodyPr/>
          <a:lstStyle>
            <a:lvl1pPr marL="0" indent="0" algn="ctr">
              <a:buFont typeface="Wingdings" charset="0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US" noProof="0" smtClean="0"/>
          </a:p>
        </p:txBody>
      </p:sp>
      <p:pic>
        <p:nvPicPr>
          <p:cNvPr id="3079" name="Picture 7" descr="footerda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76975"/>
            <a:ext cx="9144000" cy="5810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27555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110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15596"/>
            <a:ext cx="7772400" cy="1143000"/>
          </a:xfrm>
        </p:spPr>
        <p:txBody>
          <a:bodyPr/>
          <a:lstStyle>
            <a:lvl1pPr>
              <a:defRPr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charset="0"/>
                <a:ea typeface="Arial" charset="0"/>
                <a:cs typeface="Arial" charset="0"/>
              </a:defRPr>
            </a:lvl1pPr>
            <a:lvl2pPr>
              <a:defRPr>
                <a:latin typeface="Arial" charset="0"/>
                <a:ea typeface="Arial" charset="0"/>
                <a:cs typeface="Arial" charset="0"/>
              </a:defRPr>
            </a:lvl2pPr>
            <a:lvl3pPr>
              <a:defRPr>
                <a:latin typeface="Arial" charset="0"/>
                <a:ea typeface="Arial" charset="0"/>
                <a:cs typeface="Arial" charset="0"/>
              </a:defRPr>
            </a:lvl3pPr>
            <a:lvl4pPr>
              <a:defRPr>
                <a:latin typeface="Arial" charset="0"/>
                <a:ea typeface="Arial" charset="0"/>
                <a:cs typeface="Arial" charset="0"/>
              </a:defRPr>
            </a:lvl4pPr>
            <a:lvl5pPr>
              <a:defRPr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4" name="Straight Connector 3"/>
          <p:cNvCxnSpPr/>
          <p:nvPr userDrawn="1"/>
        </p:nvCxnSpPr>
        <p:spPr bwMode="auto">
          <a:xfrm>
            <a:off x="900545" y="1166091"/>
            <a:ext cx="7354455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50C6C8-AA94-9B41-804B-ADFF335A0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617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68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502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85800" y="1762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46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907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8338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22308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0388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footerdark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76975"/>
            <a:ext cx="9144000" cy="5810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76213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blurRad="50800" dist="12700" dir="8100000" algn="ctr" rotWithShape="0">
              <a:srgbClr val="FFFFFF">
                <a:alpha val="75000"/>
              </a:srgbClr>
            </a:outerShdw>
          </a:effectLst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399405"/>
            <a:ext cx="7772400" cy="4114800"/>
          </a:xfrm>
          <a:prstGeom prst="rect">
            <a:avLst/>
          </a:prstGeom>
          <a:noFill/>
          <a:ln>
            <a:noFill/>
          </a:ln>
          <a:effectLst>
            <a:outerShdw blurRad="50800" dist="12700" dir="8100000" algn="ctr" rotWithShape="0">
              <a:srgbClr val="FFFFFF">
                <a:alpha val="75000"/>
              </a:srgbClr>
            </a:outerShdw>
          </a:effectLst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774615" y="637675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3"/>
                </a:solidFill>
              </a:defRPr>
            </a:lvl1pPr>
          </a:lstStyle>
          <a:p>
            <a:endParaRPr lang="en-US"/>
          </a:p>
        </p:txBody>
      </p:sp>
      <p:pic>
        <p:nvPicPr>
          <p:cNvPr id="8" name="Picture 7" descr="NRG Logo.pn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274" y="6324647"/>
            <a:ext cx="1412867" cy="469342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 bwMode="auto">
          <a:xfrm>
            <a:off x="900545" y="1166091"/>
            <a:ext cx="7354455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5015632" y="6452718"/>
            <a:ext cx="462974" cy="3889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fld id="{2C50C6C8-AA94-9B41-804B-ADFF335A0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385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MS Pゴシック" charset="0"/>
          <a:cs typeface="MS P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MS Pゴシック" charset="0"/>
          <a:cs typeface="MS P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MS Pゴシック" charset="0"/>
          <a:cs typeface="MS P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MS Pゴシック" charset="0"/>
          <a:cs typeface="MS P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MS Pゴシック" charset="0"/>
          <a:cs typeface="MS Pゴシック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MS Pゴシック" charset="0"/>
          <a:cs typeface="MS Pゴシック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MS Pゴシック" charset="0"/>
          <a:cs typeface="MS Pゴシック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MS Pゴシック" charset="0"/>
          <a:cs typeface="MS P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charset="0"/>
        <a:buChar char="§"/>
        <a:defRPr sz="3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charset="0"/>
        <a:buChar char="§"/>
        <a:defRPr sz="28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charset="0"/>
        <a:buChar char="§"/>
        <a:defRPr sz="24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charset="0"/>
        <a:buChar char="§"/>
        <a:defRPr sz="20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charset="0"/>
        <a:buChar char="§"/>
        <a:defRPr sz="20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6.png"/><Relationship Id="rId5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6.png"/><Relationship Id="rId5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3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6" Type="http://schemas.openxmlformats.org/officeDocument/2006/relationships/image" Target="../media/image32.png"/><Relationship Id="rId7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34.png"/><Relationship Id="rId1" Type="http://schemas.microsoft.com/office/2007/relationships/media" Target="../media/media2.mp4"/><Relationship Id="rId2" Type="http://schemas.openxmlformats.org/officeDocument/2006/relationships/video" Target="../media/media2.mp4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5.gif"/><Relationship Id="rId5" Type="http://schemas.openxmlformats.org/officeDocument/2006/relationships/image" Target="../media/image36.jpg"/><Relationship Id="rId6" Type="http://schemas.openxmlformats.org/officeDocument/2006/relationships/image" Target="../media/image37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.xml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1" Type="http://schemas.microsoft.com/office/2007/relationships/media" Target="../media/media1.mov"/><Relationship Id="rId2" Type="http://schemas.openxmlformats.org/officeDocument/2006/relationships/video" Target="../media/media1.mo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SERS Sensing</a:t>
            </a:r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064000"/>
            <a:ext cx="7772400" cy="1752600"/>
          </a:xfrm>
        </p:spPr>
        <p:txBody>
          <a:bodyPr/>
          <a:lstStyle/>
          <a:p>
            <a:r>
              <a:rPr lang="en-US" sz="2000" dirty="0" smtClean="0">
                <a:latin typeface="Arial" charset="0"/>
                <a:ea typeface="Arial" charset="0"/>
                <a:cs typeface="Arial" charset="0"/>
              </a:rPr>
              <a:t>Greg Madejski, University of Rochester, Biomedical Engineering</a:t>
            </a:r>
            <a:endParaRPr lang="en-US" sz="2000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180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NanoVolcanoes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50C6C8-AA94-9B41-804B-ADFF335A0C34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5" name="Picture 4" descr="50nm Crossection.p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24557" y="1323418"/>
            <a:ext cx="4752098" cy="4888358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 rot="16200000">
            <a:off x="418598" y="4225184"/>
            <a:ext cx="2160531" cy="859885"/>
            <a:chOff x="5942833" y="3192155"/>
            <a:chExt cx="2358321" cy="938606"/>
          </a:xfrm>
        </p:grpSpPr>
        <p:sp>
          <p:nvSpPr>
            <p:cNvPr id="7" name="Rectangle 6"/>
            <p:cNvSpPr/>
            <p:nvPr/>
          </p:nvSpPr>
          <p:spPr bwMode="auto">
            <a:xfrm>
              <a:off x="5942833" y="3192159"/>
              <a:ext cx="2358321" cy="454575"/>
            </a:xfrm>
            <a:prstGeom prst="rect">
              <a:avLst/>
            </a:prstGeom>
            <a:solidFill>
              <a:schemeClr val="accent1"/>
            </a:solidFill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accent4"/>
                </a:solidFill>
                <a:effectLst/>
                <a:latin typeface="Arial" charset="0"/>
                <a:ea typeface="MS Pゴシック" charset="0"/>
                <a:cs typeface="MS Pゴシック" charset="0"/>
              </a:endParaRPr>
            </a:p>
          </p:txBody>
        </p:sp>
        <p:sp>
          <p:nvSpPr>
            <p:cNvPr id="8" name="Trapezoid 7"/>
            <p:cNvSpPr/>
            <p:nvPr/>
          </p:nvSpPr>
          <p:spPr bwMode="auto">
            <a:xfrm flipV="1">
              <a:off x="6157605" y="3539185"/>
              <a:ext cx="565488" cy="584486"/>
            </a:xfrm>
            <a:prstGeom prst="trapezoid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MS Pゴシック" charset="0"/>
                <a:cs typeface="MS Pゴシック" charset="0"/>
              </a:endParaRPr>
            </a:p>
          </p:txBody>
        </p:sp>
        <p:sp>
          <p:nvSpPr>
            <p:cNvPr id="9" name="Trapezoid 8"/>
            <p:cNvSpPr/>
            <p:nvPr/>
          </p:nvSpPr>
          <p:spPr bwMode="auto">
            <a:xfrm flipV="1">
              <a:off x="6993283" y="3539185"/>
              <a:ext cx="565488" cy="584486"/>
            </a:xfrm>
            <a:prstGeom prst="trapezoid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MS Pゴシック" charset="0"/>
                <a:cs typeface="MS Pゴシック" charset="0"/>
              </a:endParaRPr>
            </a:p>
          </p:txBody>
        </p:sp>
        <p:sp>
          <p:nvSpPr>
            <p:cNvPr id="10" name="Trapezoid 9"/>
            <p:cNvSpPr/>
            <p:nvPr/>
          </p:nvSpPr>
          <p:spPr bwMode="auto">
            <a:xfrm flipV="1">
              <a:off x="7703810" y="3546275"/>
              <a:ext cx="565488" cy="584486"/>
            </a:xfrm>
            <a:prstGeom prst="trapezoid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MS Pゴシック" charset="0"/>
                <a:cs typeface="MS Pゴシック" charset="0"/>
              </a:endParaRPr>
            </a:p>
          </p:txBody>
        </p:sp>
        <p:sp>
          <p:nvSpPr>
            <p:cNvPr id="11" name="Trapezoid 10"/>
            <p:cNvSpPr/>
            <p:nvPr/>
          </p:nvSpPr>
          <p:spPr bwMode="auto">
            <a:xfrm flipH="1" flipV="1">
              <a:off x="6330756" y="3192158"/>
              <a:ext cx="269906" cy="931511"/>
            </a:xfrm>
            <a:prstGeom prst="trapezoid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MS Pゴシック" charset="0"/>
                <a:cs typeface="MS Pゴシック" charset="0"/>
              </a:endParaRPr>
            </a:p>
          </p:txBody>
        </p:sp>
        <p:sp>
          <p:nvSpPr>
            <p:cNvPr id="12" name="Trapezoid 11"/>
            <p:cNvSpPr/>
            <p:nvPr/>
          </p:nvSpPr>
          <p:spPr bwMode="auto">
            <a:xfrm flipH="1" flipV="1">
              <a:off x="7128230" y="3192156"/>
              <a:ext cx="269909" cy="931512"/>
            </a:xfrm>
            <a:prstGeom prst="trapezoid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MS Pゴシック" charset="0"/>
                <a:cs typeface="MS Pゴシック" charset="0"/>
              </a:endParaRPr>
            </a:p>
          </p:txBody>
        </p:sp>
        <p:sp>
          <p:nvSpPr>
            <p:cNvPr id="13" name="Trapezoid 12"/>
            <p:cNvSpPr/>
            <p:nvPr/>
          </p:nvSpPr>
          <p:spPr bwMode="auto">
            <a:xfrm flipH="1" flipV="1">
              <a:off x="7854411" y="3192155"/>
              <a:ext cx="269907" cy="931514"/>
            </a:xfrm>
            <a:prstGeom prst="trapezoid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MS Pゴシック" charset="0"/>
                <a:cs typeface="MS Pゴシック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7308273" y="1587442"/>
            <a:ext cx="183572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MgF</a:t>
            </a:r>
            <a:r>
              <a:rPr lang="en-US" baseline="-25000" smtClean="0"/>
              <a:t>2</a:t>
            </a:r>
            <a:r>
              <a:rPr lang="en-US" smtClean="0"/>
              <a:t> Infill from production </a:t>
            </a:r>
            <a:r>
              <a:rPr lang="en-US" dirty="0" smtClean="0"/>
              <a:t>produces </a:t>
            </a:r>
            <a:r>
              <a:rPr lang="en-US" smtClean="0"/>
              <a:t>conical structures</a:t>
            </a:r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7498772" y="4655127"/>
            <a:ext cx="14547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30 nm height</a:t>
            </a:r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141662" y="1576597"/>
            <a:ext cx="24903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Can I make a nanomembrane </a:t>
            </a:r>
            <a:r>
              <a:rPr lang="en-US" smtClean="0"/>
              <a:t>like this out of Au?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06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82418"/>
            <a:ext cx="7772400" cy="1143000"/>
          </a:xfrm>
        </p:spPr>
        <p:txBody>
          <a:bodyPr/>
          <a:lstStyle/>
          <a:p>
            <a:r>
              <a:rPr lang="en-US" dirty="0" smtClean="0">
                <a:latin typeface="Arial"/>
                <a:cs typeface="Arial"/>
              </a:rPr>
              <a:t>Fabrication – Au, </a:t>
            </a:r>
            <a:r>
              <a:rPr lang="en-US" dirty="0" err="1" smtClean="0">
                <a:latin typeface="Arial"/>
                <a:cs typeface="Arial"/>
              </a:rPr>
              <a:t>Pt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5" name="Straight Connector 4"/>
          <p:cNvCxnSpPr/>
          <p:nvPr/>
        </p:nvCxnSpPr>
        <p:spPr bwMode="auto">
          <a:xfrm>
            <a:off x="900545" y="1166091"/>
            <a:ext cx="7354455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pic>
        <p:nvPicPr>
          <p:cNvPr id="6" name="Picture 5" descr="NRG 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274" y="6324647"/>
            <a:ext cx="1412867" cy="469342"/>
          </a:xfrm>
          <a:prstGeom prst="rect">
            <a:avLst/>
          </a:prstGeom>
        </p:spPr>
      </p:pic>
      <p:sp>
        <p:nvSpPr>
          <p:cNvPr id="43" name="Rectangle 42"/>
          <p:cNvSpPr/>
          <p:nvPr/>
        </p:nvSpPr>
        <p:spPr>
          <a:xfrm>
            <a:off x="1598289" y="3668410"/>
            <a:ext cx="1744979" cy="57563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 bwMode="auto">
          <a:xfrm>
            <a:off x="5942833" y="3646734"/>
            <a:ext cx="2358321" cy="454575"/>
          </a:xfrm>
          <a:prstGeom prst="rect">
            <a:avLst/>
          </a:prstGeom>
          <a:solidFill>
            <a:srgbClr val="FFBB17"/>
          </a:solidFill>
          <a:ln w="285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accent4"/>
              </a:solidFill>
              <a:effectLst/>
              <a:latin typeface="Arial" charset="0"/>
              <a:ea typeface="MS Pゴシック" charset="0"/>
              <a:cs typeface="MS Pゴシック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687228" y="1616364"/>
            <a:ext cx="28820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Nanopore</a:t>
            </a:r>
            <a:r>
              <a:rPr lang="en-US" dirty="0" smtClean="0"/>
              <a:t> Filling</a:t>
            </a:r>
            <a:endParaRPr lang="en-US" dirty="0"/>
          </a:p>
        </p:txBody>
      </p:sp>
      <p:grpSp>
        <p:nvGrpSpPr>
          <p:cNvPr id="60" name="Group 59"/>
          <p:cNvGrpSpPr/>
          <p:nvPr/>
        </p:nvGrpSpPr>
        <p:grpSpPr>
          <a:xfrm>
            <a:off x="607036" y="3668410"/>
            <a:ext cx="3729211" cy="1756295"/>
            <a:chOff x="333208" y="4225658"/>
            <a:chExt cx="3729211" cy="1756295"/>
          </a:xfrm>
        </p:grpSpPr>
        <p:grpSp>
          <p:nvGrpSpPr>
            <p:cNvPr id="61" name="Group 60"/>
            <p:cNvGrpSpPr/>
            <p:nvPr/>
          </p:nvGrpSpPr>
          <p:grpSpPr>
            <a:xfrm>
              <a:off x="3071166" y="4698506"/>
              <a:ext cx="991253" cy="1283447"/>
              <a:chOff x="4026469" y="2985704"/>
              <a:chExt cx="1661771" cy="1283447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66" name="Rectangle 65"/>
              <p:cNvSpPr/>
              <p:nvPr/>
            </p:nvSpPr>
            <p:spPr bwMode="auto">
              <a:xfrm>
                <a:off x="4404793" y="2985704"/>
                <a:ext cx="1283447" cy="1283447"/>
              </a:xfrm>
              <a:prstGeom prst="rect">
                <a:avLst/>
              </a:prstGeom>
              <a:grpFill/>
              <a:ln w="9525" cap="flat" cmpd="sng" algn="ctr">
                <a:solidFill>
                  <a:srgbClr val="7F7F7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0" i="0" u="none" strike="noStrike" cap="none" normalizeH="0" baseline="0" dirty="0" smtClean="0">
                    <a:ln w="3175" cmpd="sng">
                      <a:noFill/>
                    </a:ln>
                    <a:effectLst/>
                    <a:latin typeface="Arial" charset="0"/>
                    <a:ea typeface="MS Pゴシック" charset="0"/>
                    <a:cs typeface="MS Pゴシック" charset="0"/>
                  </a:rPr>
                  <a:t>Si</a:t>
                </a:r>
                <a:endParaRPr kumimoji="0" lang="en-US" sz="2400" b="0" i="0" u="none" strike="noStrike" cap="none" normalizeH="0" baseline="0" dirty="0">
                  <a:ln w="3175" cmpd="sng">
                    <a:noFill/>
                  </a:ln>
                  <a:effectLst/>
                  <a:latin typeface="Arial" charset="0"/>
                  <a:ea typeface="MS Pゴシック" charset="0"/>
                  <a:cs typeface="MS Pゴシック" charset="0"/>
                </a:endParaRPr>
              </a:p>
            </p:txBody>
          </p:sp>
          <p:sp>
            <p:nvSpPr>
              <p:cNvPr id="67" name="Right Triangle 66"/>
              <p:cNvSpPr/>
              <p:nvPr/>
            </p:nvSpPr>
            <p:spPr bwMode="auto">
              <a:xfrm flipH="1" flipV="1">
                <a:off x="4026469" y="2985704"/>
                <a:ext cx="378324" cy="1283447"/>
              </a:xfrm>
              <a:prstGeom prst="rtTriangle">
                <a:avLst/>
              </a:prstGeom>
              <a:grpFill/>
              <a:ln w="9525" cap="flat" cmpd="sng" algn="ctr">
                <a:solidFill>
                  <a:srgbClr val="7F7F7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 w="3175" cmpd="sng">
                    <a:noFill/>
                  </a:ln>
                  <a:effectLst/>
                  <a:latin typeface="Arial" charset="0"/>
                  <a:ea typeface="MS Pゴシック" charset="0"/>
                  <a:cs typeface="MS Pゴシック" charset="0"/>
                </a:endParaRPr>
              </a:p>
            </p:txBody>
          </p:sp>
        </p:grpSp>
        <p:grpSp>
          <p:nvGrpSpPr>
            <p:cNvPr id="62" name="Group 61"/>
            <p:cNvGrpSpPr/>
            <p:nvPr/>
          </p:nvGrpSpPr>
          <p:grpSpPr>
            <a:xfrm flipH="1">
              <a:off x="333208" y="4698506"/>
              <a:ext cx="991253" cy="1283447"/>
              <a:chOff x="4026469" y="2985704"/>
              <a:chExt cx="1661771" cy="1283447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64" name="Rectangle 63"/>
              <p:cNvSpPr/>
              <p:nvPr/>
            </p:nvSpPr>
            <p:spPr bwMode="auto">
              <a:xfrm>
                <a:off x="4404793" y="2985704"/>
                <a:ext cx="1283447" cy="1283447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0" i="0" u="none" strike="noStrike" cap="none" normalizeH="0" baseline="0" dirty="0" smtClean="0">
                    <a:ln w="3175" cmpd="sng">
                      <a:noFill/>
                    </a:ln>
                    <a:effectLst/>
                    <a:latin typeface="Arial" charset="0"/>
                    <a:ea typeface="MS Pゴシック" charset="0"/>
                    <a:cs typeface="MS Pゴシック" charset="0"/>
                  </a:rPr>
                  <a:t>Si</a:t>
                </a:r>
                <a:endParaRPr kumimoji="0" lang="en-US" sz="2400" b="0" i="0" u="none" strike="noStrike" cap="none" normalizeH="0" baseline="0" dirty="0">
                  <a:ln w="3175" cmpd="sng">
                    <a:noFill/>
                  </a:ln>
                  <a:effectLst/>
                  <a:latin typeface="Arial" charset="0"/>
                  <a:ea typeface="MS Pゴシック" charset="0"/>
                  <a:cs typeface="MS Pゴシック" charset="0"/>
                </a:endParaRPr>
              </a:p>
            </p:txBody>
          </p:sp>
          <p:sp>
            <p:nvSpPr>
              <p:cNvPr id="65" name="Right Triangle 64"/>
              <p:cNvSpPr/>
              <p:nvPr/>
            </p:nvSpPr>
            <p:spPr bwMode="auto">
              <a:xfrm flipH="1" flipV="1">
                <a:off x="4026469" y="2985704"/>
                <a:ext cx="378324" cy="1283447"/>
              </a:xfrm>
              <a:prstGeom prst="rtTriangle">
                <a:avLst/>
              </a:prstGeom>
              <a:grpFill/>
              <a:ln w="9525" cap="flat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 w="3175" cmpd="sng">
                    <a:noFill/>
                  </a:ln>
                  <a:effectLst/>
                  <a:latin typeface="Arial" charset="0"/>
                  <a:ea typeface="MS Pゴシック" charset="0"/>
                  <a:cs typeface="MS Pゴシック" charset="0"/>
                </a:endParaRPr>
              </a:p>
            </p:txBody>
          </p:sp>
        </p:grpSp>
        <p:sp>
          <p:nvSpPr>
            <p:cNvPr id="63" name="Rectangle 62"/>
            <p:cNvSpPr/>
            <p:nvPr/>
          </p:nvSpPr>
          <p:spPr bwMode="auto">
            <a:xfrm>
              <a:off x="333208" y="4225658"/>
              <a:ext cx="3729211" cy="472848"/>
            </a:xfrm>
            <a:prstGeom prst="rect">
              <a:avLst/>
            </a:prstGeom>
            <a:solidFill>
              <a:srgbClr val="FFBB17"/>
            </a:solidFill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dirty="0" smtClean="0">
                  <a:ln w="3175" cmpd="sng">
                    <a:noFill/>
                  </a:ln>
                  <a:effectLst/>
                  <a:latin typeface="Arial" charset="0"/>
                  <a:ea typeface="MS Pゴシック" charset="0"/>
                  <a:cs typeface="MS Pゴシック" charset="0"/>
                </a:rPr>
                <a:t>50 nm NPN</a:t>
              </a:r>
              <a:endParaRPr kumimoji="0" lang="en-US" sz="2400" b="0" i="0" u="none" strike="noStrike" cap="none" normalizeH="0" baseline="0" dirty="0">
                <a:ln w="3175" cmpd="sng">
                  <a:noFill/>
                </a:ln>
                <a:effectLst/>
                <a:latin typeface="Arial" charset="0"/>
                <a:ea typeface="MS Pゴシック" charset="0"/>
                <a:cs typeface="MS Pゴシック" charset="0"/>
              </a:endParaRPr>
            </a:p>
          </p:txBody>
        </p:sp>
      </p:grpSp>
      <p:sp>
        <p:nvSpPr>
          <p:cNvPr id="69" name="Rectangle 68"/>
          <p:cNvSpPr/>
          <p:nvPr/>
        </p:nvSpPr>
        <p:spPr bwMode="auto">
          <a:xfrm>
            <a:off x="607036" y="3195562"/>
            <a:ext cx="3729211" cy="472848"/>
          </a:xfrm>
          <a:prstGeom prst="rect">
            <a:avLst/>
          </a:prstGeom>
          <a:solidFill>
            <a:srgbClr val="FFFF00"/>
          </a:solidFill>
          <a:ln w="285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MS Pゴシック" charset="0"/>
                <a:cs typeface="MS Pゴシック" charset="0"/>
              </a:rPr>
              <a:t>50 nm Au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MS Pゴシック" charset="0"/>
              <a:cs typeface="MS Pゴシック" charset="0"/>
            </a:endParaRPr>
          </a:p>
        </p:txBody>
      </p:sp>
      <p:sp>
        <p:nvSpPr>
          <p:cNvPr id="37" name="Trapezoid 36"/>
          <p:cNvSpPr/>
          <p:nvPr/>
        </p:nvSpPr>
        <p:spPr bwMode="auto">
          <a:xfrm flipH="1" flipV="1">
            <a:off x="6330755" y="3512658"/>
            <a:ext cx="269906" cy="1302289"/>
          </a:xfrm>
          <a:prstGeom prst="trapezoid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MS Pゴシック" charset="0"/>
              <a:cs typeface="MS Pゴシック" charset="0"/>
            </a:endParaRPr>
          </a:p>
        </p:txBody>
      </p:sp>
      <p:sp>
        <p:nvSpPr>
          <p:cNvPr id="38" name="Trapezoid 37"/>
          <p:cNvSpPr/>
          <p:nvPr/>
        </p:nvSpPr>
        <p:spPr bwMode="auto">
          <a:xfrm flipH="1" flipV="1">
            <a:off x="7128235" y="3504607"/>
            <a:ext cx="269906" cy="1302289"/>
          </a:xfrm>
          <a:prstGeom prst="trapezoid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MS Pゴシック" charset="0"/>
              <a:cs typeface="MS Pゴシック" charset="0"/>
            </a:endParaRPr>
          </a:p>
        </p:txBody>
      </p:sp>
      <p:sp>
        <p:nvSpPr>
          <p:cNvPr id="39" name="Trapezoid 38"/>
          <p:cNvSpPr/>
          <p:nvPr/>
        </p:nvSpPr>
        <p:spPr bwMode="auto">
          <a:xfrm flipH="1" flipV="1">
            <a:off x="7875007" y="3592903"/>
            <a:ext cx="269906" cy="1302289"/>
          </a:xfrm>
          <a:prstGeom prst="trapezoid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MS Pゴシック" charset="0"/>
              <a:cs typeface="MS Pゴシック" charset="0"/>
            </a:endParaRPr>
          </a:p>
        </p:txBody>
      </p:sp>
      <p:grpSp>
        <p:nvGrpSpPr>
          <p:cNvPr id="70" name="Group 69"/>
          <p:cNvGrpSpPr/>
          <p:nvPr/>
        </p:nvGrpSpPr>
        <p:grpSpPr>
          <a:xfrm>
            <a:off x="1561828" y="1101405"/>
            <a:ext cx="1972377" cy="1791484"/>
            <a:chOff x="5683918" y="616170"/>
            <a:chExt cx="1972377" cy="1791484"/>
          </a:xfrm>
        </p:grpSpPr>
        <p:sp>
          <p:nvSpPr>
            <p:cNvPr id="71" name="Down Arrow 70"/>
            <p:cNvSpPr/>
            <p:nvPr/>
          </p:nvSpPr>
          <p:spPr bwMode="auto">
            <a:xfrm>
              <a:off x="6367752" y="1306591"/>
              <a:ext cx="581001" cy="1101063"/>
            </a:xfrm>
            <a:prstGeom prst="down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ea typeface="MS Pゴシック" charset="0"/>
                <a:cs typeface="Arial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5683918" y="616170"/>
              <a:ext cx="19723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Arial"/>
                  <a:cs typeface="Arial"/>
                </a:rPr>
                <a:t>Evaporation</a:t>
              </a:r>
              <a:endParaRPr lang="en-US" sz="2400" dirty="0">
                <a:latin typeface="Arial"/>
                <a:cs typeface="Arial"/>
              </a:endParaRP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1561828" y="3668410"/>
            <a:ext cx="1972377" cy="2383962"/>
            <a:chOff x="3471642" y="3579544"/>
            <a:chExt cx="1972377" cy="2383962"/>
          </a:xfrm>
        </p:grpSpPr>
        <p:grpSp>
          <p:nvGrpSpPr>
            <p:cNvPr id="74" name="Group 73"/>
            <p:cNvGrpSpPr/>
            <p:nvPr/>
          </p:nvGrpSpPr>
          <p:grpSpPr>
            <a:xfrm>
              <a:off x="3471642" y="4323642"/>
              <a:ext cx="1972377" cy="1639864"/>
              <a:chOff x="3471642" y="4323642"/>
              <a:chExt cx="1972377" cy="1639864"/>
            </a:xfrm>
          </p:grpSpPr>
          <p:sp>
            <p:nvSpPr>
              <p:cNvPr id="76" name="Down Arrow 75"/>
              <p:cNvSpPr/>
              <p:nvPr/>
            </p:nvSpPr>
            <p:spPr bwMode="auto">
              <a:xfrm flipV="1">
                <a:off x="4155476" y="4323642"/>
                <a:ext cx="581001" cy="1101063"/>
              </a:xfrm>
              <a:prstGeom prst="downArrow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/>
                  <a:ea typeface="MS Pゴシック" charset="0"/>
                  <a:cs typeface="Arial"/>
                </a:endParaRPr>
              </a:p>
            </p:txBody>
          </p:sp>
          <p:sp>
            <p:nvSpPr>
              <p:cNvPr id="77" name="TextBox 76"/>
              <p:cNvSpPr txBox="1"/>
              <p:nvPr/>
            </p:nvSpPr>
            <p:spPr>
              <a:xfrm>
                <a:off x="3471642" y="5501841"/>
                <a:ext cx="197237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>
                    <a:latin typeface="Arial"/>
                    <a:cs typeface="Arial"/>
                  </a:rPr>
                  <a:t>RIE</a:t>
                </a:r>
                <a:endParaRPr lang="en-US" sz="2400" dirty="0">
                  <a:latin typeface="Arial"/>
                  <a:cs typeface="Arial"/>
                </a:endParaRPr>
              </a:p>
            </p:txBody>
          </p:sp>
        </p:grpSp>
        <p:sp>
          <p:nvSpPr>
            <p:cNvPr id="75" name="Rectangle 74"/>
            <p:cNvSpPr/>
            <p:nvPr/>
          </p:nvSpPr>
          <p:spPr>
            <a:xfrm>
              <a:off x="3508103" y="3579544"/>
              <a:ext cx="1744979" cy="575638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5942833" y="2975577"/>
            <a:ext cx="2358321" cy="1385666"/>
            <a:chOff x="5942833" y="2975577"/>
            <a:chExt cx="2358321" cy="1385666"/>
          </a:xfrm>
        </p:grpSpPr>
        <p:sp>
          <p:nvSpPr>
            <p:cNvPr id="56" name="Rectangle 55"/>
            <p:cNvSpPr/>
            <p:nvPr/>
          </p:nvSpPr>
          <p:spPr bwMode="auto">
            <a:xfrm>
              <a:off x="5942833" y="3192159"/>
              <a:ext cx="2358321" cy="454575"/>
            </a:xfrm>
            <a:prstGeom prst="rect">
              <a:avLst/>
            </a:prstGeom>
            <a:solidFill>
              <a:srgbClr val="FFFF00"/>
            </a:solidFill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accent4"/>
                </a:solidFill>
                <a:effectLst/>
                <a:latin typeface="Arial" charset="0"/>
                <a:ea typeface="MS Pゴシック" charset="0"/>
                <a:cs typeface="MS Pゴシック" charset="0"/>
              </a:endParaRPr>
            </a:p>
          </p:txBody>
        </p:sp>
        <p:sp>
          <p:nvSpPr>
            <p:cNvPr id="57" name="Trapezoid 56"/>
            <p:cNvSpPr/>
            <p:nvPr/>
          </p:nvSpPr>
          <p:spPr bwMode="auto">
            <a:xfrm flipV="1">
              <a:off x="6157605" y="3539185"/>
              <a:ext cx="565488" cy="584486"/>
            </a:xfrm>
            <a:prstGeom prst="trapezoid">
              <a:avLst/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MS Pゴシック" charset="0"/>
                <a:cs typeface="MS Pゴシック" charset="0"/>
              </a:endParaRPr>
            </a:p>
          </p:txBody>
        </p:sp>
        <p:sp>
          <p:nvSpPr>
            <p:cNvPr id="58" name="Trapezoid 57"/>
            <p:cNvSpPr/>
            <p:nvPr/>
          </p:nvSpPr>
          <p:spPr bwMode="auto">
            <a:xfrm flipV="1">
              <a:off x="6993283" y="3539185"/>
              <a:ext cx="565488" cy="584486"/>
            </a:xfrm>
            <a:prstGeom prst="trapezoid">
              <a:avLst/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MS Pゴシック" charset="0"/>
                <a:cs typeface="MS Pゴシック" charset="0"/>
              </a:endParaRPr>
            </a:p>
          </p:txBody>
        </p:sp>
        <p:sp>
          <p:nvSpPr>
            <p:cNvPr id="59" name="Trapezoid 58"/>
            <p:cNvSpPr/>
            <p:nvPr/>
          </p:nvSpPr>
          <p:spPr bwMode="auto">
            <a:xfrm flipV="1">
              <a:off x="7703810" y="3546275"/>
              <a:ext cx="565488" cy="584486"/>
            </a:xfrm>
            <a:prstGeom prst="trapezoid">
              <a:avLst/>
            </a:prstGeom>
            <a:solidFill>
              <a:srgbClr val="FFFF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MS Pゴシック" charset="0"/>
                <a:cs typeface="MS Pゴシック" charset="0"/>
              </a:endParaRPr>
            </a:p>
          </p:txBody>
        </p:sp>
        <p:sp>
          <p:nvSpPr>
            <p:cNvPr id="52" name="Trapezoid 51"/>
            <p:cNvSpPr/>
            <p:nvPr/>
          </p:nvSpPr>
          <p:spPr bwMode="auto">
            <a:xfrm flipH="1" flipV="1">
              <a:off x="6330755" y="2975577"/>
              <a:ext cx="269906" cy="1302289"/>
            </a:xfrm>
            <a:prstGeom prst="trapezoid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MS Pゴシック" charset="0"/>
                <a:cs typeface="MS Pゴシック" charset="0"/>
              </a:endParaRPr>
            </a:p>
          </p:txBody>
        </p:sp>
        <p:sp>
          <p:nvSpPr>
            <p:cNvPr id="53" name="Trapezoid 52"/>
            <p:cNvSpPr/>
            <p:nvPr/>
          </p:nvSpPr>
          <p:spPr bwMode="auto">
            <a:xfrm flipH="1" flipV="1">
              <a:off x="7128235" y="3058954"/>
              <a:ext cx="269906" cy="1302289"/>
            </a:xfrm>
            <a:prstGeom prst="trapezoid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MS Pゴシック" charset="0"/>
                <a:cs typeface="MS Pゴシック" charset="0"/>
              </a:endParaRPr>
            </a:p>
          </p:txBody>
        </p:sp>
        <p:sp>
          <p:nvSpPr>
            <p:cNvPr id="54" name="Trapezoid 53"/>
            <p:cNvSpPr/>
            <p:nvPr/>
          </p:nvSpPr>
          <p:spPr bwMode="auto">
            <a:xfrm flipH="1" flipV="1">
              <a:off x="7854411" y="2995588"/>
              <a:ext cx="269906" cy="1302289"/>
            </a:xfrm>
            <a:prstGeom prst="trapezoid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MS Pゴシック" charset="0"/>
                <a:cs typeface="MS Pゴシック" charset="0"/>
              </a:endParaRPr>
            </a:p>
          </p:txBody>
        </p:sp>
      </p:grpSp>
      <p:pic>
        <p:nvPicPr>
          <p:cNvPr id="7" name="Picture 6" descr="gold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683" y="4307764"/>
            <a:ext cx="2006600" cy="1905000"/>
          </a:xfrm>
          <a:prstGeom prst="rect">
            <a:avLst/>
          </a:prstGeom>
        </p:spPr>
      </p:pic>
      <p:pic>
        <p:nvPicPr>
          <p:cNvPr id="8" name="Picture 7" descr="IMG_2605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89" t="23773" r="24454" b="69018"/>
          <a:stretch/>
        </p:blipFill>
        <p:spPr>
          <a:xfrm>
            <a:off x="6840571" y="4526868"/>
            <a:ext cx="1414429" cy="1242042"/>
          </a:xfrm>
          <a:prstGeom prst="rect">
            <a:avLst/>
          </a:prstGeom>
        </p:spPr>
      </p:pic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50C6C8-AA94-9B41-804B-ADFF335A0C34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534050" y="5722170"/>
            <a:ext cx="27671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5.4 x 5.4 mm chips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2298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xit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6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800" dirty="0" smtClean="0"/>
              <a:t>Freestanding Au Nanomembranes</a:t>
            </a:r>
            <a:endParaRPr lang="en-US" sz="3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50C6C8-AA94-9B41-804B-ADFF335A0C34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253"/>
          <a:stretch/>
        </p:blipFill>
        <p:spPr>
          <a:xfrm>
            <a:off x="109072" y="1537730"/>
            <a:ext cx="8925855" cy="4334432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 bwMode="auto">
          <a:xfrm flipV="1">
            <a:off x="6799118" y="3704946"/>
            <a:ext cx="595746" cy="3048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8" name="TextBox 7"/>
          <p:cNvSpPr txBox="1"/>
          <p:nvPr/>
        </p:nvSpPr>
        <p:spPr>
          <a:xfrm>
            <a:off x="2630082" y="5112692"/>
            <a:ext cx="33689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3"/>
                </a:solidFill>
              </a:rPr>
              <a:t>Freestanding 50 nm Au</a:t>
            </a:r>
            <a:endParaRPr lang="en-US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793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900" r="84729"/>
          <a:stretch/>
        </p:blipFill>
        <p:spPr bwMode="auto">
          <a:xfrm>
            <a:off x="685800" y="1867053"/>
            <a:ext cx="2924806" cy="1881705"/>
          </a:xfrm>
          <a:prstGeom prst="rect">
            <a:avLst/>
          </a:prstGeom>
          <a:noFill/>
          <a:ln>
            <a:noFill/>
          </a:ln>
          <a:effectLst>
            <a:outerShdw blurRad="50800" dist="12700" dir="8100000" algn="ctr" rotWithShape="0">
              <a:srgbClr val="FFFFFF">
                <a:alpha val="75000"/>
              </a:srgbClr>
            </a:outerShdw>
          </a:effectLst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Freestanding Au Nanomembranes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50C6C8-AA94-9B41-804B-ADFF335A0C34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8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5" t="27641" r="53283" b="53840"/>
          <a:stretch/>
        </p:blipFill>
        <p:spPr>
          <a:xfrm>
            <a:off x="685800" y="3281478"/>
            <a:ext cx="7303108" cy="2660073"/>
          </a:xfrm>
        </p:spPr>
      </p:pic>
      <p:sp>
        <p:nvSpPr>
          <p:cNvPr id="10" name="TextBox 9"/>
          <p:cNvSpPr txBox="1"/>
          <p:nvPr/>
        </p:nvSpPr>
        <p:spPr>
          <a:xfrm>
            <a:off x="3726873" y="1471450"/>
            <a:ext cx="42620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Rough Structures Evident in </a:t>
            </a:r>
            <a:r>
              <a:rPr lang="en-US" dirty="0" err="1" smtClean="0"/>
              <a:t>Crossection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726873" y="2507009"/>
            <a:ext cx="54553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Extremely flimsy – 50 nm of holey gold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18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82418"/>
            <a:ext cx="7772400" cy="1143000"/>
          </a:xfrm>
        </p:spPr>
        <p:txBody>
          <a:bodyPr/>
          <a:lstStyle/>
          <a:p>
            <a:r>
              <a:rPr lang="en-US" dirty="0" smtClean="0">
                <a:latin typeface="Arial"/>
                <a:cs typeface="Arial"/>
              </a:rPr>
              <a:t>Adding Au to MgF</a:t>
            </a:r>
            <a:r>
              <a:rPr lang="en-US" baseline="-25000" dirty="0" smtClean="0">
                <a:latin typeface="Arial"/>
                <a:cs typeface="Arial"/>
              </a:rPr>
              <a:t>2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5" name="Straight Connector 4"/>
          <p:cNvCxnSpPr/>
          <p:nvPr/>
        </p:nvCxnSpPr>
        <p:spPr bwMode="auto">
          <a:xfrm>
            <a:off x="900545" y="1166091"/>
            <a:ext cx="7354455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pic>
        <p:nvPicPr>
          <p:cNvPr id="6" name="Picture 5" descr="NRG 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274" y="6324647"/>
            <a:ext cx="1412867" cy="469342"/>
          </a:xfrm>
          <a:prstGeom prst="rect">
            <a:avLst/>
          </a:prstGeom>
        </p:spPr>
      </p:pic>
      <p:sp>
        <p:nvSpPr>
          <p:cNvPr id="43" name="Rectangle 42"/>
          <p:cNvSpPr/>
          <p:nvPr/>
        </p:nvSpPr>
        <p:spPr>
          <a:xfrm>
            <a:off x="1598289" y="3668410"/>
            <a:ext cx="1744979" cy="57563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 bwMode="auto">
          <a:xfrm>
            <a:off x="5942833" y="3646734"/>
            <a:ext cx="2358321" cy="454575"/>
          </a:xfrm>
          <a:prstGeom prst="rect">
            <a:avLst/>
          </a:prstGeom>
          <a:solidFill>
            <a:srgbClr val="FFBB17"/>
          </a:solidFill>
          <a:ln w="285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accent4"/>
              </a:solidFill>
              <a:effectLst/>
              <a:latin typeface="Arial" charset="0"/>
              <a:ea typeface="MS Pゴシック" charset="0"/>
              <a:cs typeface="MS Pゴシック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687228" y="1616364"/>
            <a:ext cx="28820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Nanopore</a:t>
            </a:r>
            <a:r>
              <a:rPr lang="en-US" dirty="0" smtClean="0"/>
              <a:t> Filling</a:t>
            </a:r>
            <a:endParaRPr lang="en-US" dirty="0"/>
          </a:p>
        </p:txBody>
      </p:sp>
      <p:grpSp>
        <p:nvGrpSpPr>
          <p:cNvPr id="60" name="Group 59"/>
          <p:cNvGrpSpPr/>
          <p:nvPr/>
        </p:nvGrpSpPr>
        <p:grpSpPr>
          <a:xfrm>
            <a:off x="607036" y="3668410"/>
            <a:ext cx="3729211" cy="1756295"/>
            <a:chOff x="333208" y="4225658"/>
            <a:chExt cx="3729211" cy="1756295"/>
          </a:xfrm>
        </p:grpSpPr>
        <p:grpSp>
          <p:nvGrpSpPr>
            <p:cNvPr id="61" name="Group 60"/>
            <p:cNvGrpSpPr/>
            <p:nvPr/>
          </p:nvGrpSpPr>
          <p:grpSpPr>
            <a:xfrm>
              <a:off x="3071166" y="4698506"/>
              <a:ext cx="991253" cy="1283447"/>
              <a:chOff x="4026469" y="2985704"/>
              <a:chExt cx="1661771" cy="1283447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66" name="Rectangle 65"/>
              <p:cNvSpPr/>
              <p:nvPr/>
            </p:nvSpPr>
            <p:spPr bwMode="auto">
              <a:xfrm>
                <a:off x="4404793" y="2985704"/>
                <a:ext cx="1283447" cy="1283447"/>
              </a:xfrm>
              <a:prstGeom prst="rect">
                <a:avLst/>
              </a:prstGeom>
              <a:grpFill/>
              <a:ln w="9525" cap="flat" cmpd="sng" algn="ctr">
                <a:solidFill>
                  <a:srgbClr val="7F7F7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0" i="0" u="none" strike="noStrike" cap="none" normalizeH="0" baseline="0" dirty="0" smtClean="0">
                    <a:ln w="3175" cmpd="sng">
                      <a:noFill/>
                    </a:ln>
                    <a:effectLst/>
                    <a:latin typeface="Arial" charset="0"/>
                    <a:ea typeface="MS Pゴシック" charset="0"/>
                    <a:cs typeface="MS Pゴシック" charset="0"/>
                  </a:rPr>
                  <a:t>Si</a:t>
                </a:r>
                <a:endParaRPr kumimoji="0" lang="en-US" sz="2400" b="0" i="0" u="none" strike="noStrike" cap="none" normalizeH="0" baseline="0" dirty="0">
                  <a:ln w="3175" cmpd="sng">
                    <a:noFill/>
                  </a:ln>
                  <a:effectLst/>
                  <a:latin typeface="Arial" charset="0"/>
                  <a:ea typeface="MS Pゴシック" charset="0"/>
                  <a:cs typeface="MS Pゴシック" charset="0"/>
                </a:endParaRPr>
              </a:p>
            </p:txBody>
          </p:sp>
          <p:sp>
            <p:nvSpPr>
              <p:cNvPr id="67" name="Right Triangle 66"/>
              <p:cNvSpPr/>
              <p:nvPr/>
            </p:nvSpPr>
            <p:spPr bwMode="auto">
              <a:xfrm flipH="1" flipV="1">
                <a:off x="4026469" y="2985704"/>
                <a:ext cx="378324" cy="1283447"/>
              </a:xfrm>
              <a:prstGeom prst="rtTriangle">
                <a:avLst/>
              </a:prstGeom>
              <a:grpFill/>
              <a:ln w="9525" cap="flat" cmpd="sng" algn="ctr">
                <a:solidFill>
                  <a:srgbClr val="7F7F7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 w="3175" cmpd="sng">
                    <a:noFill/>
                  </a:ln>
                  <a:effectLst/>
                  <a:latin typeface="Arial" charset="0"/>
                  <a:ea typeface="MS Pゴシック" charset="0"/>
                  <a:cs typeface="MS Pゴシック" charset="0"/>
                </a:endParaRPr>
              </a:p>
            </p:txBody>
          </p:sp>
        </p:grpSp>
        <p:grpSp>
          <p:nvGrpSpPr>
            <p:cNvPr id="62" name="Group 61"/>
            <p:cNvGrpSpPr/>
            <p:nvPr/>
          </p:nvGrpSpPr>
          <p:grpSpPr>
            <a:xfrm flipH="1">
              <a:off x="333208" y="4698506"/>
              <a:ext cx="991253" cy="1283447"/>
              <a:chOff x="4026469" y="2985704"/>
              <a:chExt cx="1661771" cy="1283447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64" name="Rectangle 63"/>
              <p:cNvSpPr/>
              <p:nvPr/>
            </p:nvSpPr>
            <p:spPr bwMode="auto">
              <a:xfrm>
                <a:off x="4404793" y="2985704"/>
                <a:ext cx="1283447" cy="1283447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0" i="0" u="none" strike="noStrike" cap="none" normalizeH="0" baseline="0" dirty="0" smtClean="0">
                    <a:ln w="3175" cmpd="sng">
                      <a:noFill/>
                    </a:ln>
                    <a:effectLst/>
                    <a:latin typeface="Arial" charset="0"/>
                    <a:ea typeface="MS Pゴシック" charset="0"/>
                    <a:cs typeface="MS Pゴシック" charset="0"/>
                  </a:rPr>
                  <a:t>Si</a:t>
                </a:r>
                <a:endParaRPr kumimoji="0" lang="en-US" sz="2400" b="0" i="0" u="none" strike="noStrike" cap="none" normalizeH="0" baseline="0" dirty="0">
                  <a:ln w="3175" cmpd="sng">
                    <a:noFill/>
                  </a:ln>
                  <a:effectLst/>
                  <a:latin typeface="Arial" charset="0"/>
                  <a:ea typeface="MS Pゴシック" charset="0"/>
                  <a:cs typeface="MS Pゴシック" charset="0"/>
                </a:endParaRPr>
              </a:p>
            </p:txBody>
          </p:sp>
          <p:sp>
            <p:nvSpPr>
              <p:cNvPr id="65" name="Right Triangle 64"/>
              <p:cNvSpPr/>
              <p:nvPr/>
            </p:nvSpPr>
            <p:spPr bwMode="auto">
              <a:xfrm flipH="1" flipV="1">
                <a:off x="4026469" y="2985704"/>
                <a:ext cx="378324" cy="1283447"/>
              </a:xfrm>
              <a:prstGeom prst="rtTriangle">
                <a:avLst/>
              </a:prstGeom>
              <a:grpFill/>
              <a:ln w="9525" cap="flat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 w="3175" cmpd="sng">
                    <a:noFill/>
                  </a:ln>
                  <a:effectLst/>
                  <a:latin typeface="Arial" charset="0"/>
                  <a:ea typeface="MS Pゴシック" charset="0"/>
                  <a:cs typeface="MS Pゴシック" charset="0"/>
                </a:endParaRPr>
              </a:p>
            </p:txBody>
          </p:sp>
        </p:grpSp>
        <p:sp>
          <p:nvSpPr>
            <p:cNvPr id="63" name="Rectangle 62"/>
            <p:cNvSpPr/>
            <p:nvPr/>
          </p:nvSpPr>
          <p:spPr bwMode="auto">
            <a:xfrm>
              <a:off x="333208" y="4225658"/>
              <a:ext cx="3729211" cy="472848"/>
            </a:xfrm>
            <a:prstGeom prst="rect">
              <a:avLst/>
            </a:prstGeom>
            <a:solidFill>
              <a:srgbClr val="FFBB17"/>
            </a:solidFill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0" i="0" u="none" strike="noStrike" cap="none" normalizeH="0" baseline="0" dirty="0" smtClean="0">
                  <a:ln w="3175" cmpd="sng">
                    <a:noFill/>
                  </a:ln>
                  <a:effectLst/>
                  <a:latin typeface="Arial" charset="0"/>
                  <a:ea typeface="MS Pゴシック" charset="0"/>
                  <a:cs typeface="MS Pゴシック" charset="0"/>
                </a:rPr>
                <a:t>50 nm NPN</a:t>
              </a:r>
              <a:endParaRPr kumimoji="0" lang="en-US" sz="2400" b="0" i="0" u="none" strike="noStrike" cap="none" normalizeH="0" baseline="0" dirty="0">
                <a:ln w="3175" cmpd="sng">
                  <a:noFill/>
                </a:ln>
                <a:effectLst/>
                <a:latin typeface="Arial" charset="0"/>
                <a:ea typeface="MS Pゴシック" charset="0"/>
                <a:cs typeface="MS Pゴシック" charset="0"/>
              </a:endParaRPr>
            </a:p>
          </p:txBody>
        </p:sp>
      </p:grpSp>
      <p:sp>
        <p:nvSpPr>
          <p:cNvPr id="69" name="Rectangle 68"/>
          <p:cNvSpPr/>
          <p:nvPr/>
        </p:nvSpPr>
        <p:spPr bwMode="auto">
          <a:xfrm>
            <a:off x="607036" y="3195562"/>
            <a:ext cx="3729211" cy="472848"/>
          </a:xfrm>
          <a:prstGeom prst="rect">
            <a:avLst/>
          </a:prstGeom>
          <a:solidFill>
            <a:schemeClr val="accent1"/>
          </a:solidFill>
          <a:ln w="285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MS Pゴシック" charset="0"/>
                <a:cs typeface="MS Pゴシック" charset="0"/>
              </a:rPr>
              <a:t>50 </a:t>
            </a:r>
            <a:r>
              <a:rPr kumimoji="0" lang="en-US" sz="2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MS Pゴシック" charset="0"/>
                <a:cs typeface="MS Pゴシック" charset="0"/>
              </a:rPr>
              <a:t>nm MgF</a:t>
            </a:r>
            <a:r>
              <a:rPr kumimoji="0" lang="en-US" sz="2400" b="0" i="0" u="none" strike="noStrike" cap="none" normalizeH="0" baseline="-2500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MS Pゴシック" charset="0"/>
                <a:cs typeface="MS Pゴシック" charset="0"/>
              </a:rPr>
              <a:t>2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MS Pゴシック" charset="0"/>
              <a:cs typeface="MS Pゴシック" charset="0"/>
            </a:endParaRPr>
          </a:p>
        </p:txBody>
      </p:sp>
      <p:sp>
        <p:nvSpPr>
          <p:cNvPr id="37" name="Trapezoid 36"/>
          <p:cNvSpPr/>
          <p:nvPr/>
        </p:nvSpPr>
        <p:spPr bwMode="auto">
          <a:xfrm flipH="1" flipV="1">
            <a:off x="6330755" y="3512658"/>
            <a:ext cx="269906" cy="1302289"/>
          </a:xfrm>
          <a:prstGeom prst="trapezoid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MS Pゴシック" charset="0"/>
              <a:cs typeface="MS Pゴシック" charset="0"/>
            </a:endParaRPr>
          </a:p>
        </p:txBody>
      </p:sp>
      <p:sp>
        <p:nvSpPr>
          <p:cNvPr id="38" name="Trapezoid 37"/>
          <p:cNvSpPr/>
          <p:nvPr/>
        </p:nvSpPr>
        <p:spPr bwMode="auto">
          <a:xfrm flipH="1" flipV="1">
            <a:off x="7128235" y="3504607"/>
            <a:ext cx="269906" cy="1302289"/>
          </a:xfrm>
          <a:prstGeom prst="trapezoid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MS Pゴシック" charset="0"/>
              <a:cs typeface="MS Pゴシック" charset="0"/>
            </a:endParaRPr>
          </a:p>
        </p:txBody>
      </p:sp>
      <p:sp>
        <p:nvSpPr>
          <p:cNvPr id="39" name="Trapezoid 38"/>
          <p:cNvSpPr/>
          <p:nvPr/>
        </p:nvSpPr>
        <p:spPr bwMode="auto">
          <a:xfrm flipH="1" flipV="1">
            <a:off x="7875007" y="3592903"/>
            <a:ext cx="269906" cy="1302289"/>
          </a:xfrm>
          <a:prstGeom prst="trapezoid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MS Pゴシック" charset="0"/>
              <a:cs typeface="MS Pゴシック" charset="0"/>
            </a:endParaRPr>
          </a:p>
        </p:txBody>
      </p:sp>
      <p:grpSp>
        <p:nvGrpSpPr>
          <p:cNvPr id="70" name="Group 69"/>
          <p:cNvGrpSpPr/>
          <p:nvPr/>
        </p:nvGrpSpPr>
        <p:grpSpPr>
          <a:xfrm>
            <a:off x="1474378" y="1161572"/>
            <a:ext cx="1972377" cy="1525728"/>
            <a:chOff x="5672063" y="826288"/>
            <a:chExt cx="1972377" cy="1525728"/>
          </a:xfrm>
        </p:grpSpPr>
        <p:sp>
          <p:nvSpPr>
            <p:cNvPr id="71" name="Down Arrow 70"/>
            <p:cNvSpPr/>
            <p:nvPr/>
          </p:nvSpPr>
          <p:spPr bwMode="auto">
            <a:xfrm>
              <a:off x="6367750" y="1250953"/>
              <a:ext cx="581001" cy="1101063"/>
            </a:xfrm>
            <a:prstGeom prst="down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ea typeface="MS Pゴシック" charset="0"/>
                <a:cs typeface="Arial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5672063" y="826288"/>
              <a:ext cx="19723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Arial"/>
                  <a:cs typeface="Arial"/>
                </a:rPr>
                <a:t>Evaporation</a:t>
              </a:r>
              <a:endParaRPr lang="en-US" sz="2400" dirty="0">
                <a:latin typeface="Arial"/>
                <a:cs typeface="Arial"/>
              </a:endParaRP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1561828" y="3668410"/>
            <a:ext cx="1972377" cy="2383962"/>
            <a:chOff x="3471642" y="3579544"/>
            <a:chExt cx="1972377" cy="2383962"/>
          </a:xfrm>
        </p:grpSpPr>
        <p:grpSp>
          <p:nvGrpSpPr>
            <p:cNvPr id="74" name="Group 73"/>
            <p:cNvGrpSpPr/>
            <p:nvPr/>
          </p:nvGrpSpPr>
          <p:grpSpPr>
            <a:xfrm>
              <a:off x="3471642" y="4323642"/>
              <a:ext cx="1972377" cy="1639864"/>
              <a:chOff x="3471642" y="4323642"/>
              <a:chExt cx="1972377" cy="1639864"/>
            </a:xfrm>
          </p:grpSpPr>
          <p:sp>
            <p:nvSpPr>
              <p:cNvPr id="76" name="Down Arrow 75"/>
              <p:cNvSpPr/>
              <p:nvPr/>
            </p:nvSpPr>
            <p:spPr bwMode="auto">
              <a:xfrm flipV="1">
                <a:off x="4155476" y="4323642"/>
                <a:ext cx="581001" cy="1101063"/>
              </a:xfrm>
              <a:prstGeom prst="downArrow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/>
                  <a:ea typeface="MS Pゴシック" charset="0"/>
                  <a:cs typeface="Arial"/>
                </a:endParaRPr>
              </a:p>
            </p:txBody>
          </p:sp>
          <p:sp>
            <p:nvSpPr>
              <p:cNvPr id="77" name="TextBox 76"/>
              <p:cNvSpPr txBox="1"/>
              <p:nvPr/>
            </p:nvSpPr>
            <p:spPr>
              <a:xfrm>
                <a:off x="3471642" y="5501841"/>
                <a:ext cx="197237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dirty="0" smtClean="0">
                    <a:latin typeface="Arial"/>
                    <a:cs typeface="Arial"/>
                  </a:rPr>
                  <a:t>RIE</a:t>
                </a:r>
                <a:endParaRPr lang="en-US" sz="2400" dirty="0">
                  <a:latin typeface="Arial"/>
                  <a:cs typeface="Arial"/>
                </a:endParaRPr>
              </a:p>
            </p:txBody>
          </p:sp>
        </p:grpSp>
        <p:sp>
          <p:nvSpPr>
            <p:cNvPr id="75" name="Rectangle 74"/>
            <p:cNvSpPr/>
            <p:nvPr/>
          </p:nvSpPr>
          <p:spPr>
            <a:xfrm>
              <a:off x="3508103" y="3579544"/>
              <a:ext cx="1744979" cy="575638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5942833" y="2034162"/>
            <a:ext cx="2358321" cy="2327081"/>
            <a:chOff x="5942833" y="2034162"/>
            <a:chExt cx="2358321" cy="2327081"/>
          </a:xfrm>
        </p:grpSpPr>
        <p:sp>
          <p:nvSpPr>
            <p:cNvPr id="56" name="Rectangle 55"/>
            <p:cNvSpPr/>
            <p:nvPr/>
          </p:nvSpPr>
          <p:spPr bwMode="auto">
            <a:xfrm>
              <a:off x="5942833" y="3192159"/>
              <a:ext cx="2358321" cy="454575"/>
            </a:xfrm>
            <a:prstGeom prst="rect">
              <a:avLst/>
            </a:prstGeom>
            <a:solidFill>
              <a:schemeClr val="accent1"/>
            </a:solidFill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accent4"/>
                </a:solidFill>
                <a:effectLst/>
                <a:latin typeface="Arial" charset="0"/>
                <a:ea typeface="MS Pゴシック" charset="0"/>
                <a:cs typeface="MS Pゴシック" charset="0"/>
              </a:endParaRPr>
            </a:p>
          </p:txBody>
        </p:sp>
        <p:sp>
          <p:nvSpPr>
            <p:cNvPr id="57" name="Trapezoid 56"/>
            <p:cNvSpPr/>
            <p:nvPr/>
          </p:nvSpPr>
          <p:spPr bwMode="auto">
            <a:xfrm flipV="1">
              <a:off x="6157605" y="3539185"/>
              <a:ext cx="565488" cy="584486"/>
            </a:xfrm>
            <a:prstGeom prst="trapezoid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MS Pゴシック" charset="0"/>
                <a:cs typeface="MS Pゴシック" charset="0"/>
              </a:endParaRPr>
            </a:p>
          </p:txBody>
        </p:sp>
        <p:sp>
          <p:nvSpPr>
            <p:cNvPr id="58" name="Trapezoid 57"/>
            <p:cNvSpPr/>
            <p:nvPr/>
          </p:nvSpPr>
          <p:spPr bwMode="auto">
            <a:xfrm flipV="1">
              <a:off x="6993283" y="3539185"/>
              <a:ext cx="565488" cy="584486"/>
            </a:xfrm>
            <a:prstGeom prst="trapezoid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MS Pゴシック" charset="0"/>
                <a:cs typeface="MS Pゴシック" charset="0"/>
              </a:endParaRPr>
            </a:p>
          </p:txBody>
        </p:sp>
        <p:sp>
          <p:nvSpPr>
            <p:cNvPr id="59" name="Trapezoid 58"/>
            <p:cNvSpPr/>
            <p:nvPr/>
          </p:nvSpPr>
          <p:spPr bwMode="auto">
            <a:xfrm flipV="1">
              <a:off x="7703810" y="3546275"/>
              <a:ext cx="565488" cy="584486"/>
            </a:xfrm>
            <a:prstGeom prst="trapezoid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MS Pゴシック" charset="0"/>
                <a:cs typeface="MS Pゴシック" charset="0"/>
              </a:endParaRPr>
            </a:p>
          </p:txBody>
        </p:sp>
        <p:sp>
          <p:nvSpPr>
            <p:cNvPr id="52" name="Trapezoid 51"/>
            <p:cNvSpPr/>
            <p:nvPr/>
          </p:nvSpPr>
          <p:spPr bwMode="auto">
            <a:xfrm flipH="1" flipV="1">
              <a:off x="6330753" y="2034162"/>
              <a:ext cx="283513" cy="2243704"/>
            </a:xfrm>
            <a:prstGeom prst="trapezoid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MS Pゴシック" charset="0"/>
                <a:cs typeface="MS Pゴシック" charset="0"/>
              </a:endParaRPr>
            </a:p>
          </p:txBody>
        </p:sp>
        <p:sp>
          <p:nvSpPr>
            <p:cNvPr id="53" name="Trapezoid 52"/>
            <p:cNvSpPr/>
            <p:nvPr/>
          </p:nvSpPr>
          <p:spPr bwMode="auto">
            <a:xfrm flipH="1" flipV="1">
              <a:off x="7128233" y="2117539"/>
              <a:ext cx="283513" cy="2243704"/>
            </a:xfrm>
            <a:prstGeom prst="trapezoid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MS Pゴシック" charset="0"/>
                <a:cs typeface="MS Pゴシック" charset="0"/>
              </a:endParaRPr>
            </a:p>
          </p:txBody>
        </p:sp>
        <p:sp>
          <p:nvSpPr>
            <p:cNvPr id="54" name="Trapezoid 53"/>
            <p:cNvSpPr/>
            <p:nvPr/>
          </p:nvSpPr>
          <p:spPr bwMode="auto">
            <a:xfrm flipH="1" flipV="1">
              <a:off x="7854409" y="2054173"/>
              <a:ext cx="283513" cy="2243704"/>
            </a:xfrm>
            <a:prstGeom prst="trapezoid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MS Pゴシック" charset="0"/>
                <a:cs typeface="MS Pゴシック" charset="0"/>
              </a:endParaRPr>
            </a:p>
          </p:txBody>
        </p:sp>
      </p:grpSp>
      <p:pic>
        <p:nvPicPr>
          <p:cNvPr id="7" name="Picture 6" descr="gold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683" y="4307764"/>
            <a:ext cx="2006600" cy="1905000"/>
          </a:xfrm>
          <a:prstGeom prst="rect">
            <a:avLst/>
          </a:prstGeom>
        </p:spPr>
      </p:pic>
      <p:pic>
        <p:nvPicPr>
          <p:cNvPr id="8" name="Picture 7" descr="IMG_2605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89" t="23773" r="24454" b="69018"/>
          <a:stretch/>
        </p:blipFill>
        <p:spPr>
          <a:xfrm>
            <a:off x="6840571" y="4526868"/>
            <a:ext cx="1414429" cy="1242042"/>
          </a:xfrm>
          <a:prstGeom prst="rect">
            <a:avLst/>
          </a:prstGeom>
        </p:spPr>
      </p:pic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50C6C8-AA94-9B41-804B-ADFF335A0C34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534050" y="5722170"/>
            <a:ext cx="27671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5.4 x 5.4 mm chips</a:t>
            </a:r>
            <a:endParaRPr lang="en-US" dirty="0"/>
          </a:p>
        </p:txBody>
      </p:sp>
      <p:sp>
        <p:nvSpPr>
          <p:cNvPr id="40" name="Rectangle 39"/>
          <p:cNvSpPr/>
          <p:nvPr/>
        </p:nvSpPr>
        <p:spPr bwMode="auto">
          <a:xfrm>
            <a:off x="607036" y="2711695"/>
            <a:ext cx="3729211" cy="472848"/>
          </a:xfrm>
          <a:prstGeom prst="rect">
            <a:avLst/>
          </a:prstGeom>
          <a:solidFill>
            <a:srgbClr val="FFFF00"/>
          </a:solidFill>
          <a:ln w="285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MS Pゴシック" charset="0"/>
                <a:cs typeface="MS Pゴシック" charset="0"/>
              </a:rPr>
              <a:t>50 nm Au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MS Pゴシック" charset="0"/>
              <a:cs typeface="MS Pゴシック" charset="0"/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1474378" y="1161572"/>
            <a:ext cx="1972377" cy="1525728"/>
            <a:chOff x="5672063" y="826288"/>
            <a:chExt cx="1972377" cy="1525728"/>
          </a:xfrm>
        </p:grpSpPr>
        <p:sp>
          <p:nvSpPr>
            <p:cNvPr id="42" name="Down Arrow 41"/>
            <p:cNvSpPr/>
            <p:nvPr/>
          </p:nvSpPr>
          <p:spPr bwMode="auto">
            <a:xfrm>
              <a:off x="6367750" y="1250953"/>
              <a:ext cx="581001" cy="1101063"/>
            </a:xfrm>
            <a:prstGeom prst="downArrow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/>
                <a:ea typeface="MS Pゴシック" charset="0"/>
                <a:cs typeface="Arial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5672063" y="826288"/>
              <a:ext cx="19723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smtClean="0">
                  <a:latin typeface="Arial"/>
                  <a:cs typeface="Arial"/>
                </a:rPr>
                <a:t>Sputtering</a:t>
              </a:r>
              <a:endParaRPr lang="en-US" sz="2400" dirty="0">
                <a:latin typeface="Arial"/>
                <a:cs typeface="Arial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940008" y="1977390"/>
            <a:ext cx="2358321" cy="2327081"/>
            <a:chOff x="4486846" y="1509454"/>
            <a:chExt cx="2358321" cy="2327081"/>
          </a:xfrm>
        </p:grpSpPr>
        <p:grpSp>
          <p:nvGrpSpPr>
            <p:cNvPr id="11" name="Group 10"/>
            <p:cNvGrpSpPr/>
            <p:nvPr/>
          </p:nvGrpSpPr>
          <p:grpSpPr>
            <a:xfrm>
              <a:off x="4486846" y="2259689"/>
              <a:ext cx="2358321" cy="884313"/>
              <a:chOff x="3434500" y="1408803"/>
              <a:chExt cx="2358321" cy="884313"/>
            </a:xfrm>
          </p:grpSpPr>
          <p:sp>
            <p:nvSpPr>
              <p:cNvPr id="45" name="Rectangle 44"/>
              <p:cNvSpPr/>
              <p:nvPr/>
            </p:nvSpPr>
            <p:spPr bwMode="auto">
              <a:xfrm>
                <a:off x="3434500" y="1408803"/>
                <a:ext cx="2358321" cy="454575"/>
              </a:xfrm>
              <a:prstGeom prst="rect">
                <a:avLst/>
              </a:prstGeom>
              <a:solidFill>
                <a:srgbClr val="FFFF00"/>
              </a:solidFill>
              <a:ln w="2857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dirty="0">
                  <a:ln>
                    <a:noFill/>
                  </a:ln>
                  <a:solidFill>
                    <a:schemeClr val="accent4"/>
                  </a:solidFill>
                  <a:effectLst/>
                  <a:latin typeface="Arial" charset="0"/>
                  <a:ea typeface="MS Pゴシック" charset="0"/>
                  <a:cs typeface="MS Pゴシック" charset="0"/>
                </a:endParaRPr>
              </a:p>
            </p:txBody>
          </p:sp>
          <p:sp>
            <p:nvSpPr>
              <p:cNvPr id="46" name="Trapezoid 45"/>
              <p:cNvSpPr/>
              <p:nvPr/>
            </p:nvSpPr>
            <p:spPr bwMode="auto">
              <a:xfrm flipV="1">
                <a:off x="3725228" y="1755829"/>
                <a:ext cx="489532" cy="505978"/>
              </a:xfrm>
              <a:prstGeom prst="trapezoid">
                <a:avLst/>
              </a:prstGeom>
              <a:solidFill>
                <a:srgbClr val="FFFF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  <a:ea typeface="MS Pゴシック" charset="0"/>
                  <a:cs typeface="MS Pゴシック" charset="0"/>
                </a:endParaRPr>
              </a:p>
            </p:txBody>
          </p:sp>
          <p:sp>
            <p:nvSpPr>
              <p:cNvPr id="47" name="Trapezoid 46"/>
              <p:cNvSpPr/>
              <p:nvPr/>
            </p:nvSpPr>
            <p:spPr bwMode="auto">
              <a:xfrm flipV="1">
                <a:off x="4484950" y="1755829"/>
                <a:ext cx="519823" cy="537287"/>
              </a:xfrm>
              <a:prstGeom prst="trapezoid">
                <a:avLst/>
              </a:prstGeom>
              <a:solidFill>
                <a:srgbClr val="FFFF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  <a:ea typeface="MS Pゴシック" charset="0"/>
                  <a:cs typeface="MS Pゴシック" charset="0"/>
                </a:endParaRPr>
              </a:p>
            </p:txBody>
          </p:sp>
          <p:sp>
            <p:nvSpPr>
              <p:cNvPr id="48" name="Trapezoid 47"/>
              <p:cNvSpPr/>
              <p:nvPr/>
            </p:nvSpPr>
            <p:spPr bwMode="auto">
              <a:xfrm flipV="1">
                <a:off x="5235477" y="1762448"/>
                <a:ext cx="498016" cy="514747"/>
              </a:xfrm>
              <a:prstGeom prst="trapezoid">
                <a:avLst/>
              </a:prstGeom>
              <a:solidFill>
                <a:srgbClr val="FFFF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  <a:ea typeface="MS Pゴシック" charset="0"/>
                  <a:cs typeface="MS Pゴシック" charset="0"/>
                </a:endParaRPr>
              </a:p>
            </p:txBody>
          </p:sp>
        </p:grpSp>
        <p:sp>
          <p:nvSpPr>
            <p:cNvPr id="49" name="Trapezoid 48"/>
            <p:cNvSpPr/>
            <p:nvPr/>
          </p:nvSpPr>
          <p:spPr bwMode="auto">
            <a:xfrm flipH="1" flipV="1">
              <a:off x="4928507" y="1509454"/>
              <a:ext cx="184643" cy="2243704"/>
            </a:xfrm>
            <a:prstGeom prst="trapezoid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MS Pゴシック" charset="0"/>
                <a:cs typeface="MS Pゴシック" charset="0"/>
              </a:endParaRPr>
            </a:p>
          </p:txBody>
        </p:sp>
        <p:sp>
          <p:nvSpPr>
            <p:cNvPr id="50" name="Trapezoid 49"/>
            <p:cNvSpPr/>
            <p:nvPr/>
          </p:nvSpPr>
          <p:spPr bwMode="auto">
            <a:xfrm flipH="1" flipV="1">
              <a:off x="5725987" y="1592831"/>
              <a:ext cx="184643" cy="2243704"/>
            </a:xfrm>
            <a:prstGeom prst="trapezoid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MS Pゴシック" charset="0"/>
                <a:cs typeface="MS Pゴシック" charset="0"/>
              </a:endParaRPr>
            </a:p>
          </p:txBody>
        </p:sp>
        <p:sp>
          <p:nvSpPr>
            <p:cNvPr id="51" name="Trapezoid 50"/>
            <p:cNvSpPr/>
            <p:nvPr/>
          </p:nvSpPr>
          <p:spPr bwMode="auto">
            <a:xfrm flipH="1" flipV="1">
              <a:off x="6452163" y="1529465"/>
              <a:ext cx="184643" cy="2243704"/>
            </a:xfrm>
            <a:prstGeom prst="trapezoid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MS Pゴシック" charset="0"/>
                <a:cs typeface="MS P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54297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xit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69" grpId="0" animBg="1"/>
      <p:bldP spid="4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Superior Performance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50C6C8-AA94-9B41-804B-ADFF335A0C34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341" y="1323417"/>
            <a:ext cx="6814099" cy="4599517"/>
          </a:xfrm>
        </p:spPr>
      </p:pic>
      <p:sp>
        <p:nvSpPr>
          <p:cNvPr id="6" name="TextBox 5"/>
          <p:cNvSpPr txBox="1"/>
          <p:nvPr/>
        </p:nvSpPr>
        <p:spPr>
          <a:xfrm>
            <a:off x="4620512" y="5722879"/>
            <a:ext cx="7425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Pixel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5818909" y="6388648"/>
            <a:ext cx="31790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3"/>
                </a:solidFill>
              </a:rPr>
              <a:t>Credit: Flavius </a:t>
            </a:r>
            <a:r>
              <a:rPr lang="en-US" dirty="0" err="1" smtClean="0">
                <a:solidFill>
                  <a:schemeClr val="accent3"/>
                </a:solidFill>
              </a:rPr>
              <a:t>Pascut</a:t>
            </a:r>
            <a:endParaRPr lang="en-US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07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Write-Erase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50C6C8-AA94-9B41-804B-ADFF335A0C34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0293" y="1552265"/>
            <a:ext cx="5748689" cy="43445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5639" y="1552265"/>
            <a:ext cx="25076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Electroplate </a:t>
            </a:r>
            <a:r>
              <a:rPr lang="en-US" dirty="0" err="1" smtClean="0"/>
              <a:t>benzenthiol</a:t>
            </a:r>
            <a:r>
              <a:rPr lang="en-US" dirty="0" smtClean="0"/>
              <a:t> onto gold sensor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Read SERS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Reverse voltage on sensor, remove </a:t>
            </a:r>
            <a:r>
              <a:rPr lang="en-US" dirty="0" err="1" smtClean="0"/>
              <a:t>benzenthiol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818909" y="6388648"/>
            <a:ext cx="31790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3"/>
                </a:solidFill>
              </a:rPr>
              <a:t>Credit: Flavius </a:t>
            </a:r>
            <a:r>
              <a:rPr lang="en-US" dirty="0" err="1" smtClean="0">
                <a:solidFill>
                  <a:schemeClr val="accent3"/>
                </a:solidFill>
              </a:rPr>
              <a:t>Pascut</a:t>
            </a:r>
            <a:endParaRPr lang="en-US" dirty="0">
              <a:solidFill>
                <a:schemeClr val="accent3"/>
              </a:solidFill>
            </a:endParaRPr>
          </a:p>
        </p:txBody>
      </p:sp>
      <p:pic>
        <p:nvPicPr>
          <p:cNvPr id="8" name="Picture 7" descr="gol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1674" y="1425265"/>
            <a:ext cx="2006600" cy="1905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08400" y="1552265"/>
            <a:ext cx="5517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+/-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22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Porous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455" y="1323418"/>
            <a:ext cx="6373090" cy="4779817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50C6C8-AA94-9B41-804B-ADFF335A0C34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797800" y="2928496"/>
            <a:ext cx="1346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100-200 cones in a 1000 nm spot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4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Flow-through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SERS </a:t>
            </a:r>
            <a:r>
              <a:rPr lang="en-US" dirty="0" smtClean="0"/>
              <a:t>detectors are usually limited </a:t>
            </a:r>
            <a:r>
              <a:rPr lang="en-US" dirty="0" smtClean="0"/>
              <a:t>by Diffusive Transport</a:t>
            </a:r>
            <a:r>
              <a:rPr lang="en-US" dirty="0" smtClean="0"/>
              <a:t>!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Our transport is much better – small molecules can be ballistic</a:t>
            </a:r>
          </a:p>
          <a:p>
            <a:pPr lvl="1"/>
            <a:r>
              <a:rPr lang="en-US" dirty="0" smtClean="0"/>
              <a:t>Optimal dwell times?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50C6C8-AA94-9B41-804B-ADFF335A0C34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1980" y="2123242"/>
            <a:ext cx="3968082" cy="2073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270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4642937" y="2406895"/>
            <a:ext cx="4097814" cy="3843262"/>
            <a:chOff x="4675688" y="2048609"/>
            <a:chExt cx="4097814" cy="4014497"/>
          </a:xfrm>
        </p:grpSpPr>
        <p:grpSp>
          <p:nvGrpSpPr>
            <p:cNvPr id="11" name="Group 10"/>
            <p:cNvGrpSpPr/>
            <p:nvPr/>
          </p:nvGrpSpPr>
          <p:grpSpPr>
            <a:xfrm>
              <a:off x="5857579" y="2048609"/>
              <a:ext cx="2915923" cy="4014497"/>
              <a:chOff x="5807927" y="4039382"/>
              <a:chExt cx="945915" cy="1302289"/>
            </a:xfrm>
          </p:grpSpPr>
          <p:sp>
            <p:nvSpPr>
              <p:cNvPr id="56" name="Rectangle 55"/>
              <p:cNvSpPr/>
              <p:nvPr/>
            </p:nvSpPr>
            <p:spPr bwMode="auto">
              <a:xfrm>
                <a:off x="5807927" y="4256252"/>
                <a:ext cx="945915" cy="454575"/>
              </a:xfrm>
              <a:prstGeom prst="rect">
                <a:avLst/>
              </a:prstGeom>
              <a:solidFill>
                <a:srgbClr val="FFFF00"/>
              </a:solidFill>
              <a:ln w="2857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dirty="0">
                  <a:ln>
                    <a:noFill/>
                  </a:ln>
                  <a:solidFill>
                    <a:schemeClr val="accent4"/>
                  </a:solidFill>
                  <a:effectLst/>
                  <a:latin typeface="Arial" charset="0"/>
                  <a:ea typeface="MS Pゴシック" charset="0"/>
                  <a:cs typeface="MS Pゴシック" charset="0"/>
                </a:endParaRPr>
              </a:p>
            </p:txBody>
          </p:sp>
          <p:sp>
            <p:nvSpPr>
              <p:cNvPr id="57" name="Trapezoid 56"/>
              <p:cNvSpPr/>
              <p:nvPr/>
            </p:nvSpPr>
            <p:spPr bwMode="auto">
              <a:xfrm flipV="1">
                <a:off x="6022698" y="4603278"/>
                <a:ext cx="565488" cy="584486"/>
              </a:xfrm>
              <a:prstGeom prst="trapezoid">
                <a:avLst/>
              </a:prstGeom>
              <a:solidFill>
                <a:srgbClr val="FFFF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  <a:ea typeface="MS Pゴシック" charset="0"/>
                  <a:cs typeface="MS Pゴシック" charset="0"/>
                </a:endParaRPr>
              </a:p>
            </p:txBody>
          </p:sp>
          <p:sp>
            <p:nvSpPr>
              <p:cNvPr id="60" name="Trapezoid 59"/>
              <p:cNvSpPr/>
              <p:nvPr/>
            </p:nvSpPr>
            <p:spPr bwMode="auto">
              <a:xfrm flipH="1" flipV="1">
                <a:off x="6116670" y="4039382"/>
                <a:ext cx="377256" cy="1302289"/>
              </a:xfrm>
              <a:prstGeom prst="trapezoid">
                <a:avLst/>
              </a:prstGeom>
              <a:solidFill>
                <a:srgbClr val="FFFFFF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  <a:ea typeface="MS Pゴシック" charset="0"/>
                  <a:cs typeface="MS Pゴシック" charset="0"/>
                </a:endParaRPr>
              </a:p>
            </p:txBody>
          </p:sp>
        </p:grpSp>
        <p:cxnSp>
          <p:nvCxnSpPr>
            <p:cNvPr id="63" name="Straight Arrow Connector 62"/>
            <p:cNvCxnSpPr/>
            <p:nvPr/>
          </p:nvCxnSpPr>
          <p:spPr bwMode="auto">
            <a:xfrm flipH="1" flipV="1">
              <a:off x="7379979" y="2510516"/>
              <a:ext cx="472098" cy="13956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16" name="Straight Connector 15"/>
            <p:cNvCxnSpPr/>
            <p:nvPr/>
          </p:nvCxnSpPr>
          <p:spPr bwMode="auto">
            <a:xfrm flipV="1">
              <a:off x="7379979" y="2200746"/>
              <a:ext cx="1" cy="3387919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dashDot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64" name="TextBox 63"/>
            <p:cNvSpPr txBox="1"/>
            <p:nvPr/>
          </p:nvSpPr>
          <p:spPr>
            <a:xfrm>
              <a:off x="4675688" y="3833476"/>
              <a:ext cx="8601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/>
                <a:t>L</a:t>
              </a:r>
              <a:r>
                <a:rPr lang="en-US" baseline="-25000" smtClean="0"/>
                <a:t>sens</a:t>
              </a:r>
              <a:endParaRPr lang="en-US" dirty="0"/>
            </a:p>
          </p:txBody>
        </p:sp>
        <p:cxnSp>
          <p:nvCxnSpPr>
            <p:cNvPr id="65" name="Straight Arrow Connector 64"/>
            <p:cNvCxnSpPr/>
            <p:nvPr/>
          </p:nvCxnSpPr>
          <p:spPr bwMode="auto">
            <a:xfrm>
              <a:off x="5495357" y="2717143"/>
              <a:ext cx="0" cy="2878952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Flow-Through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do </a:t>
            </a:r>
            <a:r>
              <a:rPr lang="en-US" dirty="0" err="1" smtClean="0"/>
              <a:t>analytes</a:t>
            </a:r>
            <a:r>
              <a:rPr lang="en-US" dirty="0" smtClean="0"/>
              <a:t> reach the sensor?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50C6C8-AA94-9B41-804B-ADFF335A0C34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685800" y="5365262"/>
            <a:ext cx="32697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Diffusion + Convection</a:t>
            </a:r>
            <a:endParaRPr lang="en-US" dirty="0"/>
          </a:p>
        </p:txBody>
      </p:sp>
      <p:grpSp>
        <p:nvGrpSpPr>
          <p:cNvPr id="34" name="Group 33"/>
          <p:cNvGrpSpPr/>
          <p:nvPr/>
        </p:nvGrpSpPr>
        <p:grpSpPr>
          <a:xfrm>
            <a:off x="1188650" y="4035846"/>
            <a:ext cx="2358321" cy="1385666"/>
            <a:chOff x="685800" y="3169541"/>
            <a:chExt cx="2358321" cy="1385666"/>
          </a:xfrm>
        </p:grpSpPr>
        <p:sp>
          <p:nvSpPr>
            <p:cNvPr id="35" name="Rectangle 34"/>
            <p:cNvSpPr/>
            <p:nvPr/>
          </p:nvSpPr>
          <p:spPr bwMode="auto">
            <a:xfrm>
              <a:off x="685800" y="3840698"/>
              <a:ext cx="2358321" cy="454575"/>
            </a:xfrm>
            <a:prstGeom prst="rect">
              <a:avLst/>
            </a:prstGeom>
            <a:solidFill>
              <a:srgbClr val="FFBB17"/>
            </a:solidFill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accent4"/>
                </a:solidFill>
                <a:effectLst/>
                <a:latin typeface="Arial" charset="0"/>
                <a:ea typeface="MS Pゴシック" charset="0"/>
                <a:cs typeface="MS Pゴシック" charset="0"/>
              </a:endParaRPr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685800" y="3169541"/>
              <a:ext cx="2358321" cy="1385666"/>
              <a:chOff x="5942833" y="2975577"/>
              <a:chExt cx="2358321" cy="1385666"/>
            </a:xfrm>
          </p:grpSpPr>
          <p:sp>
            <p:nvSpPr>
              <p:cNvPr id="37" name="Rectangle 36"/>
              <p:cNvSpPr/>
              <p:nvPr/>
            </p:nvSpPr>
            <p:spPr bwMode="auto">
              <a:xfrm>
                <a:off x="5942833" y="3192159"/>
                <a:ext cx="2358321" cy="454575"/>
              </a:xfrm>
              <a:prstGeom prst="rect">
                <a:avLst/>
              </a:prstGeom>
              <a:solidFill>
                <a:srgbClr val="FFFF00"/>
              </a:solidFill>
              <a:ln w="2857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dirty="0">
                  <a:ln>
                    <a:noFill/>
                  </a:ln>
                  <a:solidFill>
                    <a:schemeClr val="accent4"/>
                  </a:solidFill>
                  <a:effectLst/>
                  <a:latin typeface="Arial" charset="0"/>
                  <a:ea typeface="MS Pゴシック" charset="0"/>
                  <a:cs typeface="MS Pゴシック" charset="0"/>
                </a:endParaRPr>
              </a:p>
            </p:txBody>
          </p:sp>
          <p:sp>
            <p:nvSpPr>
              <p:cNvPr id="38" name="Trapezoid 37"/>
              <p:cNvSpPr/>
              <p:nvPr/>
            </p:nvSpPr>
            <p:spPr bwMode="auto">
              <a:xfrm flipV="1">
                <a:off x="6157605" y="3539185"/>
                <a:ext cx="565488" cy="584486"/>
              </a:xfrm>
              <a:prstGeom prst="trapezoid">
                <a:avLst/>
              </a:prstGeom>
              <a:solidFill>
                <a:srgbClr val="FFFF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  <a:ea typeface="MS Pゴシック" charset="0"/>
                  <a:cs typeface="MS Pゴシック" charset="0"/>
                </a:endParaRPr>
              </a:p>
            </p:txBody>
          </p:sp>
          <p:sp>
            <p:nvSpPr>
              <p:cNvPr id="39" name="Trapezoid 38"/>
              <p:cNvSpPr/>
              <p:nvPr/>
            </p:nvSpPr>
            <p:spPr bwMode="auto">
              <a:xfrm flipV="1">
                <a:off x="6993283" y="3539185"/>
                <a:ext cx="565488" cy="584486"/>
              </a:xfrm>
              <a:prstGeom prst="trapezoid">
                <a:avLst/>
              </a:prstGeom>
              <a:solidFill>
                <a:srgbClr val="FFFF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  <a:ea typeface="MS Pゴシック" charset="0"/>
                  <a:cs typeface="MS Pゴシック" charset="0"/>
                </a:endParaRPr>
              </a:p>
            </p:txBody>
          </p:sp>
          <p:sp>
            <p:nvSpPr>
              <p:cNvPr id="40" name="Trapezoid 39"/>
              <p:cNvSpPr/>
              <p:nvPr/>
            </p:nvSpPr>
            <p:spPr bwMode="auto">
              <a:xfrm flipV="1">
                <a:off x="7703810" y="3546275"/>
                <a:ext cx="565488" cy="584486"/>
              </a:xfrm>
              <a:prstGeom prst="trapezoid">
                <a:avLst/>
              </a:prstGeom>
              <a:solidFill>
                <a:srgbClr val="FFFF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  <a:ea typeface="MS Pゴシック" charset="0"/>
                  <a:cs typeface="MS Pゴシック" charset="0"/>
                </a:endParaRPr>
              </a:p>
            </p:txBody>
          </p:sp>
          <p:sp>
            <p:nvSpPr>
              <p:cNvPr id="41" name="Trapezoid 40"/>
              <p:cNvSpPr/>
              <p:nvPr/>
            </p:nvSpPr>
            <p:spPr bwMode="auto">
              <a:xfrm flipH="1" flipV="1">
                <a:off x="6330755" y="2975577"/>
                <a:ext cx="269906" cy="1302289"/>
              </a:xfrm>
              <a:prstGeom prst="trapezoid">
                <a:avLst/>
              </a:prstGeom>
              <a:solidFill>
                <a:srgbClr val="FFFFFF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  <a:ea typeface="MS Pゴシック" charset="0"/>
                  <a:cs typeface="MS Pゴシック" charset="0"/>
                </a:endParaRPr>
              </a:p>
            </p:txBody>
          </p:sp>
          <p:sp>
            <p:nvSpPr>
              <p:cNvPr id="42" name="Trapezoid 41"/>
              <p:cNvSpPr/>
              <p:nvPr/>
            </p:nvSpPr>
            <p:spPr bwMode="auto">
              <a:xfrm flipH="1" flipV="1">
                <a:off x="7128235" y="3058954"/>
                <a:ext cx="269906" cy="1302289"/>
              </a:xfrm>
              <a:prstGeom prst="trapezoid">
                <a:avLst/>
              </a:prstGeom>
              <a:solidFill>
                <a:srgbClr val="FFFFFF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  <a:ea typeface="MS Pゴシック" charset="0"/>
                  <a:cs typeface="MS Pゴシック" charset="0"/>
                </a:endParaRPr>
              </a:p>
            </p:txBody>
          </p:sp>
          <p:sp>
            <p:nvSpPr>
              <p:cNvPr id="43" name="Trapezoid 42"/>
              <p:cNvSpPr/>
              <p:nvPr/>
            </p:nvSpPr>
            <p:spPr bwMode="auto">
              <a:xfrm flipH="1" flipV="1">
                <a:off x="7854411" y="2995588"/>
                <a:ext cx="269906" cy="1302289"/>
              </a:xfrm>
              <a:prstGeom prst="trapezoid">
                <a:avLst/>
              </a:prstGeom>
              <a:solidFill>
                <a:srgbClr val="FFFFFF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  <a:ea typeface="MS Pゴシック" charset="0"/>
                  <a:cs typeface="MS Pゴシック" charset="0"/>
                </a:endParaRPr>
              </a:p>
            </p:txBody>
          </p:sp>
        </p:grpSp>
      </p:grpSp>
      <p:sp>
        <p:nvSpPr>
          <p:cNvPr id="44" name="Down Arrow 43"/>
          <p:cNvSpPr/>
          <p:nvPr/>
        </p:nvSpPr>
        <p:spPr bwMode="auto">
          <a:xfrm>
            <a:off x="848480" y="2524472"/>
            <a:ext cx="538457" cy="1387975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MS Pゴシック" charset="0"/>
              <a:cs typeface="MS Pゴシック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7" name="TextBox 46"/>
              <p:cNvSpPr txBox="1"/>
              <p:nvPr/>
            </p:nvSpPr>
            <p:spPr>
              <a:xfrm>
                <a:off x="2463561" y="5757064"/>
                <a:ext cx="1072345" cy="43377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𝜏</m:t>
                          </m:r>
                        </m:e>
                        <m:sub>
                          <m:r>
                            <a:rPr lang="en-US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= </m:t>
                      </m:r>
                      <m:box>
                        <m:boxPr>
                          <m:ctrlPr>
                            <a:rPr lang="uk-UA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uk-UA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𝐿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1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𝑣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3561" y="5757064"/>
                <a:ext cx="1072345" cy="43377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8" name="TextBox 47"/>
              <p:cNvSpPr txBox="1"/>
              <p:nvPr/>
            </p:nvSpPr>
            <p:spPr>
              <a:xfrm>
                <a:off x="818998" y="5750148"/>
                <a:ext cx="1079462" cy="50000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𝜏</m:t>
                          </m:r>
                        </m:e>
                        <m:sub>
                          <m:r>
                            <a:rPr lang="en-US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= </m:t>
                      </m:r>
                      <m:box>
                        <m:boxPr>
                          <m:ctrlPr>
                            <a:rPr lang="uk-UA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bg-BG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𝐿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2</m:t>
                                  </m:r>
                                </m:sup>
                              </m:sSubSup>
                            </m:num>
                            <m:den>
                              <m:r>
                                <a:rPr lang="en-US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𝐷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998" y="5750148"/>
                <a:ext cx="1079462" cy="500009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Freeform 50"/>
          <p:cNvSpPr/>
          <p:nvPr/>
        </p:nvSpPr>
        <p:spPr bwMode="auto">
          <a:xfrm>
            <a:off x="1629124" y="2420721"/>
            <a:ext cx="1052945" cy="2923310"/>
          </a:xfrm>
          <a:custGeom>
            <a:avLst/>
            <a:gdLst>
              <a:gd name="connsiteX0" fmla="*/ 484909 w 1052945"/>
              <a:gd name="connsiteY0" fmla="*/ 0 h 2923310"/>
              <a:gd name="connsiteX1" fmla="*/ 983673 w 1052945"/>
              <a:gd name="connsiteY1" fmla="*/ 277091 h 2923310"/>
              <a:gd name="connsiteX2" fmla="*/ 0 w 1052945"/>
              <a:gd name="connsiteY2" fmla="*/ 734291 h 2923310"/>
              <a:gd name="connsiteX3" fmla="*/ 1052945 w 1052945"/>
              <a:gd name="connsiteY3" fmla="*/ 734291 h 2923310"/>
              <a:gd name="connsiteX4" fmla="*/ 193964 w 1052945"/>
              <a:gd name="connsiteY4" fmla="*/ 1122219 h 2923310"/>
              <a:gd name="connsiteX5" fmla="*/ 872836 w 1052945"/>
              <a:gd name="connsiteY5" fmla="*/ 1551710 h 2923310"/>
              <a:gd name="connsiteX6" fmla="*/ 83127 w 1052945"/>
              <a:gd name="connsiteY6" fmla="*/ 1745673 h 2923310"/>
              <a:gd name="connsiteX7" fmla="*/ 166255 w 1052945"/>
              <a:gd name="connsiteY7" fmla="*/ 2161310 h 2923310"/>
              <a:gd name="connsiteX8" fmla="*/ 41564 w 1052945"/>
              <a:gd name="connsiteY8" fmla="*/ 2396837 h 2923310"/>
              <a:gd name="connsiteX9" fmla="*/ 152400 w 1052945"/>
              <a:gd name="connsiteY9" fmla="*/ 2923310 h 2923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52945" h="2923310">
                <a:moveTo>
                  <a:pt x="484909" y="0"/>
                </a:moveTo>
                <a:lnTo>
                  <a:pt x="983673" y="277091"/>
                </a:lnTo>
                <a:lnTo>
                  <a:pt x="0" y="734291"/>
                </a:lnTo>
                <a:lnTo>
                  <a:pt x="1052945" y="734291"/>
                </a:lnTo>
                <a:lnTo>
                  <a:pt x="193964" y="1122219"/>
                </a:lnTo>
                <a:lnTo>
                  <a:pt x="872836" y="1551710"/>
                </a:lnTo>
                <a:lnTo>
                  <a:pt x="83127" y="1745673"/>
                </a:lnTo>
                <a:lnTo>
                  <a:pt x="166255" y="2161310"/>
                </a:lnTo>
                <a:lnTo>
                  <a:pt x="41564" y="2396837"/>
                </a:lnTo>
                <a:lnTo>
                  <a:pt x="152400" y="2923310"/>
                </a:lnTo>
              </a:path>
            </a:pathLst>
          </a:cu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MS Pゴシック" charset="0"/>
              <a:cs typeface="MS Pゴシック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2997371" y="2935932"/>
            <a:ext cx="4700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L</a:t>
            </a:r>
            <a:r>
              <a:rPr lang="en-US" baseline="-25000" smtClean="0"/>
              <a:t>1</a:t>
            </a:r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479077" y="4226277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438274" y="6339290"/>
            <a:ext cx="36225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dirty="0" err="1" smtClean="0">
                <a:solidFill>
                  <a:srgbClr val="FFFFFF"/>
                </a:solidFill>
              </a:rPr>
              <a:t>Eftekhari</a:t>
            </a:r>
            <a:r>
              <a:rPr lang="en-US" sz="1000" dirty="0" smtClean="0">
                <a:solidFill>
                  <a:srgbClr val="FFFFFF"/>
                </a:solidFill>
              </a:rPr>
              <a:t> et al. “</a:t>
            </a:r>
            <a:r>
              <a:rPr lang="en-US" sz="1000" dirty="0" err="1" smtClean="0">
                <a:solidFill>
                  <a:srgbClr val="FFFFFF"/>
                </a:solidFill>
              </a:rPr>
              <a:t>Nanoholes</a:t>
            </a:r>
            <a:r>
              <a:rPr lang="en-US" sz="1000" dirty="0" smtClean="0">
                <a:solidFill>
                  <a:srgbClr val="FFFFFF"/>
                </a:solidFill>
              </a:rPr>
              <a:t> </a:t>
            </a:r>
            <a:r>
              <a:rPr lang="en-US" sz="1000" dirty="0">
                <a:solidFill>
                  <a:srgbClr val="FFFFFF"/>
                </a:solidFill>
              </a:rPr>
              <a:t>As </a:t>
            </a:r>
            <a:r>
              <a:rPr lang="en-US" sz="1000" dirty="0" err="1">
                <a:solidFill>
                  <a:srgbClr val="FFFFFF"/>
                </a:solidFill>
              </a:rPr>
              <a:t>Nanochannels</a:t>
            </a:r>
            <a:r>
              <a:rPr lang="en-US" sz="1000" dirty="0">
                <a:solidFill>
                  <a:srgbClr val="FFFFFF"/>
                </a:solidFill>
              </a:rPr>
              <a:t>: Flow-through </a:t>
            </a:r>
            <a:r>
              <a:rPr lang="en-US" sz="1000" dirty="0" err="1">
                <a:solidFill>
                  <a:srgbClr val="FFFFFF"/>
                </a:solidFill>
              </a:rPr>
              <a:t>Plasmonic</a:t>
            </a:r>
            <a:r>
              <a:rPr lang="en-US" sz="1000" dirty="0">
                <a:solidFill>
                  <a:srgbClr val="FFFFFF"/>
                </a:solidFill>
              </a:rPr>
              <a:t> </a:t>
            </a:r>
            <a:r>
              <a:rPr lang="en-US" sz="1000" dirty="0" smtClean="0">
                <a:solidFill>
                  <a:srgbClr val="FFFFFF"/>
                </a:solidFill>
              </a:rPr>
              <a:t>Sensing”,</a:t>
            </a:r>
            <a:r>
              <a:rPr lang="pt-BR" sz="1000" dirty="0" smtClean="0">
                <a:solidFill>
                  <a:srgbClr val="FFFFFF"/>
                </a:solidFill>
              </a:rPr>
              <a:t> Anal</a:t>
            </a:r>
            <a:r>
              <a:rPr lang="pt-BR" sz="1000" dirty="0">
                <a:solidFill>
                  <a:srgbClr val="FFFFFF"/>
                </a:solidFill>
              </a:rPr>
              <a:t>. </a:t>
            </a:r>
            <a:r>
              <a:rPr lang="pt-BR" sz="1000" dirty="0" err="1">
                <a:solidFill>
                  <a:srgbClr val="FFFFFF"/>
                </a:solidFill>
              </a:rPr>
              <a:t>Chem</a:t>
            </a:r>
            <a:r>
              <a:rPr lang="pt-BR" sz="1000" dirty="0">
                <a:solidFill>
                  <a:srgbClr val="FFFFFF"/>
                </a:solidFill>
              </a:rPr>
              <a:t>. 2009, 81, 4308–4311</a:t>
            </a:r>
            <a:endParaRPr lang="en-US" sz="1000" dirty="0">
              <a:solidFill>
                <a:srgbClr val="FFFFFF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60938" y="3021417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 bwMode="auto">
          <a:xfrm>
            <a:off x="3546971" y="2524472"/>
            <a:ext cx="0" cy="146174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triangle"/>
            <a:tailEnd type="triangle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54" name="TextBox 53"/>
          <p:cNvSpPr txBox="1"/>
          <p:nvPr/>
        </p:nvSpPr>
        <p:spPr>
          <a:xfrm>
            <a:off x="7401912" y="2428239"/>
            <a:ext cx="4700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</a:t>
            </a:r>
            <a:r>
              <a:rPr lang="en-US" baseline="-25000" dirty="0"/>
              <a:t>2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63742" y="1987852"/>
            <a:ext cx="36407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/>
              <a:t>Move to sensor from bulk</a:t>
            </a:r>
            <a:endParaRPr lang="en-US" u="sng" dirty="0"/>
          </a:p>
        </p:txBody>
      </p:sp>
      <p:sp>
        <p:nvSpPr>
          <p:cNvPr id="66" name="TextBox 65"/>
          <p:cNvSpPr txBox="1"/>
          <p:nvPr/>
        </p:nvSpPr>
        <p:spPr>
          <a:xfrm>
            <a:off x="6214227" y="1945230"/>
            <a:ext cx="21531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/>
              <a:t>Bind to sensor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162595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81295"/>
            <a:ext cx="3390900" cy="4114800"/>
          </a:xfrm>
        </p:spPr>
        <p:txBody>
          <a:bodyPr/>
          <a:lstStyle/>
          <a:p>
            <a:r>
              <a:rPr lang="en-US" sz="2400" dirty="0" smtClean="0"/>
              <a:t>Development of a non-silicon nanomembrane for Raman-compatible cell-culture</a:t>
            </a:r>
          </a:p>
          <a:p>
            <a:endParaRPr lang="en-US" sz="2400" dirty="0"/>
          </a:p>
          <a:p>
            <a:r>
              <a:rPr lang="en-US" sz="2400" dirty="0" smtClean="0"/>
              <a:t>Development of a novel Raman sensing structure for sensitive identification of molecules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50C6C8-AA94-9B41-804B-ADFF335A0C34}" type="slidenum">
              <a:rPr lang="en-US" smtClean="0"/>
              <a:pPr/>
              <a:t>2</a:t>
            </a:fld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4505936" y="1911583"/>
            <a:ext cx="3729211" cy="1756295"/>
            <a:chOff x="333208" y="4225658"/>
            <a:chExt cx="3729211" cy="1756295"/>
          </a:xfrm>
        </p:grpSpPr>
        <p:grpSp>
          <p:nvGrpSpPr>
            <p:cNvPr id="6" name="Group 5"/>
            <p:cNvGrpSpPr/>
            <p:nvPr/>
          </p:nvGrpSpPr>
          <p:grpSpPr>
            <a:xfrm>
              <a:off x="3071166" y="4698506"/>
              <a:ext cx="991253" cy="1283447"/>
              <a:chOff x="4026469" y="2985704"/>
              <a:chExt cx="1661771" cy="1283447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11" name="Rectangle 10"/>
              <p:cNvSpPr/>
              <p:nvPr/>
            </p:nvSpPr>
            <p:spPr bwMode="auto">
              <a:xfrm>
                <a:off x="4404793" y="2985704"/>
                <a:ext cx="1283447" cy="1283447"/>
              </a:xfrm>
              <a:prstGeom prst="rect">
                <a:avLst/>
              </a:prstGeom>
              <a:grpFill/>
              <a:ln w="9525" cap="flat" cmpd="sng" algn="ctr">
                <a:solidFill>
                  <a:srgbClr val="7F7F7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0" i="0" u="none" strike="noStrike" cap="none" normalizeH="0" baseline="0" dirty="0" smtClean="0">
                    <a:ln w="3175" cmpd="sng">
                      <a:noFill/>
                    </a:ln>
                    <a:effectLst/>
                    <a:latin typeface="Arial" charset="0"/>
                    <a:ea typeface="MS Pゴシック" charset="0"/>
                    <a:cs typeface="MS Pゴシック" charset="0"/>
                  </a:rPr>
                  <a:t>Si</a:t>
                </a:r>
                <a:endParaRPr kumimoji="0" lang="en-US" sz="2400" b="0" i="0" u="none" strike="noStrike" cap="none" normalizeH="0" baseline="0" dirty="0">
                  <a:ln w="3175" cmpd="sng">
                    <a:noFill/>
                  </a:ln>
                  <a:effectLst/>
                  <a:latin typeface="Arial" charset="0"/>
                  <a:ea typeface="MS Pゴシック" charset="0"/>
                  <a:cs typeface="MS Pゴシック" charset="0"/>
                </a:endParaRPr>
              </a:p>
            </p:txBody>
          </p:sp>
          <p:sp>
            <p:nvSpPr>
              <p:cNvPr id="12" name="Right Triangle 11"/>
              <p:cNvSpPr/>
              <p:nvPr/>
            </p:nvSpPr>
            <p:spPr bwMode="auto">
              <a:xfrm flipH="1" flipV="1">
                <a:off x="4026469" y="2985704"/>
                <a:ext cx="378324" cy="1283447"/>
              </a:xfrm>
              <a:prstGeom prst="rtTriangle">
                <a:avLst/>
              </a:prstGeom>
              <a:grpFill/>
              <a:ln w="9525" cap="flat" cmpd="sng" algn="ctr">
                <a:solidFill>
                  <a:srgbClr val="7F7F7F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 w="3175" cmpd="sng">
                    <a:noFill/>
                  </a:ln>
                  <a:effectLst/>
                  <a:latin typeface="Arial" charset="0"/>
                  <a:ea typeface="MS Pゴシック" charset="0"/>
                  <a:cs typeface="MS Pゴシック" charset="0"/>
                </a:endParaRP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 flipH="1">
              <a:off x="333208" y="4698506"/>
              <a:ext cx="991253" cy="1283447"/>
              <a:chOff x="4026469" y="2985704"/>
              <a:chExt cx="1661771" cy="1283447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9" name="Rectangle 8"/>
              <p:cNvSpPr/>
              <p:nvPr/>
            </p:nvSpPr>
            <p:spPr bwMode="auto">
              <a:xfrm>
                <a:off x="4404793" y="2985704"/>
                <a:ext cx="1283447" cy="1283447"/>
              </a:xfrm>
              <a:prstGeom prst="rect">
                <a:avLst/>
              </a:prstGeom>
              <a:grpFill/>
              <a:ln w="9525" cap="flat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0" i="0" u="none" strike="noStrike" cap="none" normalizeH="0" baseline="0" dirty="0" smtClean="0">
                    <a:ln w="3175" cmpd="sng">
                      <a:noFill/>
                    </a:ln>
                    <a:effectLst/>
                    <a:latin typeface="Arial" charset="0"/>
                    <a:ea typeface="MS Pゴシック" charset="0"/>
                    <a:cs typeface="MS Pゴシック" charset="0"/>
                  </a:rPr>
                  <a:t>Si</a:t>
                </a:r>
                <a:endParaRPr kumimoji="0" lang="en-US" sz="2400" b="0" i="0" u="none" strike="noStrike" cap="none" normalizeH="0" baseline="0" dirty="0">
                  <a:ln w="3175" cmpd="sng">
                    <a:noFill/>
                  </a:ln>
                  <a:effectLst/>
                  <a:latin typeface="Arial" charset="0"/>
                  <a:ea typeface="MS Pゴシック" charset="0"/>
                  <a:cs typeface="MS Pゴシック" charset="0"/>
                </a:endParaRPr>
              </a:p>
            </p:txBody>
          </p:sp>
          <p:sp>
            <p:nvSpPr>
              <p:cNvPr id="10" name="Right Triangle 9"/>
              <p:cNvSpPr/>
              <p:nvPr/>
            </p:nvSpPr>
            <p:spPr bwMode="auto">
              <a:xfrm flipH="1" flipV="1">
                <a:off x="4026469" y="2985704"/>
                <a:ext cx="378324" cy="1283447"/>
              </a:xfrm>
              <a:prstGeom prst="rtTriangle">
                <a:avLst/>
              </a:prstGeom>
              <a:grpFill/>
              <a:ln w="9525" cap="flat" cmpd="sng" algn="ctr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 w="3175" cmpd="sng">
                    <a:noFill/>
                  </a:ln>
                  <a:effectLst/>
                  <a:latin typeface="Arial" charset="0"/>
                  <a:ea typeface="MS Pゴシック" charset="0"/>
                  <a:cs typeface="MS Pゴシック" charset="0"/>
                </a:endParaRPr>
              </a:p>
            </p:txBody>
          </p:sp>
        </p:grpSp>
        <p:sp>
          <p:nvSpPr>
            <p:cNvPr id="8" name="Rectangle 7"/>
            <p:cNvSpPr/>
            <p:nvPr/>
          </p:nvSpPr>
          <p:spPr bwMode="auto">
            <a:xfrm>
              <a:off x="333208" y="4225658"/>
              <a:ext cx="3729211" cy="472848"/>
            </a:xfrm>
            <a:prstGeom prst="rect">
              <a:avLst/>
            </a:prstGeom>
            <a:solidFill>
              <a:srgbClr val="FFBB17"/>
            </a:solidFill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>
                <a:ln w="3175" cmpd="sng">
                  <a:noFill/>
                </a:ln>
                <a:effectLst/>
                <a:latin typeface="Arial" charset="0"/>
                <a:ea typeface="MS Pゴシック" charset="0"/>
                <a:cs typeface="MS Pゴシック" charset="0"/>
              </a:endParaRPr>
            </a:p>
          </p:txBody>
        </p:sp>
      </p:grpSp>
      <p:sp>
        <p:nvSpPr>
          <p:cNvPr id="13" name="Rectangle 12"/>
          <p:cNvSpPr/>
          <p:nvPr/>
        </p:nvSpPr>
        <p:spPr bwMode="auto">
          <a:xfrm>
            <a:off x="4505936" y="1438735"/>
            <a:ext cx="3729211" cy="472848"/>
          </a:xfrm>
          <a:prstGeom prst="rect">
            <a:avLst/>
          </a:prstGeom>
          <a:solidFill>
            <a:schemeClr val="accent1"/>
          </a:solidFill>
          <a:ln w="2857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MS Pゴシック" charset="0"/>
                <a:cs typeface="MS Pゴシック" charset="0"/>
              </a:rPr>
              <a:t>MgF</a:t>
            </a:r>
            <a:r>
              <a:rPr kumimoji="0" lang="en-US" sz="2400" b="0" i="0" u="none" strike="noStrike" cap="none" normalizeH="0" baseline="-25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MS Pゴシック" charset="0"/>
                <a:cs typeface="MS Pゴシック" charset="0"/>
              </a:rPr>
              <a:t>2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MS Pゴシック" charset="0"/>
              <a:cs typeface="MS Pゴシック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5497189" y="1911583"/>
            <a:ext cx="1746705" cy="920517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accent3"/>
              </a:solidFill>
              <a:effectLst/>
              <a:latin typeface="Arial" charset="0"/>
              <a:ea typeface="MS Pゴシック" charset="0"/>
              <a:cs typeface="MS Pゴシック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5271517" y="4383699"/>
            <a:ext cx="2358321" cy="1385666"/>
            <a:chOff x="685800" y="3169541"/>
            <a:chExt cx="2358321" cy="1385666"/>
          </a:xfrm>
        </p:grpSpPr>
        <p:sp>
          <p:nvSpPr>
            <p:cNvPr id="16" name="Rectangle 15"/>
            <p:cNvSpPr/>
            <p:nvPr/>
          </p:nvSpPr>
          <p:spPr bwMode="auto">
            <a:xfrm>
              <a:off x="685800" y="3840698"/>
              <a:ext cx="2358321" cy="454575"/>
            </a:xfrm>
            <a:prstGeom prst="rect">
              <a:avLst/>
            </a:prstGeom>
            <a:solidFill>
              <a:schemeClr val="accent1"/>
            </a:solidFill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accent4"/>
                </a:solidFill>
                <a:effectLst/>
                <a:latin typeface="Arial" charset="0"/>
                <a:ea typeface="MS Pゴシック" charset="0"/>
                <a:cs typeface="MS Pゴシック" charset="0"/>
              </a:endParaRPr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685800" y="3169541"/>
              <a:ext cx="2358321" cy="1385666"/>
              <a:chOff x="5942833" y="2975577"/>
              <a:chExt cx="2358321" cy="1385666"/>
            </a:xfrm>
          </p:grpSpPr>
          <p:sp>
            <p:nvSpPr>
              <p:cNvPr id="18" name="Rectangle 17"/>
              <p:cNvSpPr/>
              <p:nvPr/>
            </p:nvSpPr>
            <p:spPr bwMode="auto">
              <a:xfrm>
                <a:off x="5942833" y="3192159"/>
                <a:ext cx="2358321" cy="454575"/>
              </a:xfrm>
              <a:prstGeom prst="rect">
                <a:avLst/>
              </a:prstGeom>
              <a:solidFill>
                <a:srgbClr val="FFFF00"/>
              </a:solidFill>
              <a:ln w="2857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dirty="0">
                  <a:ln>
                    <a:noFill/>
                  </a:ln>
                  <a:solidFill>
                    <a:schemeClr val="accent4"/>
                  </a:solidFill>
                  <a:effectLst/>
                  <a:latin typeface="Arial" charset="0"/>
                  <a:ea typeface="MS Pゴシック" charset="0"/>
                  <a:cs typeface="MS Pゴシック" charset="0"/>
                </a:endParaRPr>
              </a:p>
            </p:txBody>
          </p:sp>
          <p:sp>
            <p:nvSpPr>
              <p:cNvPr id="19" name="Trapezoid 18"/>
              <p:cNvSpPr/>
              <p:nvPr/>
            </p:nvSpPr>
            <p:spPr bwMode="auto">
              <a:xfrm flipV="1">
                <a:off x="6157605" y="3539185"/>
                <a:ext cx="565488" cy="584486"/>
              </a:xfrm>
              <a:prstGeom prst="trapezoid">
                <a:avLst/>
              </a:prstGeom>
              <a:solidFill>
                <a:srgbClr val="FFFF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  <a:ea typeface="MS Pゴシック" charset="0"/>
                  <a:cs typeface="MS Pゴシック" charset="0"/>
                </a:endParaRPr>
              </a:p>
            </p:txBody>
          </p:sp>
          <p:sp>
            <p:nvSpPr>
              <p:cNvPr id="20" name="Trapezoid 19"/>
              <p:cNvSpPr/>
              <p:nvPr/>
            </p:nvSpPr>
            <p:spPr bwMode="auto">
              <a:xfrm flipV="1">
                <a:off x="6993283" y="3539185"/>
                <a:ext cx="565488" cy="584486"/>
              </a:xfrm>
              <a:prstGeom prst="trapezoid">
                <a:avLst/>
              </a:prstGeom>
              <a:solidFill>
                <a:srgbClr val="FFFF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  <a:ea typeface="MS Pゴシック" charset="0"/>
                  <a:cs typeface="MS Pゴシック" charset="0"/>
                </a:endParaRPr>
              </a:p>
            </p:txBody>
          </p:sp>
          <p:sp>
            <p:nvSpPr>
              <p:cNvPr id="21" name="Trapezoid 20"/>
              <p:cNvSpPr/>
              <p:nvPr/>
            </p:nvSpPr>
            <p:spPr bwMode="auto">
              <a:xfrm flipV="1">
                <a:off x="7703810" y="3546275"/>
                <a:ext cx="565488" cy="584486"/>
              </a:xfrm>
              <a:prstGeom prst="trapezoid">
                <a:avLst/>
              </a:prstGeom>
              <a:solidFill>
                <a:srgbClr val="FFFF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  <a:ea typeface="MS Pゴシック" charset="0"/>
                  <a:cs typeface="MS Pゴシック" charset="0"/>
                </a:endParaRPr>
              </a:p>
            </p:txBody>
          </p:sp>
          <p:sp>
            <p:nvSpPr>
              <p:cNvPr id="22" name="Trapezoid 21"/>
              <p:cNvSpPr/>
              <p:nvPr/>
            </p:nvSpPr>
            <p:spPr bwMode="auto">
              <a:xfrm flipH="1" flipV="1">
                <a:off x="6330755" y="2975577"/>
                <a:ext cx="269906" cy="1302289"/>
              </a:xfrm>
              <a:prstGeom prst="trapezoid">
                <a:avLst/>
              </a:prstGeom>
              <a:solidFill>
                <a:srgbClr val="FFFFFF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  <a:ea typeface="MS Pゴシック" charset="0"/>
                  <a:cs typeface="MS Pゴシック" charset="0"/>
                </a:endParaRPr>
              </a:p>
            </p:txBody>
          </p:sp>
          <p:sp>
            <p:nvSpPr>
              <p:cNvPr id="23" name="Trapezoid 22"/>
              <p:cNvSpPr/>
              <p:nvPr/>
            </p:nvSpPr>
            <p:spPr bwMode="auto">
              <a:xfrm flipH="1" flipV="1">
                <a:off x="7128235" y="3058954"/>
                <a:ext cx="269906" cy="1302289"/>
              </a:xfrm>
              <a:prstGeom prst="trapezoid">
                <a:avLst/>
              </a:prstGeom>
              <a:solidFill>
                <a:srgbClr val="FFFFFF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  <a:ea typeface="MS Pゴシック" charset="0"/>
                  <a:cs typeface="MS Pゴシック" charset="0"/>
                </a:endParaRPr>
              </a:p>
            </p:txBody>
          </p:sp>
          <p:sp>
            <p:nvSpPr>
              <p:cNvPr id="24" name="Trapezoid 23"/>
              <p:cNvSpPr/>
              <p:nvPr/>
            </p:nvSpPr>
            <p:spPr bwMode="auto">
              <a:xfrm flipH="1" flipV="1">
                <a:off x="7854411" y="2995588"/>
                <a:ext cx="269906" cy="1302289"/>
              </a:xfrm>
              <a:prstGeom prst="trapezoid">
                <a:avLst/>
              </a:prstGeom>
              <a:solidFill>
                <a:srgbClr val="FFFFFF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  <a:ea typeface="MS Pゴシック" charset="0"/>
                  <a:cs typeface="MS Pゴシック" charset="0"/>
                </a:endParaRPr>
              </a:p>
            </p:txBody>
          </p:sp>
        </p:grpSp>
      </p:grpSp>
      <p:sp>
        <p:nvSpPr>
          <p:cNvPr id="25" name="TextBox 24"/>
          <p:cNvSpPr txBox="1"/>
          <p:nvPr/>
        </p:nvSpPr>
        <p:spPr>
          <a:xfrm>
            <a:off x="7629838" y="5054887"/>
            <a:ext cx="9140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MgF</a:t>
            </a:r>
            <a:r>
              <a:rPr lang="en-US" baseline="-25000" dirty="0" smtClean="0"/>
              <a:t>2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7695341" y="4585905"/>
            <a:ext cx="5613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Au</a:t>
            </a:r>
            <a:endParaRPr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200025" y="1200150"/>
            <a:ext cx="8729663" cy="2657475"/>
          </a:xfrm>
          <a:prstGeom prst="rect">
            <a:avLst/>
          </a:prstGeom>
          <a:solidFill>
            <a:srgbClr val="FFFFFF">
              <a:alpha val="74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MS Pゴシック" charset="0"/>
              <a:cs typeface="MS P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441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Flow-Through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 err="1" smtClean="0"/>
                  <a:t>Peclet</a:t>
                </a:r>
                <a:r>
                  <a:rPr lang="en-US" dirty="0" smtClean="0"/>
                  <a:t> Number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bg-BG" i="1" smtClean="0">
                            <a:latin typeface="Cambria Math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charset="0"/>
                          </a:rPr>
                          <m:t>𝐷𝑖𝑓𝑓𝑢𝑠𝑖𝑣𝑒</m:t>
                        </m:r>
                        <m:r>
                          <a:rPr lang="en-US" b="0" i="1" smtClean="0">
                            <a:latin typeface="Cambria Math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charset="0"/>
                          </a:rPr>
                          <m:t>𝑇𝑖𝑚𝑒</m:t>
                        </m:r>
                      </m:num>
                      <m:den>
                        <m:r>
                          <a:rPr lang="en-US" b="0" i="1" smtClean="0">
                            <a:latin typeface="Cambria Math" charset="0"/>
                          </a:rPr>
                          <m:t>𝐶𝑜𝑛𝑣𝑒𝑐𝑡𝑖𝑣𝑒</m:t>
                        </m:r>
                        <m:r>
                          <a:rPr lang="en-US" b="0" i="1" smtClean="0">
                            <a:latin typeface="Cambria Math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charset="0"/>
                          </a:rPr>
                          <m:t>𝑇𝑖𝑚𝑒</m:t>
                        </m:r>
                      </m:den>
                    </m:f>
                  </m:oMath>
                </a14:m>
                <a:endParaRPr lang="en-US" dirty="0" smtClean="0"/>
              </a:p>
              <a:p>
                <a:endParaRPr lang="en-US" dirty="0" smtClean="0"/>
              </a:p>
              <a:p>
                <a:pPr lvl="1"/>
                <a:r>
                  <a:rPr lang="en-US" dirty="0" smtClean="0"/>
                  <a:t>If </a:t>
                </a:r>
                <a:r>
                  <a:rPr lang="en-US" dirty="0" err="1" smtClean="0"/>
                  <a:t>Pe</a:t>
                </a:r>
                <a:r>
                  <a:rPr lang="en-US" dirty="0" smtClean="0"/>
                  <a:t> &lt;&lt; 1, Convection Dominates</a:t>
                </a:r>
              </a:p>
              <a:p>
                <a:pPr lvl="2"/>
                <a:r>
                  <a:rPr lang="en-US" dirty="0" err="1" smtClean="0"/>
                  <a:t>Analyte</a:t>
                </a:r>
                <a:r>
                  <a:rPr lang="en-US" dirty="0" smtClean="0"/>
                  <a:t> moves quickly through sensor</a:t>
                </a:r>
              </a:p>
              <a:p>
                <a:pPr lvl="1"/>
                <a:r>
                  <a:rPr lang="en-US" dirty="0" smtClean="0"/>
                  <a:t>If </a:t>
                </a:r>
                <a:r>
                  <a:rPr lang="en-US" dirty="0" err="1" smtClean="0"/>
                  <a:t>Pe</a:t>
                </a:r>
                <a:r>
                  <a:rPr lang="en-US" dirty="0" smtClean="0"/>
                  <a:t> &gt;&gt; 1, Diffusion Dominates</a:t>
                </a:r>
              </a:p>
              <a:p>
                <a:pPr lvl="2"/>
                <a:r>
                  <a:rPr lang="en-US" dirty="0" err="1" smtClean="0"/>
                  <a:t>Analyte</a:t>
                </a:r>
                <a:r>
                  <a:rPr lang="en-US" dirty="0" smtClean="0"/>
                  <a:t> is depleted</a:t>
                </a: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50C6C8-AA94-9B41-804B-ADFF335A0C34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9756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Flow-Through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14100" y="1195545"/>
                <a:ext cx="3869693" cy="4114800"/>
              </a:xfrm>
            </p:spPr>
            <p:txBody>
              <a:bodyPr/>
              <a:lstStyle/>
              <a:p>
                <a:r>
                  <a:rPr lang="en-US" sz="2400" dirty="0" smtClean="0"/>
                  <a:t>Diffusion to wall</a:t>
                </a:r>
              </a:p>
              <a:p>
                <a:pPr lvl="1"/>
                <a:r>
                  <a:rPr lang="en-US" sz="2000" dirty="0" smtClean="0"/>
                  <a:t>D = 5e-6 cm</a:t>
                </a:r>
                <a:r>
                  <a:rPr lang="en-US" sz="2000" baseline="30000" dirty="0" smtClean="0"/>
                  <a:t>2</a:t>
                </a:r>
                <a:r>
                  <a:rPr lang="en-US" sz="2000" dirty="0" smtClean="0"/>
                  <a:t>/sec</a:t>
                </a:r>
              </a:p>
              <a:p>
                <a:pPr lvl="1"/>
                <a:r>
                  <a:rPr lang="en-US" sz="2000" dirty="0" err="1" smtClean="0"/>
                  <a:t>Nanopore</a:t>
                </a:r>
                <a:r>
                  <a:rPr lang="en-US" sz="2000" dirty="0" smtClean="0"/>
                  <a:t> Diameter = L</a:t>
                </a:r>
                <a:r>
                  <a:rPr lang="en-US" sz="2000" baseline="-25000" dirty="0" smtClean="0"/>
                  <a:t>2</a:t>
                </a:r>
                <a:r>
                  <a:rPr lang="en-US" sz="2000" dirty="0" smtClean="0"/>
                  <a:t> = 3e-6 cm</a:t>
                </a:r>
              </a:p>
              <a:p>
                <a:pPr lvl="1"/>
                <a:r>
                  <a:rPr lang="en-US" sz="20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sSubPr>
                      <m:e>
                        <m:r>
                          <a:rPr lang="en-US" sz="200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𝜏</m:t>
                        </m:r>
                      </m:e>
                      <m:sub>
                        <m:r>
                          <a:rPr lang="en-US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000" dirty="0" smtClean="0"/>
                  <a:t>= </a:t>
                </a:r>
                <a:r>
                  <a:rPr lang="en-US" sz="2000" b="1" dirty="0" smtClean="0"/>
                  <a:t>1.8 </a:t>
                </a:r>
                <a:r>
                  <a:rPr lang="en-US" sz="2000" b="1" dirty="0" err="1" smtClean="0"/>
                  <a:t>μs</a:t>
                </a:r>
                <a:r>
                  <a:rPr lang="en-US" sz="2000" b="1" dirty="0" smtClean="0"/>
                  <a:t> </a:t>
                </a:r>
                <a:endParaRPr lang="en-US" sz="2000" dirty="0"/>
              </a:p>
              <a:p>
                <a:pPr lvl="1"/>
                <a:endParaRPr lang="en-US" sz="2000" dirty="0" smtClean="0"/>
              </a:p>
              <a:p>
                <a:r>
                  <a:rPr lang="en-US" sz="2400" dirty="0" smtClean="0"/>
                  <a:t>Diffusion through sensor</a:t>
                </a:r>
              </a:p>
              <a:p>
                <a:pPr lvl="1"/>
                <a:r>
                  <a:rPr lang="en-US" sz="2000" dirty="0" err="1" smtClean="0"/>
                  <a:t>L</a:t>
                </a:r>
                <a:r>
                  <a:rPr lang="en-US" sz="2000" baseline="-25000" dirty="0" err="1" smtClean="0"/>
                  <a:t>sensor</a:t>
                </a:r>
                <a:r>
                  <a:rPr lang="en-US" sz="2000" dirty="0" smtClean="0"/>
                  <a:t> </a:t>
                </a:r>
                <a:r>
                  <a:rPr lang="en-US" sz="2000" dirty="0"/>
                  <a:t>= </a:t>
                </a:r>
                <a:r>
                  <a:rPr lang="en-US" sz="2000" dirty="0" smtClean="0"/>
                  <a:t>10e-6 </a:t>
                </a:r>
                <a:r>
                  <a:rPr lang="en-US" sz="2000" dirty="0"/>
                  <a:t>cm</a:t>
                </a:r>
              </a:p>
              <a:p>
                <a:pPr lvl="1"/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𝜏</m:t>
                        </m:r>
                      </m:e>
                      <m:sub>
                        <m:r>
                          <a:rPr lang="en-US" sz="2000" b="0" i="1" smtClean="0">
                            <a:latin typeface="Cambria Math" charset="0"/>
                            <a:ea typeface="Cambria Math" charset="0"/>
                            <a:cs typeface="Cambria Math" charset="0"/>
                          </a:rPr>
                          <m:t>𝑠𝑒𝑛𝑠𝑜𝑟</m:t>
                        </m:r>
                      </m:sub>
                    </m:sSub>
                  </m:oMath>
                </a14:m>
                <a:r>
                  <a:rPr lang="en-US" sz="2000" dirty="0"/>
                  <a:t>= </a:t>
                </a:r>
                <a:r>
                  <a:rPr lang="en-US" sz="2000" b="1" dirty="0" smtClean="0"/>
                  <a:t>20 </a:t>
                </a:r>
                <a:r>
                  <a:rPr lang="en-US" sz="2000" b="1" dirty="0" err="1" smtClean="0"/>
                  <a:t>μs</a:t>
                </a:r>
                <a:r>
                  <a:rPr lang="en-US" sz="2000" dirty="0"/>
                  <a:t> </a:t>
                </a:r>
                <a:endParaRPr lang="en-US" dirty="0" smtClean="0"/>
              </a:p>
              <a:p>
                <a:endParaRPr lang="en-US" dirty="0"/>
              </a:p>
              <a:p>
                <a:endParaRPr lang="en-US" dirty="0" smtClean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14100" y="1195545"/>
                <a:ext cx="3869693" cy="4114800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50C6C8-AA94-9B41-804B-ADFF335A0C34}" type="slidenum">
              <a:rPr lang="en-US" smtClean="0"/>
              <a:pPr/>
              <a:t>21</a:t>
            </a:fld>
            <a:endParaRPr lang="en-US" dirty="0"/>
          </a:p>
        </p:txBody>
      </p:sp>
      <p:grpSp>
        <p:nvGrpSpPr>
          <p:cNvPr id="46" name="Group 45"/>
          <p:cNvGrpSpPr/>
          <p:nvPr/>
        </p:nvGrpSpPr>
        <p:grpSpPr>
          <a:xfrm>
            <a:off x="4675688" y="2048609"/>
            <a:ext cx="4097814" cy="4014497"/>
            <a:chOff x="4675688" y="2048609"/>
            <a:chExt cx="4097814" cy="4014497"/>
          </a:xfrm>
        </p:grpSpPr>
        <p:grpSp>
          <p:nvGrpSpPr>
            <p:cNvPr id="54" name="Group 53"/>
            <p:cNvGrpSpPr/>
            <p:nvPr/>
          </p:nvGrpSpPr>
          <p:grpSpPr>
            <a:xfrm>
              <a:off x="5857579" y="2048609"/>
              <a:ext cx="2915923" cy="4014497"/>
              <a:chOff x="5807927" y="4039382"/>
              <a:chExt cx="945915" cy="1302289"/>
            </a:xfrm>
          </p:grpSpPr>
          <p:sp>
            <p:nvSpPr>
              <p:cNvPr id="59" name="Rectangle 58"/>
              <p:cNvSpPr/>
              <p:nvPr/>
            </p:nvSpPr>
            <p:spPr bwMode="auto">
              <a:xfrm>
                <a:off x="5807927" y="4256252"/>
                <a:ext cx="945915" cy="454575"/>
              </a:xfrm>
              <a:prstGeom prst="rect">
                <a:avLst/>
              </a:prstGeom>
              <a:solidFill>
                <a:srgbClr val="FFFF00"/>
              </a:solidFill>
              <a:ln w="2857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dirty="0">
                  <a:ln>
                    <a:noFill/>
                  </a:ln>
                  <a:solidFill>
                    <a:schemeClr val="accent4"/>
                  </a:solidFill>
                  <a:effectLst/>
                  <a:latin typeface="Arial" charset="0"/>
                  <a:ea typeface="MS Pゴシック" charset="0"/>
                  <a:cs typeface="MS Pゴシック" charset="0"/>
                </a:endParaRPr>
              </a:p>
            </p:txBody>
          </p:sp>
          <p:sp>
            <p:nvSpPr>
              <p:cNvPr id="60" name="Trapezoid 59"/>
              <p:cNvSpPr/>
              <p:nvPr/>
            </p:nvSpPr>
            <p:spPr bwMode="auto">
              <a:xfrm flipV="1">
                <a:off x="6022698" y="4603278"/>
                <a:ext cx="565488" cy="584486"/>
              </a:xfrm>
              <a:prstGeom prst="trapezoid">
                <a:avLst/>
              </a:prstGeom>
              <a:solidFill>
                <a:srgbClr val="FFFF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  <a:ea typeface="MS Pゴシック" charset="0"/>
                  <a:cs typeface="MS Pゴシック" charset="0"/>
                </a:endParaRPr>
              </a:p>
            </p:txBody>
          </p:sp>
          <p:sp>
            <p:nvSpPr>
              <p:cNvPr id="61" name="Trapezoid 60"/>
              <p:cNvSpPr/>
              <p:nvPr/>
            </p:nvSpPr>
            <p:spPr bwMode="auto">
              <a:xfrm flipH="1" flipV="1">
                <a:off x="6116670" y="4039382"/>
                <a:ext cx="377256" cy="1302289"/>
              </a:xfrm>
              <a:prstGeom prst="trapezoid">
                <a:avLst/>
              </a:prstGeom>
              <a:solidFill>
                <a:srgbClr val="FFFFFF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charset="0"/>
                  <a:ea typeface="MS Pゴシック" charset="0"/>
                  <a:cs typeface="MS Pゴシック" charset="0"/>
                </a:endParaRPr>
              </a:p>
            </p:txBody>
          </p:sp>
        </p:grpSp>
        <p:cxnSp>
          <p:nvCxnSpPr>
            <p:cNvPr id="55" name="Straight Arrow Connector 54"/>
            <p:cNvCxnSpPr/>
            <p:nvPr/>
          </p:nvCxnSpPr>
          <p:spPr bwMode="auto">
            <a:xfrm flipH="1" flipV="1">
              <a:off x="7379979" y="2510516"/>
              <a:ext cx="472098" cy="13956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56" name="Straight Connector 55"/>
            <p:cNvCxnSpPr/>
            <p:nvPr/>
          </p:nvCxnSpPr>
          <p:spPr bwMode="auto">
            <a:xfrm flipV="1">
              <a:off x="7379979" y="2200746"/>
              <a:ext cx="1" cy="3387919"/>
            </a:xfrm>
            <a:prstGeom prst="line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dashDot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57" name="TextBox 56"/>
            <p:cNvSpPr txBox="1"/>
            <p:nvPr/>
          </p:nvSpPr>
          <p:spPr>
            <a:xfrm>
              <a:off x="4675688" y="3833476"/>
              <a:ext cx="86016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mtClean="0"/>
                <a:t>L</a:t>
              </a:r>
              <a:r>
                <a:rPr lang="en-US" baseline="-25000" smtClean="0"/>
                <a:t>sens</a:t>
              </a:r>
              <a:endParaRPr lang="en-US" dirty="0"/>
            </a:p>
          </p:txBody>
        </p:sp>
        <p:cxnSp>
          <p:nvCxnSpPr>
            <p:cNvPr id="58" name="Straight Arrow Connector 57"/>
            <p:cNvCxnSpPr/>
            <p:nvPr/>
          </p:nvCxnSpPr>
          <p:spPr bwMode="auto">
            <a:xfrm>
              <a:off x="5495357" y="2717143"/>
              <a:ext cx="0" cy="2878952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chemeClr val="tx1"/>
              </a:solidFill>
              <a:prstDash val="solid"/>
              <a:round/>
              <a:headEnd type="triangle"/>
              <a:tailEnd type="triangle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/>
              <p:cNvSpPr txBox="1"/>
              <p:nvPr/>
            </p:nvSpPr>
            <p:spPr>
              <a:xfrm>
                <a:off x="4912886" y="1539730"/>
                <a:ext cx="2042226" cy="80227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bg-BG" sz="3200" i="1" smtClean="0">
                            <a:ea typeface="Arial" charset="0"/>
                            <a:cs typeface="Arial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i="1" smtClean="0">
                                <a:ea typeface="Arial" charset="0"/>
                                <a:cs typeface="Arial" charset="0"/>
                              </a:rPr>
                            </m:ctrlPr>
                          </m:sSubPr>
                          <m:e>
                            <m:r>
                              <a:rPr lang="en-US" sz="3200" i="1" smtClean="0">
                                <a:ea typeface="Arial" charset="0"/>
                                <a:cs typeface="Arial" charset="0"/>
                              </a:rPr>
                              <m:t>𝜏</m:t>
                            </m:r>
                          </m:e>
                          <m:sub>
                            <m:r>
                              <a:rPr lang="en-US" sz="3200" b="0" i="1" smtClean="0">
                                <a:ea typeface="Arial" charset="0"/>
                                <a:cs typeface="Arial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200" i="1" smtClean="0">
                                <a:ea typeface="Arial" charset="0"/>
                                <a:cs typeface="Arial" charset="0"/>
                              </a:rPr>
                            </m:ctrlPr>
                          </m:sSubPr>
                          <m:e>
                            <m:r>
                              <a:rPr lang="en-US" sz="3200" i="1" smtClean="0">
                                <a:ea typeface="Arial" charset="0"/>
                                <a:cs typeface="Arial" charset="0"/>
                              </a:rPr>
                              <m:t>𝜏</m:t>
                            </m:r>
                          </m:e>
                          <m:sub>
                            <m:r>
                              <a:rPr lang="en-US" sz="3200" b="0" i="1" smtClean="0">
                                <a:ea typeface="Arial" charset="0"/>
                                <a:cs typeface="Arial" charset="0"/>
                              </a:rPr>
                              <m:t>𝑠𝑒𝑛𝑠𝑜𝑟</m:t>
                            </m:r>
                          </m:sub>
                        </m:sSub>
                      </m:den>
                    </m:f>
                    <m:r>
                      <a:rPr lang="en-US" sz="3200" b="0" i="0" smtClean="0">
                        <a:latin typeface="Cambria Math" charset="0"/>
                        <a:ea typeface="Arial" charset="0"/>
                        <a:cs typeface="Arial" charset="0"/>
                      </a:rPr>
                      <m:t> ~</m:t>
                    </m:r>
                  </m:oMath>
                </a14:m>
                <a:r>
                  <a:rPr lang="en-US" dirty="0" smtClean="0"/>
                  <a:t> 0.1</a:t>
                </a:r>
                <a:endParaRPr lang="en-US" dirty="0"/>
              </a:p>
            </p:txBody>
          </p:sp>
        </mc:Choice>
        <mc:Fallback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2886" y="1539730"/>
                <a:ext cx="2042226" cy="802271"/>
              </a:xfrm>
              <a:prstGeom prst="rect">
                <a:avLst/>
              </a:prstGeom>
              <a:blipFill rotWithShape="0">
                <a:blip r:embed="rId3"/>
                <a:stretch>
                  <a:fillRect r="-35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331065" y="476002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Small scale flows can bring more </a:t>
            </a:r>
            <a:r>
              <a:rPr lang="en-US" dirty="0" err="1"/>
              <a:t>analyte</a:t>
            </a:r>
            <a:r>
              <a:rPr lang="en-US" dirty="0"/>
              <a:t> to the sensor without blowing past it!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7493848" y="1876533"/>
            <a:ext cx="4700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</a:t>
            </a:r>
            <a:r>
              <a:rPr lang="en-US" baseline="-25000" dirty="0"/>
              <a:t>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432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Flow-Through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50C6C8-AA94-9B41-804B-ADFF335A0C34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589983" y="3109233"/>
            <a:ext cx="22349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Diffusion Alone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267747" y="1655285"/>
            <a:ext cx="32697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Diffusion + Convection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7" name="TextBox 46"/>
              <p:cNvSpPr txBox="1"/>
              <p:nvPr/>
            </p:nvSpPr>
            <p:spPr>
              <a:xfrm>
                <a:off x="2045508" y="2047087"/>
                <a:ext cx="1072345" cy="43377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𝜏</m:t>
                          </m:r>
                        </m:e>
                        <m:sub>
                          <m:r>
                            <a:rPr lang="en-US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= </m:t>
                      </m:r>
                      <m:box>
                        <m:boxPr>
                          <m:ctrlPr>
                            <a:rPr lang="uk-UA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uk-UA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𝐿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1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𝑣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5508" y="2047087"/>
                <a:ext cx="1072345" cy="43377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8" name="TextBox 47"/>
              <p:cNvSpPr txBox="1"/>
              <p:nvPr/>
            </p:nvSpPr>
            <p:spPr>
              <a:xfrm>
                <a:off x="400945" y="2040171"/>
                <a:ext cx="1079462" cy="50000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𝜏</m:t>
                          </m:r>
                        </m:e>
                        <m:sub>
                          <m:r>
                            <a:rPr lang="en-US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= </m:t>
                      </m:r>
                      <m:box>
                        <m:boxPr>
                          <m:ctrlPr>
                            <a:rPr lang="uk-UA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bg-BG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𝐿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2</m:t>
                                  </m:r>
                                </m:sup>
                              </m:sSubSup>
                            </m:num>
                            <m:den>
                              <m:r>
                                <a:rPr lang="en-US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𝐷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945" y="2040171"/>
                <a:ext cx="1079462" cy="500009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2" name="TextBox 51"/>
              <p:cNvSpPr txBox="1"/>
              <p:nvPr/>
            </p:nvSpPr>
            <p:spPr>
              <a:xfrm>
                <a:off x="199620" y="3541811"/>
                <a:ext cx="1079462" cy="50000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𝜏</m:t>
                          </m:r>
                        </m:e>
                        <m:sub>
                          <m:r>
                            <a:rPr lang="en-US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2</m:t>
                          </m:r>
                        </m:sub>
                      </m:sSub>
                      <m:r>
                        <a:rPr lang="en-US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= </m:t>
                      </m:r>
                      <m:box>
                        <m:boxPr>
                          <m:ctrlPr>
                            <a:rPr lang="uk-UA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bg-BG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𝐿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2</m:t>
                                  </m:r>
                                </m:sup>
                              </m:sSubSup>
                            </m:num>
                            <m:den>
                              <m:r>
                                <a:rPr lang="en-US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𝐷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620" y="3541811"/>
                <a:ext cx="1079462" cy="500009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3" name="TextBox 52"/>
              <p:cNvSpPr txBox="1"/>
              <p:nvPr/>
            </p:nvSpPr>
            <p:spPr>
              <a:xfrm>
                <a:off x="1449777" y="3542471"/>
                <a:ext cx="1072345" cy="4991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sSubPr>
                        <m:e>
                          <m:r>
                            <a:rPr lang="en-US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𝜏</m:t>
                          </m:r>
                        </m:e>
                        <m:sub>
                          <m:r>
                            <a:rPr lang="en-US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charset="0"/>
                          <a:ea typeface="Cambria Math" charset="0"/>
                          <a:cs typeface="Cambria Math" charset="0"/>
                        </a:rPr>
                        <m:t>= </m:t>
                      </m:r>
                      <m:box>
                        <m:boxPr>
                          <m:ctrlPr>
                            <a:rPr lang="uk-UA" b="0" i="1" smtClean="0">
                              <a:latin typeface="Cambria Math" charset="0"/>
                              <a:ea typeface="Cambria Math" charset="0"/>
                              <a:cs typeface="Cambria Math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bg-BG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𝐿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b="0" i="1" smtClean="0">
                                      <a:latin typeface="Cambria Math" charset="0"/>
                                      <a:ea typeface="Cambria Math" charset="0"/>
                                      <a:cs typeface="Cambria Math" charset="0"/>
                                    </a:rPr>
                                    <m:t>2</m:t>
                                  </m:r>
                                </m:sup>
                              </m:sSubSup>
                            </m:num>
                            <m:den>
                              <m:r>
                                <a:rPr lang="en-US" b="0" i="1" smtClean="0">
                                  <a:latin typeface="Cambria Math" charset="0"/>
                                  <a:ea typeface="Cambria Math" charset="0"/>
                                  <a:cs typeface="Cambria Math" charset="0"/>
                                </a:rPr>
                                <m:t>𝐷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9777" y="3542471"/>
                <a:ext cx="1072345" cy="499176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488" y="1440838"/>
            <a:ext cx="5571977" cy="461706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703949" y="5018493"/>
            <a:ext cx="29754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6.4e-3 reactions/min</a:t>
            </a:r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152701" y="1666719"/>
            <a:ext cx="3327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3.8e-2 reactions/min</a:t>
            </a:r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5438274" y="6339290"/>
            <a:ext cx="36225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000" dirty="0" err="1" smtClean="0">
                <a:solidFill>
                  <a:srgbClr val="FFFFFF"/>
                </a:solidFill>
              </a:rPr>
              <a:t>Eftekhari</a:t>
            </a:r>
            <a:r>
              <a:rPr lang="en-US" sz="1000" dirty="0" smtClean="0">
                <a:solidFill>
                  <a:srgbClr val="FFFFFF"/>
                </a:solidFill>
              </a:rPr>
              <a:t> et al. “</a:t>
            </a:r>
            <a:r>
              <a:rPr lang="en-US" sz="1000" dirty="0" err="1" smtClean="0">
                <a:solidFill>
                  <a:srgbClr val="FFFFFF"/>
                </a:solidFill>
              </a:rPr>
              <a:t>Nanoholes</a:t>
            </a:r>
            <a:r>
              <a:rPr lang="en-US" sz="1000" dirty="0" smtClean="0">
                <a:solidFill>
                  <a:srgbClr val="FFFFFF"/>
                </a:solidFill>
              </a:rPr>
              <a:t> </a:t>
            </a:r>
            <a:r>
              <a:rPr lang="en-US" sz="1000" dirty="0">
                <a:solidFill>
                  <a:srgbClr val="FFFFFF"/>
                </a:solidFill>
              </a:rPr>
              <a:t>As </a:t>
            </a:r>
            <a:r>
              <a:rPr lang="en-US" sz="1000" dirty="0" err="1">
                <a:solidFill>
                  <a:srgbClr val="FFFFFF"/>
                </a:solidFill>
              </a:rPr>
              <a:t>Nanochannels</a:t>
            </a:r>
            <a:r>
              <a:rPr lang="en-US" sz="1000" dirty="0">
                <a:solidFill>
                  <a:srgbClr val="FFFFFF"/>
                </a:solidFill>
              </a:rPr>
              <a:t>: Flow-through </a:t>
            </a:r>
            <a:r>
              <a:rPr lang="en-US" sz="1000" dirty="0" err="1">
                <a:solidFill>
                  <a:srgbClr val="FFFFFF"/>
                </a:solidFill>
              </a:rPr>
              <a:t>Plasmonic</a:t>
            </a:r>
            <a:r>
              <a:rPr lang="en-US" sz="1000" dirty="0">
                <a:solidFill>
                  <a:srgbClr val="FFFFFF"/>
                </a:solidFill>
              </a:rPr>
              <a:t> </a:t>
            </a:r>
            <a:r>
              <a:rPr lang="en-US" sz="1000" dirty="0" smtClean="0">
                <a:solidFill>
                  <a:srgbClr val="FFFFFF"/>
                </a:solidFill>
              </a:rPr>
              <a:t>Sensing”,</a:t>
            </a:r>
            <a:r>
              <a:rPr lang="pt-BR" sz="1000" dirty="0" smtClean="0">
                <a:solidFill>
                  <a:srgbClr val="FFFFFF"/>
                </a:solidFill>
              </a:rPr>
              <a:t> Anal</a:t>
            </a:r>
            <a:r>
              <a:rPr lang="pt-BR" sz="1000" dirty="0">
                <a:solidFill>
                  <a:srgbClr val="FFFFFF"/>
                </a:solidFill>
              </a:rPr>
              <a:t>. </a:t>
            </a:r>
            <a:r>
              <a:rPr lang="pt-BR" sz="1000" dirty="0" err="1">
                <a:solidFill>
                  <a:srgbClr val="FFFFFF"/>
                </a:solidFill>
              </a:rPr>
              <a:t>Chem</a:t>
            </a:r>
            <a:r>
              <a:rPr lang="pt-BR" sz="1000" dirty="0">
                <a:solidFill>
                  <a:srgbClr val="FFFFFF"/>
                </a:solidFill>
              </a:rPr>
              <a:t>. 2009, 81, 4308–4311</a:t>
            </a:r>
            <a:endParaRPr lang="en-US" sz="1000" dirty="0">
              <a:solidFill>
                <a:srgbClr val="FFFFFF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4556828"/>
            <a:ext cx="39132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 </a:t>
            </a:r>
            <a:r>
              <a:rPr lang="en-US" dirty="0" err="1" smtClean="0"/>
              <a:t>μL</a:t>
            </a:r>
            <a:r>
              <a:rPr lang="en-US" dirty="0" smtClean="0"/>
              <a:t>/min = 6x improvement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601281" y="2071053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vs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765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Model Structure</a:t>
            </a:r>
          </a:p>
          <a:p>
            <a:pPr lvl="1"/>
            <a:r>
              <a:rPr lang="en-US" dirty="0" smtClean="0"/>
              <a:t>How does the structure </a:t>
            </a:r>
            <a:r>
              <a:rPr lang="en-US" dirty="0" smtClean="0"/>
              <a:t>create the enhanced </a:t>
            </a:r>
            <a:r>
              <a:rPr lang="en-US" dirty="0" smtClean="0"/>
              <a:t>SERS properties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What molecules can be detected ideally?</a:t>
            </a:r>
            <a:endParaRPr lang="en-US" dirty="0" smtClean="0"/>
          </a:p>
          <a:p>
            <a:pPr lvl="1"/>
            <a:endParaRPr lang="en-US" dirty="0"/>
          </a:p>
          <a:p>
            <a:r>
              <a:rPr lang="en-US" dirty="0" smtClean="0"/>
              <a:t>Detect many different types of </a:t>
            </a:r>
            <a:r>
              <a:rPr lang="en-US" dirty="0" smtClean="0"/>
              <a:t>molecules</a:t>
            </a:r>
          </a:p>
          <a:p>
            <a:pPr lvl="1"/>
            <a:r>
              <a:rPr lang="en-US" dirty="0" smtClean="0"/>
              <a:t>Every molecule has a different </a:t>
            </a:r>
            <a:r>
              <a:rPr lang="en-US" dirty="0" err="1" smtClean="0"/>
              <a:t>crossection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50C6C8-AA94-9B41-804B-ADFF335A0C34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3659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81295"/>
            <a:ext cx="8458200" cy="4114800"/>
          </a:xfrm>
        </p:spPr>
        <p:txBody>
          <a:bodyPr/>
          <a:lstStyle/>
          <a:p>
            <a:r>
              <a:rPr lang="en-US" sz="2800" dirty="0" smtClean="0"/>
              <a:t>New Raman-silent nanomembrane materials are enabling some exciting </a:t>
            </a:r>
            <a:r>
              <a:rPr lang="en-US" sz="2800" dirty="0" err="1" smtClean="0"/>
              <a:t>biosensing</a:t>
            </a:r>
            <a:r>
              <a:rPr lang="en-US" sz="2800" dirty="0" smtClean="0"/>
              <a:t>!</a:t>
            </a:r>
          </a:p>
          <a:p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50C6C8-AA94-9B41-804B-ADFF335A0C34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6" name="SER Logo 30FP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30768" y="2394255"/>
            <a:ext cx="6482464" cy="3646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420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3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82418"/>
            <a:ext cx="7772400" cy="1143000"/>
          </a:xfrm>
        </p:spPr>
        <p:txBody>
          <a:bodyPr/>
          <a:lstStyle/>
          <a:p>
            <a:r>
              <a:rPr lang="en-US" dirty="0" smtClean="0">
                <a:latin typeface="Arial"/>
                <a:cs typeface="Arial"/>
              </a:rPr>
              <a:t>Acknowledgements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5" name="Straight Connector 4"/>
          <p:cNvCxnSpPr/>
          <p:nvPr/>
        </p:nvCxnSpPr>
        <p:spPr bwMode="auto">
          <a:xfrm>
            <a:off x="900545" y="1166091"/>
            <a:ext cx="7354455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pic>
        <p:nvPicPr>
          <p:cNvPr id="6" name="Picture 5" descr="NRG 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274" y="6324647"/>
            <a:ext cx="1412867" cy="46934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21819" y="1313004"/>
            <a:ext cx="3057247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u="sng" dirty="0">
                <a:latin typeface="Helvetica Neue"/>
                <a:cs typeface="Helvetica Neue"/>
              </a:rPr>
              <a:t>University of Rochester</a:t>
            </a:r>
          </a:p>
          <a:p>
            <a:r>
              <a:rPr lang="en-US" sz="2000" dirty="0">
                <a:latin typeface="Helvetica Neue"/>
                <a:cs typeface="Helvetica Neue"/>
              </a:rPr>
              <a:t>Prof. James McGrath</a:t>
            </a:r>
          </a:p>
          <a:p>
            <a:r>
              <a:rPr lang="en-US" sz="2000" dirty="0" smtClean="0">
                <a:latin typeface="Helvetica Neue"/>
                <a:cs typeface="Helvetica Neue"/>
              </a:rPr>
              <a:t>Dean </a:t>
            </a:r>
            <a:r>
              <a:rPr lang="en-US" sz="2000" dirty="0">
                <a:latin typeface="Helvetica Neue"/>
                <a:cs typeface="Helvetica Neue"/>
              </a:rPr>
              <a:t>Johnson, </a:t>
            </a:r>
            <a:r>
              <a:rPr lang="en-US" sz="2000" dirty="0" smtClean="0">
                <a:latin typeface="Helvetica Neue"/>
                <a:cs typeface="Helvetica Neue"/>
              </a:rPr>
              <a:t>PhD</a:t>
            </a:r>
          </a:p>
          <a:p>
            <a:r>
              <a:rPr lang="en-US" sz="2000" dirty="0" smtClean="0">
                <a:latin typeface="Helvetica Neue"/>
                <a:cs typeface="Helvetica Neue"/>
              </a:rPr>
              <a:t>Joshua </a:t>
            </a:r>
            <a:r>
              <a:rPr lang="en-US" sz="2000" dirty="0" err="1" smtClean="0">
                <a:latin typeface="Helvetica Neue"/>
                <a:cs typeface="Helvetica Neue"/>
              </a:rPr>
              <a:t>Winans</a:t>
            </a:r>
            <a:r>
              <a:rPr lang="en-US" sz="2000" dirty="0" smtClean="0">
                <a:latin typeface="Helvetica Neue"/>
                <a:cs typeface="Helvetica Neue"/>
              </a:rPr>
              <a:t>, PhD</a:t>
            </a:r>
            <a:endParaRPr lang="en-US" sz="2000" dirty="0">
              <a:latin typeface="Helvetica Neue"/>
              <a:cs typeface="Helvetica Neue"/>
            </a:endParaRPr>
          </a:p>
          <a:p>
            <a:r>
              <a:rPr lang="en-US" sz="2000" dirty="0">
                <a:latin typeface="Helvetica Neue"/>
                <a:cs typeface="Helvetica Neue"/>
              </a:rPr>
              <a:t>Henry </a:t>
            </a:r>
            <a:r>
              <a:rPr lang="en-US" sz="2000" dirty="0" smtClean="0">
                <a:latin typeface="Helvetica Neue"/>
                <a:cs typeface="Helvetica Neue"/>
              </a:rPr>
              <a:t>Chung, PhD</a:t>
            </a:r>
            <a:endParaRPr lang="en-US" sz="2000" dirty="0">
              <a:latin typeface="Helvetica Neue"/>
              <a:cs typeface="Helvetica Neue"/>
            </a:endParaRPr>
          </a:p>
          <a:p>
            <a:r>
              <a:rPr lang="en-US" sz="2000" dirty="0" err="1">
                <a:latin typeface="Helvetica Neue"/>
                <a:cs typeface="Helvetica Neue"/>
              </a:rPr>
              <a:t>Tejas</a:t>
            </a:r>
            <a:r>
              <a:rPr lang="en-US" sz="2000" dirty="0">
                <a:latin typeface="Helvetica Neue"/>
                <a:cs typeface="Helvetica Neue"/>
              </a:rPr>
              <a:t> </a:t>
            </a:r>
            <a:r>
              <a:rPr lang="en-US" sz="2000" dirty="0" err="1">
                <a:latin typeface="Helvetica Neue"/>
                <a:cs typeface="Helvetica Neue"/>
              </a:rPr>
              <a:t>Khire</a:t>
            </a:r>
            <a:endParaRPr lang="en-US" sz="2000" dirty="0">
              <a:latin typeface="Helvetica Neue"/>
              <a:cs typeface="Helvetica Neue"/>
            </a:endParaRPr>
          </a:p>
          <a:p>
            <a:r>
              <a:rPr lang="en-US" sz="2000" dirty="0">
                <a:latin typeface="Helvetica Neue"/>
                <a:cs typeface="Helvetica Neue"/>
              </a:rPr>
              <a:t>Karl Smith</a:t>
            </a:r>
            <a:endParaRPr lang="en-US" sz="2000" dirty="0" smtClean="0">
              <a:latin typeface="Helvetica Neue"/>
              <a:cs typeface="Helvetica Neue"/>
            </a:endParaRPr>
          </a:p>
          <a:p>
            <a:r>
              <a:rPr lang="en-US" sz="2000" dirty="0" smtClean="0">
                <a:latin typeface="Helvetica Neue"/>
                <a:cs typeface="Helvetica Neue"/>
              </a:rPr>
              <a:t>Sarah </a:t>
            </a:r>
            <a:r>
              <a:rPr lang="en-US" sz="2000" dirty="0" err="1">
                <a:latin typeface="Helvetica Neue"/>
                <a:cs typeface="Helvetica Neue"/>
              </a:rPr>
              <a:t>Wayson</a:t>
            </a:r>
            <a:endParaRPr lang="en-US" sz="2000" dirty="0">
              <a:latin typeface="Helvetica Neue"/>
              <a:cs typeface="Helvetica Neue"/>
            </a:endParaRPr>
          </a:p>
          <a:p>
            <a:r>
              <a:rPr lang="en-US" sz="2000" dirty="0">
                <a:latin typeface="Helvetica Neue"/>
                <a:cs typeface="Helvetica Neue"/>
              </a:rPr>
              <a:t>Meghan </a:t>
            </a:r>
            <a:r>
              <a:rPr lang="en-US" sz="2000" dirty="0" err="1">
                <a:latin typeface="Helvetica Neue"/>
                <a:cs typeface="Helvetica Neue"/>
              </a:rPr>
              <a:t>Kazanski</a:t>
            </a:r>
            <a:endParaRPr lang="en-US" sz="2000" dirty="0">
              <a:latin typeface="Helvetica Neue"/>
              <a:cs typeface="Helvetica Neue"/>
            </a:endParaRPr>
          </a:p>
          <a:p>
            <a:r>
              <a:rPr lang="en-US" sz="2000" dirty="0">
                <a:latin typeface="Helvetica Neue"/>
                <a:cs typeface="Helvetica Neue"/>
              </a:rPr>
              <a:t>Tucker </a:t>
            </a:r>
            <a:r>
              <a:rPr lang="en-US" sz="2000" dirty="0" smtClean="0">
                <a:latin typeface="Helvetica Neue"/>
                <a:cs typeface="Helvetica Neue"/>
              </a:rPr>
              <a:t>Burgin</a:t>
            </a:r>
            <a:endParaRPr lang="en-US" sz="2000" dirty="0">
              <a:latin typeface="Helvetica Neue"/>
              <a:cs typeface="Helvetica Neue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41337" y="1877454"/>
            <a:ext cx="248886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/>
                <a:cs typeface="Arial"/>
              </a:rPr>
              <a:t>J.P. </a:t>
            </a:r>
            <a:r>
              <a:rPr lang="en-US" sz="2000" dirty="0" err="1">
                <a:latin typeface="Arial"/>
                <a:cs typeface="Arial"/>
              </a:rPr>
              <a:t>DesOrmeaux</a:t>
            </a:r>
            <a:endParaRPr lang="en-US" sz="2000" dirty="0">
              <a:latin typeface="Arial"/>
              <a:cs typeface="Arial"/>
            </a:endParaRPr>
          </a:p>
          <a:p>
            <a:r>
              <a:rPr lang="en-US" sz="2000" dirty="0">
                <a:latin typeface="Arial"/>
                <a:cs typeface="Arial"/>
              </a:rPr>
              <a:t>Josh Miller</a:t>
            </a:r>
          </a:p>
          <a:p>
            <a:r>
              <a:rPr lang="en-US" sz="2000" dirty="0" smtClean="0">
                <a:latin typeface="Arial"/>
                <a:cs typeface="Arial"/>
              </a:rPr>
              <a:t>Jamie </a:t>
            </a:r>
            <a:r>
              <a:rPr lang="en-US" sz="2000" dirty="0" err="1">
                <a:latin typeface="Arial"/>
                <a:cs typeface="Arial"/>
              </a:rPr>
              <a:t>Roussie</a:t>
            </a:r>
            <a:r>
              <a:rPr lang="en-US" sz="2000" dirty="0">
                <a:latin typeface="Arial"/>
                <a:cs typeface="Arial"/>
              </a:rPr>
              <a:t>, PhD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1819" y="4725558"/>
            <a:ext cx="238616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u="sng" dirty="0" smtClean="0">
                <a:latin typeface="Helvetica Neue"/>
                <a:cs typeface="Helvetica Neue"/>
              </a:rPr>
              <a:t>RIT</a:t>
            </a:r>
            <a:endParaRPr lang="en-US" sz="2000" b="1" dirty="0">
              <a:latin typeface="Helvetica Neue"/>
              <a:cs typeface="Helvetica Neue"/>
            </a:endParaRPr>
          </a:p>
          <a:p>
            <a:r>
              <a:rPr lang="en-US" sz="2000" dirty="0" smtClean="0">
                <a:latin typeface="Helvetica Neue"/>
                <a:cs typeface="Helvetica Neue"/>
              </a:rPr>
              <a:t>Prof. Tom </a:t>
            </a:r>
            <a:r>
              <a:rPr lang="en-US" sz="2000" dirty="0" err="1" smtClean="0">
                <a:latin typeface="Helvetica Neue"/>
                <a:cs typeface="Helvetica Neue"/>
              </a:rPr>
              <a:t>Gaborski</a:t>
            </a:r>
            <a:endParaRPr lang="en-US" sz="2000" dirty="0" smtClean="0">
              <a:latin typeface="Helvetica Neue"/>
              <a:cs typeface="Helvetica Neue"/>
            </a:endParaRPr>
          </a:p>
          <a:p>
            <a:r>
              <a:rPr lang="en-US" sz="2000" dirty="0" smtClean="0">
                <a:latin typeface="Helvetica Neue"/>
                <a:cs typeface="Helvetica Neue"/>
              </a:rPr>
              <a:t>Bob </a:t>
            </a:r>
            <a:r>
              <a:rPr lang="en-US" sz="2000" dirty="0">
                <a:latin typeface="Helvetica Neue"/>
                <a:cs typeface="Helvetica Neue"/>
              </a:rPr>
              <a:t>Carter, PhD</a:t>
            </a:r>
          </a:p>
          <a:p>
            <a:endParaRPr lang="en-US" sz="2000" b="1" dirty="0">
              <a:latin typeface="Helvetica Neue"/>
              <a:cs typeface="Helvetica Neue"/>
            </a:endParaRPr>
          </a:p>
        </p:txBody>
      </p:sp>
      <p:pic>
        <p:nvPicPr>
          <p:cNvPr id="11" name="Picture 10" descr="simpore_logo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066" y="1278205"/>
            <a:ext cx="2408677" cy="60216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910902" y="2971301"/>
            <a:ext cx="3219296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u="sng" dirty="0" smtClean="0">
                <a:latin typeface="Helvetica Neue"/>
                <a:cs typeface="Helvetica Neue"/>
              </a:rPr>
              <a:t>University of Nottingham</a:t>
            </a:r>
            <a:endParaRPr lang="en-US" sz="2000" b="1" dirty="0">
              <a:latin typeface="Helvetica Neue"/>
              <a:cs typeface="Helvetica Neue"/>
            </a:endParaRPr>
          </a:p>
          <a:p>
            <a:r>
              <a:rPr lang="en-US" sz="2000" dirty="0" smtClean="0">
                <a:latin typeface="Helvetica Neue"/>
                <a:cs typeface="Helvetica Neue"/>
              </a:rPr>
              <a:t>Prof. Kevin Webb</a:t>
            </a:r>
          </a:p>
          <a:p>
            <a:r>
              <a:rPr lang="en-US" sz="2000" dirty="0" smtClean="0">
                <a:latin typeface="Helvetica Neue"/>
                <a:cs typeface="Helvetica Neue"/>
              </a:rPr>
              <a:t>Flavius </a:t>
            </a:r>
            <a:r>
              <a:rPr lang="en-US" sz="2000" dirty="0" err="1" smtClean="0">
                <a:latin typeface="Helvetica Neue"/>
                <a:cs typeface="Helvetica Neue"/>
              </a:rPr>
              <a:t>Pascut</a:t>
            </a:r>
            <a:r>
              <a:rPr lang="en-US" sz="2000" dirty="0" smtClean="0">
                <a:latin typeface="Helvetica Neue"/>
                <a:cs typeface="Helvetica Neue"/>
              </a:rPr>
              <a:t>, PhD</a:t>
            </a:r>
            <a:endParaRPr lang="en-US" sz="2000" dirty="0">
              <a:latin typeface="Helvetica Neue"/>
              <a:cs typeface="Helvetica Neue"/>
            </a:endParaRPr>
          </a:p>
          <a:p>
            <a:r>
              <a:rPr lang="en-US" sz="2000" dirty="0" smtClean="0">
                <a:latin typeface="Helvetica Neue"/>
                <a:cs typeface="Helvetica Neue"/>
              </a:rPr>
              <a:t>Emilia </a:t>
            </a:r>
            <a:r>
              <a:rPr lang="en-US" sz="2000" dirty="0" err="1" smtClean="0">
                <a:latin typeface="Helvetica Neue"/>
                <a:cs typeface="Helvetica Neue"/>
              </a:rPr>
              <a:t>Moradi</a:t>
            </a:r>
            <a:r>
              <a:rPr lang="en-US" sz="2000" dirty="0" smtClean="0">
                <a:latin typeface="Helvetica Neue"/>
                <a:cs typeface="Helvetica Neue"/>
              </a:rPr>
              <a:t>, PhD</a:t>
            </a:r>
            <a:endParaRPr lang="en-US" sz="2000" dirty="0">
              <a:latin typeface="Helvetica Neue"/>
              <a:cs typeface="Helvetica Neue"/>
            </a:endParaRPr>
          </a:p>
          <a:p>
            <a:endParaRPr lang="en-US" sz="2000" b="1" dirty="0">
              <a:latin typeface="Helvetica Neue"/>
              <a:cs typeface="Helvetica Neue"/>
            </a:endParaRPr>
          </a:p>
        </p:txBody>
      </p:sp>
      <p:pic>
        <p:nvPicPr>
          <p:cNvPr id="4" name="Picture 3" descr="1459704_10154772089185597_2363251019382827652_n (1)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67" b="27106"/>
          <a:stretch/>
        </p:blipFill>
        <p:spPr>
          <a:xfrm>
            <a:off x="6104798" y="4374305"/>
            <a:ext cx="2999876" cy="1319139"/>
          </a:xfrm>
          <a:prstGeom prst="rect">
            <a:avLst/>
          </a:prstGeom>
        </p:spPr>
      </p:pic>
      <p:pic>
        <p:nvPicPr>
          <p:cNvPr id="14" name="Picture 13" descr="10325172_10154425306990573_303960068558007148_n.jp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27" t="19080" r="6286"/>
          <a:stretch/>
        </p:blipFill>
        <p:spPr>
          <a:xfrm>
            <a:off x="6246091" y="1761229"/>
            <a:ext cx="2746474" cy="202568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807985" y="4725558"/>
            <a:ext cx="332430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u="sng" dirty="0" smtClean="0">
                <a:latin typeface="Helvetica Neue"/>
                <a:cs typeface="Helvetica Neue"/>
              </a:rPr>
              <a:t>University of Ottawa</a:t>
            </a:r>
            <a:endParaRPr lang="en-US" sz="2000" b="1" dirty="0">
              <a:latin typeface="Helvetica Neue"/>
              <a:cs typeface="Helvetica Neue"/>
            </a:endParaRPr>
          </a:p>
          <a:p>
            <a:r>
              <a:rPr lang="en-US" sz="2000" dirty="0" smtClean="0">
                <a:latin typeface="Helvetica Neue"/>
                <a:cs typeface="Helvetica Neue"/>
              </a:rPr>
              <a:t>Prof. Vincent Tabard-</a:t>
            </a:r>
            <a:r>
              <a:rPr lang="en-US" sz="2000" dirty="0" err="1" smtClean="0">
                <a:latin typeface="Helvetica Neue"/>
                <a:cs typeface="Helvetica Neue"/>
              </a:rPr>
              <a:t>Cossa</a:t>
            </a:r>
            <a:endParaRPr lang="en-US" sz="2000" dirty="0" smtClean="0">
              <a:latin typeface="Helvetica Neue"/>
              <a:cs typeface="Helvetica Neue"/>
            </a:endParaRPr>
          </a:p>
          <a:p>
            <a:r>
              <a:rPr lang="en-US" sz="2000" dirty="0" smtClean="0">
                <a:latin typeface="Helvetica Neue"/>
                <a:cs typeface="Helvetica Neue"/>
              </a:rPr>
              <a:t>Kyle Briggs</a:t>
            </a:r>
            <a:endParaRPr lang="en-US" sz="2000" dirty="0">
              <a:latin typeface="Helvetica Neue"/>
              <a:cs typeface="Helvetica Neue"/>
            </a:endParaRPr>
          </a:p>
          <a:p>
            <a:endParaRPr lang="en-US" sz="2000" b="1" dirty="0">
              <a:latin typeface="Helvetica Neue"/>
              <a:cs typeface="Helvetica Neue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60" y="4371684"/>
            <a:ext cx="13138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URnano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50C6C8-AA94-9B41-804B-ADFF335A0C34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806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82418"/>
            <a:ext cx="7772400" cy="1143000"/>
          </a:xfrm>
        </p:spPr>
        <p:txBody>
          <a:bodyPr/>
          <a:lstStyle/>
          <a:p>
            <a:r>
              <a:rPr lang="en-US" dirty="0" smtClean="0">
                <a:latin typeface="Arial"/>
                <a:cs typeface="Arial"/>
              </a:rPr>
              <a:t>Questions?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5" name="Straight Connector 4"/>
          <p:cNvCxnSpPr/>
          <p:nvPr/>
        </p:nvCxnSpPr>
        <p:spPr bwMode="auto">
          <a:xfrm>
            <a:off x="900545" y="1166091"/>
            <a:ext cx="7354455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pic>
        <p:nvPicPr>
          <p:cNvPr id="6" name="Picture 5" descr="NRG 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274" y="6324647"/>
            <a:ext cx="1412867" cy="469342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50C6C8-AA94-9B41-804B-ADFF335A0C34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9000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82418"/>
            <a:ext cx="7772400" cy="1143000"/>
          </a:xfrm>
        </p:spPr>
        <p:txBody>
          <a:bodyPr/>
          <a:lstStyle/>
          <a:p>
            <a:r>
              <a:rPr lang="en-US" sz="4000" dirty="0" smtClean="0">
                <a:latin typeface="Arial"/>
                <a:cs typeface="Arial"/>
              </a:rPr>
              <a:t>Si Nanomembrane Applications</a:t>
            </a:r>
            <a:endParaRPr lang="en-US" sz="4000" dirty="0">
              <a:latin typeface="Arial"/>
              <a:cs typeface="Arial"/>
            </a:endParaRPr>
          </a:p>
        </p:txBody>
      </p:sp>
      <p:cxnSp>
        <p:nvCxnSpPr>
          <p:cNvPr id="5" name="Straight Connector 4"/>
          <p:cNvCxnSpPr/>
          <p:nvPr/>
        </p:nvCxnSpPr>
        <p:spPr bwMode="auto">
          <a:xfrm>
            <a:off x="900545" y="1166091"/>
            <a:ext cx="7354455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pic>
        <p:nvPicPr>
          <p:cNvPr id="6" name="Picture 5" descr="NRG 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274" y="6324647"/>
            <a:ext cx="1412867" cy="469342"/>
          </a:xfrm>
          <a:prstGeom prst="rect">
            <a:avLst/>
          </a:prstGeom>
        </p:spPr>
      </p:pic>
      <p:pic>
        <p:nvPicPr>
          <p:cNvPr id="8" name="Picture 7" descr="Screen Shot 2015-06-02 at 6.36.35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9765" y="1230504"/>
            <a:ext cx="5024470" cy="1365876"/>
          </a:xfrm>
          <a:prstGeom prst="rect">
            <a:avLst/>
          </a:prstGeom>
        </p:spPr>
      </p:pic>
      <p:pic>
        <p:nvPicPr>
          <p:cNvPr id="9" name="Picture 8" descr="Screen Shot 2015-06-02 at 6.37.49 PM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04"/>
          <a:stretch/>
        </p:blipFill>
        <p:spPr>
          <a:xfrm>
            <a:off x="2773106" y="2596380"/>
            <a:ext cx="3753560" cy="3491599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50C6C8-AA94-9B41-804B-ADFF335A0C34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438274" y="6329195"/>
            <a:ext cx="3705726" cy="4647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800" dirty="0" err="1">
                <a:solidFill>
                  <a:schemeClr val="bg1"/>
                </a:solidFill>
                <a:ea typeface="Arial" charset="0"/>
                <a:cs typeface="Arial" charset="0"/>
              </a:rPr>
              <a:t>Gaborski</a:t>
            </a:r>
            <a:r>
              <a:rPr lang="en-US" sz="800" dirty="0">
                <a:solidFill>
                  <a:schemeClr val="bg1"/>
                </a:solidFill>
                <a:ea typeface="Arial" charset="0"/>
                <a:cs typeface="Arial" charset="0"/>
              </a:rPr>
              <a:t>, T. R., et al. (2010). "High-Performance Separation of Nanoparticles with Ultrathin Porous </a:t>
            </a:r>
            <a:r>
              <a:rPr lang="en-US" sz="800" dirty="0" err="1">
                <a:solidFill>
                  <a:schemeClr val="bg1"/>
                </a:solidFill>
                <a:ea typeface="Arial" charset="0"/>
                <a:cs typeface="Arial" charset="0"/>
              </a:rPr>
              <a:t>Nanocrystalline</a:t>
            </a:r>
            <a:r>
              <a:rPr lang="en-US" sz="800" dirty="0">
                <a:solidFill>
                  <a:schemeClr val="bg1"/>
                </a:solidFill>
                <a:ea typeface="Arial" charset="0"/>
                <a:cs typeface="Arial" charset="0"/>
              </a:rPr>
              <a:t> Silicon Membranes." </a:t>
            </a:r>
            <a:r>
              <a:rPr lang="en-US" sz="800" u="sng" dirty="0">
                <a:solidFill>
                  <a:schemeClr val="bg1"/>
                </a:solidFill>
                <a:ea typeface="Arial" charset="0"/>
                <a:cs typeface="Arial" charset="0"/>
              </a:rPr>
              <a:t>ACS </a:t>
            </a:r>
            <a:r>
              <a:rPr lang="en-US" sz="800" u="sng" dirty="0" err="1">
                <a:solidFill>
                  <a:schemeClr val="bg1"/>
                </a:solidFill>
                <a:ea typeface="Arial" charset="0"/>
                <a:cs typeface="Arial" charset="0"/>
              </a:rPr>
              <a:t>Nano</a:t>
            </a:r>
            <a:r>
              <a:rPr lang="en-US" sz="800" u="sng" dirty="0">
                <a:solidFill>
                  <a:schemeClr val="bg1"/>
                </a:solidFill>
                <a:ea typeface="Arial" charset="0"/>
                <a:cs typeface="Arial" charset="0"/>
              </a:rPr>
              <a:t> </a:t>
            </a:r>
            <a:r>
              <a:rPr lang="en-US" sz="800" b="1" u="sng" dirty="0">
                <a:solidFill>
                  <a:schemeClr val="bg1"/>
                </a:solidFill>
                <a:ea typeface="Arial" charset="0"/>
                <a:cs typeface="Arial" charset="0"/>
              </a:rPr>
              <a:t>4</a:t>
            </a:r>
            <a:r>
              <a:rPr lang="en-US" sz="800" u="sng" dirty="0">
                <a:solidFill>
                  <a:schemeClr val="bg1"/>
                </a:solidFill>
                <a:ea typeface="Arial" charset="0"/>
                <a:cs typeface="Arial" charset="0"/>
              </a:rPr>
              <a:t>(11): 6973-6981</a:t>
            </a:r>
            <a:endParaRPr lang="en-US" sz="800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505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82418"/>
            <a:ext cx="7772400" cy="1143000"/>
          </a:xfrm>
        </p:spPr>
        <p:txBody>
          <a:bodyPr/>
          <a:lstStyle/>
          <a:p>
            <a:r>
              <a:rPr lang="en-US" sz="4000" dirty="0" smtClean="0">
                <a:latin typeface="Arial"/>
                <a:cs typeface="Arial"/>
              </a:rPr>
              <a:t>Si Nanomembrane Applications</a:t>
            </a:r>
            <a:endParaRPr lang="en-US" sz="4000" dirty="0">
              <a:latin typeface="Arial"/>
              <a:cs typeface="Arial"/>
            </a:endParaRPr>
          </a:p>
        </p:txBody>
      </p:sp>
      <p:cxnSp>
        <p:nvCxnSpPr>
          <p:cNvPr id="5" name="Straight Connector 4"/>
          <p:cNvCxnSpPr/>
          <p:nvPr/>
        </p:nvCxnSpPr>
        <p:spPr bwMode="auto">
          <a:xfrm>
            <a:off x="900545" y="1166091"/>
            <a:ext cx="7354455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pic>
        <p:nvPicPr>
          <p:cNvPr id="6" name="Picture 5" descr="NRG 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274" y="6324647"/>
            <a:ext cx="1412867" cy="469342"/>
          </a:xfrm>
          <a:prstGeom prst="rect">
            <a:avLst/>
          </a:prstGeom>
        </p:spPr>
      </p:pic>
      <p:pic>
        <p:nvPicPr>
          <p:cNvPr id="14" name="Picture 13" descr="Screen Shot 2015-06-02 at 6.45.50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40" y="1325417"/>
            <a:ext cx="8127601" cy="98367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50C6C8-AA94-9B41-804B-ADFF335A0C34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069" y="2306507"/>
            <a:ext cx="6788889" cy="396181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208295" y="6341505"/>
            <a:ext cx="29357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800" dirty="0" err="1">
                <a:solidFill>
                  <a:schemeClr val="bg1"/>
                </a:solidFill>
                <a:ea typeface="Arial" charset="0"/>
                <a:cs typeface="Arial" charset="0"/>
              </a:rPr>
              <a:t>Kavalenka</a:t>
            </a:r>
            <a:r>
              <a:rPr lang="en-US" sz="800" dirty="0">
                <a:solidFill>
                  <a:schemeClr val="bg1"/>
                </a:solidFill>
                <a:ea typeface="Arial" charset="0"/>
                <a:cs typeface="Arial" charset="0"/>
              </a:rPr>
              <a:t>, M. N., et al. (2012). "Chemical capacitive sensing using ultrathin flexible </a:t>
            </a:r>
            <a:r>
              <a:rPr lang="en-US" sz="800" dirty="0" err="1">
                <a:solidFill>
                  <a:schemeClr val="bg1"/>
                </a:solidFill>
                <a:ea typeface="Arial" charset="0"/>
                <a:cs typeface="Arial" charset="0"/>
              </a:rPr>
              <a:t>nanoporous</a:t>
            </a:r>
            <a:r>
              <a:rPr lang="en-US" sz="800" dirty="0">
                <a:solidFill>
                  <a:schemeClr val="bg1"/>
                </a:solidFill>
                <a:ea typeface="Arial" charset="0"/>
                <a:cs typeface="Arial" charset="0"/>
              </a:rPr>
              <a:t> electrodes." </a:t>
            </a:r>
            <a:r>
              <a:rPr lang="en-US" sz="800" u="sng" dirty="0">
                <a:solidFill>
                  <a:schemeClr val="bg1"/>
                </a:solidFill>
                <a:ea typeface="Arial" charset="0"/>
                <a:cs typeface="Arial" charset="0"/>
              </a:rPr>
              <a:t>Sensors and Actuators B: Chemical </a:t>
            </a:r>
            <a:r>
              <a:rPr lang="en-US" sz="800" b="1" u="sng" dirty="0">
                <a:solidFill>
                  <a:schemeClr val="bg1"/>
                </a:solidFill>
                <a:ea typeface="Arial" charset="0"/>
                <a:cs typeface="Arial" charset="0"/>
              </a:rPr>
              <a:t>162</a:t>
            </a:r>
            <a:r>
              <a:rPr lang="en-US" sz="800" u="sng" dirty="0">
                <a:solidFill>
                  <a:schemeClr val="bg1"/>
                </a:solidFill>
                <a:ea typeface="Arial" charset="0"/>
                <a:cs typeface="Arial" charset="0"/>
              </a:rPr>
              <a:t>(1): 22-26</a:t>
            </a:r>
            <a:endParaRPr lang="en-US" sz="800" dirty="0">
              <a:solidFill>
                <a:schemeClr val="bg1"/>
              </a:solidFill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84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Raman Sensing: SERS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Surface </a:t>
            </a:r>
            <a:r>
              <a:rPr lang="en-US" dirty="0" smtClean="0"/>
              <a:t>Enhance </a:t>
            </a:r>
            <a:r>
              <a:rPr lang="en-US" dirty="0" smtClean="0"/>
              <a:t>Raman Spectroscopy</a:t>
            </a:r>
          </a:p>
          <a:p>
            <a:pPr lvl="1"/>
            <a:r>
              <a:rPr lang="en-US" dirty="0" smtClean="0"/>
              <a:t>Roughened metals have sharp features that </a:t>
            </a:r>
            <a:r>
              <a:rPr lang="en-US" dirty="0" smtClean="0"/>
              <a:t>can condense an electric </a:t>
            </a:r>
            <a:r>
              <a:rPr lang="en-US" dirty="0" smtClean="0"/>
              <a:t>field around them</a:t>
            </a:r>
          </a:p>
          <a:p>
            <a:pPr lvl="1"/>
            <a:r>
              <a:rPr lang="en-US" dirty="0" smtClean="0"/>
              <a:t>Raman Scattering Effect is proportional to the strength of the electric field</a:t>
            </a:r>
          </a:p>
          <a:p>
            <a:pPr lvl="1"/>
            <a:r>
              <a:rPr lang="en-US" dirty="0" smtClean="0"/>
              <a:t>Enhancement factors can be enormous, up to 1,000,000x better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50C6C8-AA94-9B41-804B-ADFF335A0C34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2123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SERS </a:t>
            </a:r>
            <a:r>
              <a:rPr lang="en-US" dirty="0" err="1" smtClean="0"/>
              <a:t>Plasmonics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50C6C8-AA94-9B41-804B-ADFF335A0C34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1600" y="1193400"/>
            <a:ext cx="4368800" cy="488786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438274" y="6285132"/>
            <a:ext cx="3606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000" dirty="0">
                <a:solidFill>
                  <a:schemeClr val="accent3"/>
                </a:solidFill>
              </a:rPr>
              <a:t>J. M. </a:t>
            </a:r>
            <a:r>
              <a:rPr lang="de-DE" sz="1000" dirty="0" err="1">
                <a:solidFill>
                  <a:schemeClr val="accent3"/>
                </a:solidFill>
              </a:rPr>
              <a:t>McMahon</a:t>
            </a:r>
            <a:r>
              <a:rPr lang="de-DE" sz="1000" dirty="0">
                <a:solidFill>
                  <a:schemeClr val="accent3"/>
                </a:solidFill>
              </a:rPr>
              <a:t>, S. Li, L. K. </a:t>
            </a:r>
            <a:r>
              <a:rPr lang="de-DE" sz="1000" dirty="0" err="1">
                <a:solidFill>
                  <a:schemeClr val="accent3"/>
                </a:solidFill>
              </a:rPr>
              <a:t>Ausman</a:t>
            </a:r>
            <a:r>
              <a:rPr lang="de-DE" sz="1000" dirty="0">
                <a:solidFill>
                  <a:schemeClr val="accent3"/>
                </a:solidFill>
              </a:rPr>
              <a:t> </a:t>
            </a:r>
            <a:r>
              <a:rPr lang="de-DE" sz="1000" dirty="0" err="1">
                <a:solidFill>
                  <a:schemeClr val="accent3"/>
                </a:solidFill>
              </a:rPr>
              <a:t>and</a:t>
            </a:r>
            <a:r>
              <a:rPr lang="de-DE" sz="1000" dirty="0">
                <a:solidFill>
                  <a:schemeClr val="accent3"/>
                </a:solidFill>
              </a:rPr>
              <a:t> G. C. Schatz, J. Phys. Chem. C, 2012, 116, 1627–1637</a:t>
            </a:r>
            <a:endParaRPr lang="en-US" sz="1000" dirty="0">
              <a:solidFill>
                <a:schemeClr val="accent3"/>
              </a:solidFill>
            </a:endParaRPr>
          </a:p>
        </p:txBody>
      </p:sp>
      <p:pic>
        <p:nvPicPr>
          <p:cNvPr id="8" name="Standing Wav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49854" y="1323418"/>
            <a:ext cx="4595220" cy="340098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449854" y="4724400"/>
            <a:ext cx="45952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/>
              <a:t>WaveNET</a:t>
            </a:r>
            <a:r>
              <a:rPr lang="en-US" sz="2000" dirty="0"/>
              <a:t> Tank Testing :: </a:t>
            </a:r>
            <a:r>
              <a:rPr lang="en-US" sz="2000" dirty="0" err="1"/>
              <a:t>FloWaveTT</a:t>
            </a:r>
            <a:r>
              <a:rPr lang="en-US" sz="2000" dirty="0"/>
              <a:t> </a:t>
            </a:r>
            <a:r>
              <a:rPr lang="en-US" sz="2000" dirty="0" smtClean="0"/>
              <a:t>2014, </a:t>
            </a:r>
            <a:r>
              <a:rPr lang="en-US" sz="2000" dirty="0" err="1" smtClean="0"/>
              <a:t>Edinbugh</a:t>
            </a:r>
            <a:r>
              <a:rPr lang="en-US" sz="2000" dirty="0" smtClean="0"/>
              <a:t> University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01407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is SERS Useful?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50C6C8-AA94-9B41-804B-ADFF335A0C34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Detect many different molecules simultaneously</a:t>
            </a:r>
          </a:p>
          <a:p>
            <a:pPr lvl="1"/>
            <a:r>
              <a:rPr lang="en-US" dirty="0" smtClean="0"/>
              <a:t>Excellent specificity and resolution (</a:t>
            </a:r>
            <a:r>
              <a:rPr lang="en-US" dirty="0" err="1" smtClean="0"/>
              <a:t>fM-pM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Glucose, Residue, Food-Safety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6846" y="3617825"/>
            <a:ext cx="2766657" cy="250194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14" y="3617825"/>
            <a:ext cx="3110911" cy="250194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214" y="6280076"/>
            <a:ext cx="1551986" cy="57023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3503" y="3617825"/>
            <a:ext cx="2956066" cy="2501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147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Raman Sensing: SERS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50C6C8-AA94-9B41-804B-ADFF335A0C34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438274" y="6211669"/>
            <a:ext cx="37057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00" dirty="0" err="1">
                <a:solidFill>
                  <a:schemeClr val="accent3"/>
                </a:solidFill>
              </a:rPr>
              <a:t>Hsin</a:t>
            </a:r>
            <a:r>
              <a:rPr lang="en-US" sz="900" dirty="0">
                <a:solidFill>
                  <a:schemeClr val="accent3"/>
                </a:solidFill>
              </a:rPr>
              <a:t>-Hung </a:t>
            </a:r>
            <a:r>
              <a:rPr lang="en-US" sz="900" dirty="0" smtClean="0">
                <a:solidFill>
                  <a:schemeClr val="accent3"/>
                </a:solidFill>
              </a:rPr>
              <a:t>Cheng et al. "Effects </a:t>
            </a:r>
            <a:r>
              <a:rPr lang="en-US" sz="900" dirty="0">
                <a:solidFill>
                  <a:schemeClr val="accent3"/>
                </a:solidFill>
              </a:rPr>
              <a:t>of the tip shape on the localized field enhancement and far field radiation pattern of the </a:t>
            </a:r>
            <a:r>
              <a:rPr lang="en-US" sz="900" dirty="0" err="1">
                <a:solidFill>
                  <a:schemeClr val="accent3"/>
                </a:solidFill>
              </a:rPr>
              <a:t>plasmonic</a:t>
            </a:r>
            <a:r>
              <a:rPr lang="en-US" sz="900" dirty="0">
                <a:solidFill>
                  <a:schemeClr val="accent3"/>
                </a:solidFill>
              </a:rPr>
              <a:t> inverted pyramidal nanostructures with the tips for surface-enhanced Raman scattering," Opt. Express 19, 22125-22141 (2011)</a:t>
            </a:r>
            <a:endParaRPr lang="en-US" sz="900" dirty="0">
              <a:solidFill>
                <a:schemeClr val="accent3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809"/>
          <a:stretch/>
        </p:blipFill>
        <p:spPr>
          <a:xfrm>
            <a:off x="502697" y="3635779"/>
            <a:ext cx="3336197" cy="260563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172"/>
          <a:stretch/>
        </p:blipFill>
        <p:spPr>
          <a:xfrm>
            <a:off x="4022119" y="1274235"/>
            <a:ext cx="2126427" cy="472308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91"/>
          <a:stretch/>
        </p:blipFill>
        <p:spPr>
          <a:xfrm>
            <a:off x="587796" y="1208917"/>
            <a:ext cx="3251098" cy="255862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618263" y="3635779"/>
            <a:ext cx="23733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Sharper features </a:t>
            </a:r>
            <a:r>
              <a:rPr lang="en-US" dirty="0" smtClean="0"/>
              <a:t>will produce a </a:t>
            </a:r>
            <a:r>
              <a:rPr lang="en-US" smtClean="0"/>
              <a:t>stronger enhancement</a:t>
            </a:r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618263" y="1392600"/>
            <a:ext cx="207818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Modification of commercial </a:t>
            </a:r>
            <a:r>
              <a:rPr lang="en-US" dirty="0" err="1" smtClean="0"/>
              <a:t>Klarite</a:t>
            </a:r>
            <a:r>
              <a:rPr lang="en-US" dirty="0" smtClean="0"/>
              <a:t> SERS substrate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773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Metallic SERS Structures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C50C6C8-AA94-9B41-804B-ADFF335A0C34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590673" y="6296315"/>
            <a:ext cx="355332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solidFill>
                  <a:schemeClr val="accent3"/>
                </a:solidFill>
              </a:rPr>
              <a:t>“Recent Progress in SERS </a:t>
            </a:r>
            <a:r>
              <a:rPr lang="en-US" sz="1000" dirty="0" err="1" smtClean="0">
                <a:solidFill>
                  <a:schemeClr val="accent3"/>
                </a:solidFill>
              </a:rPr>
              <a:t>Biosensing</a:t>
            </a:r>
            <a:r>
              <a:rPr lang="en-US" sz="1000" dirty="0">
                <a:solidFill>
                  <a:schemeClr val="accent3"/>
                </a:solidFill>
              </a:rPr>
              <a:t>”, Phys </a:t>
            </a:r>
            <a:r>
              <a:rPr lang="en-US" sz="1000" dirty="0" err="1">
                <a:solidFill>
                  <a:schemeClr val="accent3"/>
                </a:solidFill>
              </a:rPr>
              <a:t>Chem</a:t>
            </a:r>
            <a:r>
              <a:rPr lang="en-US" sz="1000" dirty="0">
                <a:solidFill>
                  <a:schemeClr val="accent3"/>
                </a:solidFill>
              </a:rPr>
              <a:t> </a:t>
            </a:r>
            <a:r>
              <a:rPr lang="en-US" sz="1000" dirty="0" err="1">
                <a:solidFill>
                  <a:schemeClr val="accent3"/>
                </a:solidFill>
              </a:rPr>
              <a:t>Chem</a:t>
            </a:r>
            <a:r>
              <a:rPr lang="en-US" sz="1000" dirty="0">
                <a:solidFill>
                  <a:schemeClr val="accent3"/>
                </a:solidFill>
              </a:rPr>
              <a:t> Phys. 2011 June 28; 13(24): 11551–11567. doi:10.1039/c0cp01841d</a:t>
            </a:r>
          </a:p>
        </p:txBody>
      </p:sp>
      <p:grpSp>
        <p:nvGrpSpPr>
          <p:cNvPr id="47" name="Group 46"/>
          <p:cNvGrpSpPr/>
          <p:nvPr/>
        </p:nvGrpSpPr>
        <p:grpSpPr>
          <a:xfrm>
            <a:off x="707514" y="2114529"/>
            <a:ext cx="2373477" cy="1130225"/>
            <a:chOff x="1973583" y="1849399"/>
            <a:chExt cx="1200148" cy="571498"/>
          </a:xfrm>
        </p:grpSpPr>
        <p:sp>
          <p:nvSpPr>
            <p:cNvPr id="10" name="Oval 9"/>
            <p:cNvSpPr/>
            <p:nvPr/>
          </p:nvSpPr>
          <p:spPr bwMode="auto">
            <a:xfrm>
              <a:off x="1973583" y="1849399"/>
              <a:ext cx="571498" cy="571498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MS Pゴシック" charset="0"/>
                <a:cs typeface="MS Pゴシック" charset="0"/>
              </a:endParaRPr>
            </a:p>
          </p:txBody>
        </p:sp>
        <p:sp>
          <p:nvSpPr>
            <p:cNvPr id="11" name="Oval 10"/>
            <p:cNvSpPr/>
            <p:nvPr/>
          </p:nvSpPr>
          <p:spPr bwMode="auto">
            <a:xfrm>
              <a:off x="2602233" y="1849399"/>
              <a:ext cx="571498" cy="571498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MS Pゴシック" charset="0"/>
                <a:cs typeface="MS Pゴシック" charset="0"/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3457125" y="1932491"/>
            <a:ext cx="2068748" cy="1287515"/>
            <a:chOff x="5590673" y="1759411"/>
            <a:chExt cx="1202474" cy="748377"/>
          </a:xfrm>
        </p:grpSpPr>
        <p:sp>
          <p:nvSpPr>
            <p:cNvPr id="14" name="Oval 13"/>
            <p:cNvSpPr/>
            <p:nvPr/>
          </p:nvSpPr>
          <p:spPr bwMode="auto">
            <a:xfrm>
              <a:off x="5591448" y="1936288"/>
              <a:ext cx="571500" cy="5715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MS Pゴシック" charset="0"/>
                <a:cs typeface="MS Pゴシック" charset="0"/>
              </a:endParaRPr>
            </a:p>
          </p:txBody>
        </p:sp>
        <p:sp>
          <p:nvSpPr>
            <p:cNvPr id="15" name="Oval 14"/>
            <p:cNvSpPr/>
            <p:nvPr/>
          </p:nvSpPr>
          <p:spPr bwMode="auto">
            <a:xfrm>
              <a:off x="6220098" y="1936288"/>
              <a:ext cx="571500" cy="571500"/>
            </a:xfrm>
            <a:prstGeom prst="ellips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MS Pゴシック" charset="0"/>
                <a:cs typeface="MS Pゴシック" charset="0"/>
              </a:endParaRPr>
            </a:p>
          </p:txBody>
        </p:sp>
        <p:sp>
          <p:nvSpPr>
            <p:cNvPr id="16" name="Oval 15"/>
            <p:cNvSpPr/>
            <p:nvPr/>
          </p:nvSpPr>
          <p:spPr bwMode="auto">
            <a:xfrm>
              <a:off x="6220098" y="1759411"/>
              <a:ext cx="573049" cy="573049"/>
            </a:xfrm>
            <a:prstGeom prst="ellipse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MS Pゴシック" charset="0"/>
                <a:cs typeface="MS Pゴシック" charset="0"/>
              </a:endParaRPr>
            </a:p>
          </p:txBody>
        </p:sp>
        <p:sp>
          <p:nvSpPr>
            <p:cNvPr id="17" name="Oval 16"/>
            <p:cNvSpPr/>
            <p:nvPr/>
          </p:nvSpPr>
          <p:spPr bwMode="auto">
            <a:xfrm>
              <a:off x="5590673" y="1760960"/>
              <a:ext cx="573049" cy="573049"/>
            </a:xfrm>
            <a:prstGeom prst="ellipse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MS Pゴシック" charset="0"/>
                <a:cs typeface="MS Pゴシック" charset="0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996275" y="1541814"/>
            <a:ext cx="18646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N</a:t>
            </a:r>
            <a:r>
              <a:rPr lang="en-US" smtClean="0"/>
              <a:t>anosphere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3713081" y="1531982"/>
            <a:ext cx="15568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Nanoshell</a:t>
            </a:r>
            <a:endParaRPr lang="en-US" dirty="0"/>
          </a:p>
        </p:txBody>
      </p:sp>
      <p:grpSp>
        <p:nvGrpSpPr>
          <p:cNvPr id="23" name="Group 22"/>
          <p:cNvGrpSpPr/>
          <p:nvPr/>
        </p:nvGrpSpPr>
        <p:grpSpPr>
          <a:xfrm>
            <a:off x="5864714" y="2236793"/>
            <a:ext cx="2254458" cy="953458"/>
            <a:chOff x="5062005" y="3211619"/>
            <a:chExt cx="1092050" cy="461851"/>
          </a:xfrm>
        </p:grpSpPr>
        <p:sp>
          <p:nvSpPr>
            <p:cNvPr id="21" name="Rectangle 20"/>
            <p:cNvSpPr/>
            <p:nvPr/>
          </p:nvSpPr>
          <p:spPr bwMode="auto">
            <a:xfrm>
              <a:off x="5062005" y="3211619"/>
              <a:ext cx="461851" cy="461851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MS Pゴシック" charset="0"/>
                <a:cs typeface="MS Pゴシック" charset="0"/>
              </a:endParaRP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5692204" y="3211619"/>
              <a:ext cx="461851" cy="461851"/>
            </a:xfrm>
            <a:prstGeom prst="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MS Pゴシック" charset="0"/>
                <a:cs typeface="MS Pゴシック" charset="0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6173345" y="1536148"/>
            <a:ext cx="14879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Nanowire</a:t>
            </a:r>
            <a:endParaRPr lang="en-US" dirty="0"/>
          </a:p>
        </p:txBody>
      </p:sp>
      <p:grpSp>
        <p:nvGrpSpPr>
          <p:cNvPr id="39" name="Group 38"/>
          <p:cNvGrpSpPr/>
          <p:nvPr/>
        </p:nvGrpSpPr>
        <p:grpSpPr>
          <a:xfrm rot="16200000">
            <a:off x="6048290" y="3019928"/>
            <a:ext cx="1195525" cy="3624296"/>
            <a:chOff x="6669573" y="3442329"/>
            <a:chExt cx="638151" cy="1934588"/>
          </a:xfrm>
        </p:grpSpPr>
        <p:sp>
          <p:nvSpPr>
            <p:cNvPr id="33" name="Trapezoid 32"/>
            <p:cNvSpPr/>
            <p:nvPr/>
          </p:nvSpPr>
          <p:spPr bwMode="auto">
            <a:xfrm rot="16200000" flipV="1">
              <a:off x="6678277" y="4850154"/>
              <a:ext cx="518061" cy="535465"/>
            </a:xfrm>
            <a:prstGeom prst="trapezoid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MS Pゴシック" charset="0"/>
                <a:cs typeface="MS Pゴシック" charset="0"/>
              </a:endParaRPr>
            </a:p>
          </p:txBody>
        </p:sp>
        <p:sp>
          <p:nvSpPr>
            <p:cNvPr id="34" name="Trapezoid 33"/>
            <p:cNvSpPr/>
            <p:nvPr/>
          </p:nvSpPr>
          <p:spPr bwMode="auto">
            <a:xfrm rot="16200000" flipV="1">
              <a:off x="6678277" y="4084563"/>
              <a:ext cx="518061" cy="535465"/>
            </a:xfrm>
            <a:prstGeom prst="trapezoid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MS Pゴシック" charset="0"/>
                <a:cs typeface="MS Pゴシック" charset="0"/>
              </a:endParaRPr>
            </a:p>
          </p:txBody>
        </p:sp>
        <p:sp>
          <p:nvSpPr>
            <p:cNvPr id="35" name="Trapezoid 34"/>
            <p:cNvSpPr/>
            <p:nvPr/>
          </p:nvSpPr>
          <p:spPr bwMode="auto">
            <a:xfrm rot="16200000" flipV="1">
              <a:off x="6684772" y="3433627"/>
              <a:ext cx="518061" cy="535465"/>
            </a:xfrm>
            <a:prstGeom prst="trapezoid">
              <a:avLst/>
            </a:prstGeom>
            <a:solidFill>
              <a:schemeClr val="accent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MS Pゴシック" charset="0"/>
                <a:cs typeface="MS Pゴシック" charset="0"/>
              </a:endParaRPr>
            </a:p>
          </p:txBody>
        </p:sp>
        <p:sp>
          <p:nvSpPr>
            <p:cNvPr id="36" name="Trapezoid 35"/>
            <p:cNvSpPr/>
            <p:nvPr/>
          </p:nvSpPr>
          <p:spPr bwMode="auto">
            <a:xfrm rot="16200000" flipH="1" flipV="1">
              <a:off x="6802851" y="4829990"/>
              <a:ext cx="268909" cy="535462"/>
            </a:xfrm>
            <a:prstGeom prst="trapezoid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MS Pゴシック" charset="0"/>
                <a:cs typeface="MS Pゴシック" charset="0"/>
              </a:endParaRPr>
            </a:p>
          </p:txBody>
        </p:sp>
        <p:sp>
          <p:nvSpPr>
            <p:cNvPr id="37" name="Trapezoid 36"/>
            <p:cNvSpPr/>
            <p:nvPr/>
          </p:nvSpPr>
          <p:spPr bwMode="auto">
            <a:xfrm rot="16200000" flipH="1" flipV="1">
              <a:off x="6802848" y="4099393"/>
              <a:ext cx="268914" cy="535463"/>
            </a:xfrm>
            <a:prstGeom prst="trapezoid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MS Pゴシック" charset="0"/>
                <a:cs typeface="MS Pゴシック" charset="0"/>
              </a:endParaRPr>
            </a:p>
          </p:txBody>
        </p:sp>
        <p:sp>
          <p:nvSpPr>
            <p:cNvPr id="38" name="Trapezoid 37"/>
            <p:cNvSpPr/>
            <p:nvPr/>
          </p:nvSpPr>
          <p:spPr bwMode="auto">
            <a:xfrm rot="16200000" flipH="1" flipV="1">
              <a:off x="6852720" y="3381054"/>
              <a:ext cx="278356" cy="631653"/>
            </a:xfrm>
            <a:prstGeom prst="trapezoid">
              <a:avLst/>
            </a:prstGeom>
            <a:solidFill>
              <a:srgbClr val="FFFF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MS Pゴシック" charset="0"/>
                <a:cs typeface="MS Pゴシック" charset="0"/>
              </a:endParaRP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5982115" y="3783397"/>
            <a:ext cx="15055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Nanohole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1699945" y="3805032"/>
            <a:ext cx="12474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Nanotip</a:t>
            </a:r>
            <a:endParaRPr lang="en-US" dirty="0"/>
          </a:p>
        </p:txBody>
      </p:sp>
      <p:grpSp>
        <p:nvGrpSpPr>
          <p:cNvPr id="46" name="Group 45"/>
          <p:cNvGrpSpPr/>
          <p:nvPr/>
        </p:nvGrpSpPr>
        <p:grpSpPr>
          <a:xfrm>
            <a:off x="1142453" y="4350492"/>
            <a:ext cx="2331949" cy="1156207"/>
            <a:chOff x="3276600" y="4320712"/>
            <a:chExt cx="712763" cy="353396"/>
          </a:xfrm>
        </p:grpSpPr>
        <p:sp>
          <p:nvSpPr>
            <p:cNvPr id="42" name="Triangle 41"/>
            <p:cNvSpPr/>
            <p:nvPr/>
          </p:nvSpPr>
          <p:spPr bwMode="auto">
            <a:xfrm>
              <a:off x="3276600" y="4320712"/>
              <a:ext cx="170398" cy="353396"/>
            </a:xfrm>
            <a:prstGeom prst="triangl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MS Pゴシック" charset="0"/>
                <a:cs typeface="MS Pゴシック" charset="0"/>
              </a:endParaRPr>
            </a:p>
          </p:txBody>
        </p:sp>
        <p:sp>
          <p:nvSpPr>
            <p:cNvPr id="43" name="Triangle 42"/>
            <p:cNvSpPr/>
            <p:nvPr/>
          </p:nvSpPr>
          <p:spPr bwMode="auto">
            <a:xfrm>
              <a:off x="3454932" y="4320712"/>
              <a:ext cx="170398" cy="353396"/>
            </a:xfrm>
            <a:prstGeom prst="triangl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MS Pゴシック" charset="0"/>
                <a:cs typeface="MS Pゴシック" charset="0"/>
              </a:endParaRPr>
            </a:p>
          </p:txBody>
        </p:sp>
        <p:sp>
          <p:nvSpPr>
            <p:cNvPr id="44" name="Triangle 43"/>
            <p:cNvSpPr/>
            <p:nvPr/>
          </p:nvSpPr>
          <p:spPr bwMode="auto">
            <a:xfrm>
              <a:off x="3640633" y="4320712"/>
              <a:ext cx="170398" cy="353396"/>
            </a:xfrm>
            <a:prstGeom prst="triangl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MS Pゴシック" charset="0"/>
                <a:cs typeface="MS Pゴシック" charset="0"/>
              </a:endParaRPr>
            </a:p>
          </p:txBody>
        </p:sp>
        <p:sp>
          <p:nvSpPr>
            <p:cNvPr id="45" name="Triangle 44"/>
            <p:cNvSpPr/>
            <p:nvPr/>
          </p:nvSpPr>
          <p:spPr bwMode="auto">
            <a:xfrm>
              <a:off x="3818965" y="4320712"/>
              <a:ext cx="170398" cy="353396"/>
            </a:xfrm>
            <a:prstGeom prst="triangl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charset="0"/>
                <a:ea typeface="MS Pゴシック" charset="0"/>
                <a:cs typeface="MS P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7170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University of Rochester">
  <a:themeElements>
    <a:clrScheme name="Office Theme 1">
      <a:dk1>
        <a:srgbClr val="000000"/>
      </a:dk1>
      <a:lt1>
        <a:srgbClr val="E8EAE9"/>
      </a:lt1>
      <a:dk2>
        <a:srgbClr val="000000"/>
      </a:dk2>
      <a:lt2>
        <a:srgbClr val="808080"/>
      </a:lt2>
      <a:accent1>
        <a:srgbClr val="99CCFF"/>
      </a:accent1>
      <a:accent2>
        <a:srgbClr val="CCCCFF"/>
      </a:accent2>
      <a:accent3>
        <a:srgbClr val="F2F3F2"/>
      </a:accent3>
      <a:accent4>
        <a:srgbClr val="000000"/>
      </a:accent4>
      <a:accent5>
        <a:srgbClr val="CAE2FF"/>
      </a:accent5>
      <a:accent6>
        <a:srgbClr val="B9B9E7"/>
      </a:accent6>
      <a:hlink>
        <a:srgbClr val="3333CC"/>
      </a:hlink>
      <a:folHlink>
        <a:srgbClr val="AF67FF"/>
      </a:folHlink>
    </a:clrScheme>
    <a:fontScheme name="Office Theme">
      <a:majorFont>
        <a:latin typeface="Times New Roman"/>
        <a:ea typeface="MS Pゴシック"/>
        <a:cs typeface="MS Pゴシック"/>
      </a:majorFont>
      <a:minorFont>
        <a:latin typeface="Times New Roman"/>
        <a:ea typeface="MS Pゴシック"/>
        <a:cs typeface="MS P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MS Pゴシック" charset="0"/>
            <a:cs typeface="MS P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MS Pゴシック" charset="0"/>
            <a:cs typeface="MS Pゴシック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E8EAE9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2F3F2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E8EAE9"/>
        </a:lt1>
        <a:dk2>
          <a:srgbClr val="000000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F2F3F2"/>
        </a:accent3>
        <a:accent4>
          <a:srgbClr val="000000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UR NRG Template" id="{07A1463E-1B37-004A-B017-D7E40B124500}" vid="{C1E7A93F-9871-2247-9F30-46A2A3C0CF8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 NRG Template</Template>
  <TotalTime>0</TotalTime>
  <Words>1011</Words>
  <Application>Microsoft Macintosh PowerPoint</Application>
  <PresentationFormat>On-screen Show (4:3)</PresentationFormat>
  <Paragraphs>218</Paragraphs>
  <Slides>26</Slides>
  <Notes>10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Calibri</vt:lpstr>
      <vt:lpstr>Cambria Math</vt:lpstr>
      <vt:lpstr>Helvetica Neue</vt:lpstr>
      <vt:lpstr>MS Pゴシック</vt:lpstr>
      <vt:lpstr>Times New Roman</vt:lpstr>
      <vt:lpstr>Wingdings</vt:lpstr>
      <vt:lpstr>Arial</vt:lpstr>
      <vt:lpstr>University of Rochester</vt:lpstr>
      <vt:lpstr>SERS Sensing</vt:lpstr>
      <vt:lpstr>Sensing</vt:lpstr>
      <vt:lpstr>Si Nanomembrane Applications</vt:lpstr>
      <vt:lpstr>Si Nanomembrane Applications</vt:lpstr>
      <vt:lpstr>Raman Sensing: SERS</vt:lpstr>
      <vt:lpstr>SERS Plasmonics</vt:lpstr>
      <vt:lpstr>How is SERS Useful?</vt:lpstr>
      <vt:lpstr>Raman Sensing: SERS</vt:lpstr>
      <vt:lpstr>Metallic SERS Structures</vt:lpstr>
      <vt:lpstr>NanoVolcanoes</vt:lpstr>
      <vt:lpstr>Fabrication – Au, Pt</vt:lpstr>
      <vt:lpstr>Freestanding Au Nanomembranes</vt:lpstr>
      <vt:lpstr>Freestanding Au Nanomembranes</vt:lpstr>
      <vt:lpstr>Adding Au to MgF2</vt:lpstr>
      <vt:lpstr>Superior Performance</vt:lpstr>
      <vt:lpstr>Write-Erase</vt:lpstr>
      <vt:lpstr>Porous</vt:lpstr>
      <vt:lpstr>Flow-through</vt:lpstr>
      <vt:lpstr>Flow-Through</vt:lpstr>
      <vt:lpstr>Flow-Through</vt:lpstr>
      <vt:lpstr>Flow-Through</vt:lpstr>
      <vt:lpstr>Flow-Through</vt:lpstr>
      <vt:lpstr>Future Work</vt:lpstr>
      <vt:lpstr>Summary</vt:lpstr>
      <vt:lpstr>Acknowledgements</vt:lpstr>
      <vt:lpstr>Questions?</vt:lpstr>
    </vt:vector>
  </TitlesOfParts>
  <Company/>
  <LinksUpToDate>false</LinksUpToDate>
  <SharedDoc>false</SharedDoc>
  <HyperlinksChanged>false</HyperlinksChanged>
  <AppVersion>15.0028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SERS Sensing</dc:title>
  <dc:creator>gmadejski2002@yahoo.com</dc:creator>
  <cp:lastModifiedBy>gmadejski2002@yahoo.com</cp:lastModifiedBy>
  <cp:revision>1</cp:revision>
  <dcterms:created xsi:type="dcterms:W3CDTF">2016-11-29T16:36:03Z</dcterms:created>
  <dcterms:modified xsi:type="dcterms:W3CDTF">2016-11-29T16:36:35Z</dcterms:modified>
</cp:coreProperties>
</file>