
<file path=[Content_Types].xml><?xml version="1.0" encoding="utf-8"?>
<Types xmlns="http://schemas.openxmlformats.org/package/2006/content-types">
  <Default Extension="jpg" ContentType="image/jpeg"/>
  <Default Extension="jpeg" ContentType="image/jpeg"/>
  <Default Extension="xml" ContentType="application/xml"/>
  <Default Extension="mp4" ContentType="video/mp4"/>
  <Default Extension="tif" ContentType="image/tiff"/>
  <Default Extension="png" ContentType="image/png"/>
  <Default Extension="wdp" ContentType="image/vnd.ms-photo"/>
  <Default Extension="rels" ContentType="application/vnd.openxmlformats-package.relationships+xml"/>
  <Default Extension="gif" ContentType="image/gif"/>
  <Default Extension="m4v" ContentType="video/unknown"/>
  <Default Extension="mov" ContentType="video/quicktime"/>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8"/>
  </p:notesMasterIdLst>
  <p:handoutMasterIdLst>
    <p:handoutMasterId r:id="rId29"/>
  </p:handoutMasterIdLst>
  <p:sldIdLst>
    <p:sldId id="265"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1pPr>
    <a:lvl2pPr marL="4572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2pPr>
    <a:lvl3pPr marL="9144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3pPr>
    <a:lvl4pPr marL="13716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4pPr>
    <a:lvl5pPr marL="18288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5pPr>
    <a:lvl6pPr marL="2286000" algn="l" defTabSz="457200" rtl="0" eaLnBrk="1" latinLnBrk="0" hangingPunct="1">
      <a:defRPr sz="2400" kern="1200">
        <a:solidFill>
          <a:schemeClr val="tx1"/>
        </a:solidFill>
        <a:latin typeface="Arial" charset="0"/>
        <a:ea typeface="MS Pゴシック" charset="0"/>
        <a:cs typeface="MS Pゴシック" charset="0"/>
      </a:defRPr>
    </a:lvl6pPr>
    <a:lvl7pPr marL="2743200" algn="l" defTabSz="457200" rtl="0" eaLnBrk="1" latinLnBrk="0" hangingPunct="1">
      <a:defRPr sz="2400" kern="1200">
        <a:solidFill>
          <a:schemeClr val="tx1"/>
        </a:solidFill>
        <a:latin typeface="Arial" charset="0"/>
        <a:ea typeface="MS Pゴシック" charset="0"/>
        <a:cs typeface="MS Pゴシック" charset="0"/>
      </a:defRPr>
    </a:lvl7pPr>
    <a:lvl8pPr marL="3200400" algn="l" defTabSz="457200" rtl="0" eaLnBrk="1" latinLnBrk="0" hangingPunct="1">
      <a:defRPr sz="2400" kern="1200">
        <a:solidFill>
          <a:schemeClr val="tx1"/>
        </a:solidFill>
        <a:latin typeface="Arial" charset="0"/>
        <a:ea typeface="MS Pゴシック" charset="0"/>
        <a:cs typeface="MS Pゴシック" charset="0"/>
      </a:defRPr>
    </a:lvl8pPr>
    <a:lvl9pPr marL="3657600" algn="l" defTabSz="457200" rtl="0" eaLnBrk="1" latinLnBrk="0" hangingPunct="1">
      <a:defRPr sz="2400" kern="1200">
        <a:solidFill>
          <a:schemeClr val="tx1"/>
        </a:solidFill>
        <a:latin typeface="Arial" charset="0"/>
        <a:ea typeface="MS Pゴシック" charset="0"/>
        <a:cs typeface="MS P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BB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51"/>
    <p:restoredTop sz="85487"/>
  </p:normalViewPr>
  <p:slideViewPr>
    <p:cSldViewPr snapToGrid="0" snapToObjects="1">
      <p:cViewPr>
        <p:scale>
          <a:sx n="54" d="100"/>
          <a:sy n="54" d="100"/>
        </p:scale>
        <p:origin x="1448" y="8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8744D99-C3B6-FD43-A010-089D2DA59926}" type="datetime1">
              <a:rPr lang="en-US" smtClean="0"/>
              <a:t>11/29/16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DD1B4B6-64C8-A54A-90D9-EA109657D684}" type="slidenum">
              <a:rPr lang="en-US" smtClean="0"/>
              <a:t>‹#›</a:t>
            </a:fld>
            <a:endParaRPr lang="en-US"/>
          </a:p>
        </p:txBody>
      </p:sp>
    </p:spTree>
    <p:extLst>
      <p:ext uri="{BB962C8B-B14F-4D97-AF65-F5344CB8AC3E}">
        <p14:creationId xmlns:p14="http://schemas.microsoft.com/office/powerpoint/2010/main" val="185886705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2D3B43-DB3F-264A-B589-123D4C624E73}" type="datetime1">
              <a:rPr lang="en-US" smtClean="0"/>
              <a:t>11/29/16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25B92-6EA2-134A-AD17-691375D3CA94}" type="slidenum">
              <a:rPr lang="en-US" smtClean="0"/>
              <a:t>‹#›</a:t>
            </a:fld>
            <a:endParaRPr lang="en-US"/>
          </a:p>
        </p:txBody>
      </p:sp>
    </p:spTree>
    <p:extLst>
      <p:ext uri="{BB962C8B-B14F-4D97-AF65-F5344CB8AC3E}">
        <p14:creationId xmlns:p14="http://schemas.microsoft.com/office/powerpoint/2010/main" val="255789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large area of biomedical microsystem</a:t>
            </a:r>
            <a:r>
              <a:rPr lang="en-US" baseline="0" dirty="0" smtClean="0"/>
              <a:t> literature is devoted to DNA sequencing. </a:t>
            </a:r>
            <a:r>
              <a:rPr lang="en-US" dirty="0" smtClean="0"/>
              <a:t>DNA</a:t>
            </a:r>
            <a:r>
              <a:rPr lang="en-US" baseline="0" dirty="0" smtClean="0"/>
              <a:t> </a:t>
            </a:r>
            <a:r>
              <a:rPr lang="en-US" baseline="0" dirty="0" err="1" smtClean="0"/>
              <a:t>nanopore</a:t>
            </a:r>
            <a:r>
              <a:rPr lang="en-US" baseline="0" dirty="0" smtClean="0"/>
              <a:t> sequencers promise to usher in an age of personalized medicine, where individual genomes are sequenced cheaply and effectively to make better healthcare decisions. The dominant commercial technology, through a biological protein-based </a:t>
            </a:r>
            <a:r>
              <a:rPr lang="en-US" baseline="0" dirty="0" err="1" smtClean="0"/>
              <a:t>nanopore</a:t>
            </a:r>
            <a:r>
              <a:rPr lang="en-US" baseline="0" dirty="0" smtClean="0"/>
              <a:t> is approaching about $1000/genome. </a:t>
            </a:r>
            <a:endParaRPr lang="en-US" dirty="0"/>
          </a:p>
        </p:txBody>
      </p:sp>
      <p:sp>
        <p:nvSpPr>
          <p:cNvPr id="4" name="Date Placeholder 3"/>
          <p:cNvSpPr>
            <a:spLocks noGrp="1"/>
          </p:cNvSpPr>
          <p:nvPr>
            <p:ph type="dt" idx="10"/>
          </p:nvPr>
        </p:nvSpPr>
        <p:spPr/>
        <p:txBody>
          <a:bodyPr/>
          <a:lstStyle/>
          <a:p>
            <a:fld id="{20482547-2BFD-1C41-A5CD-6B11F6813183}"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a:t>
            </a:fld>
            <a:endParaRPr lang="en-US"/>
          </a:p>
        </p:txBody>
      </p:sp>
    </p:spTree>
    <p:extLst>
      <p:ext uri="{BB962C8B-B14F-4D97-AF65-F5344CB8AC3E}">
        <p14:creationId xmlns:p14="http://schemas.microsoft.com/office/powerpoint/2010/main" val="629471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Repeated applications of water</a:t>
            </a:r>
            <a:r>
              <a:rPr lang="en-US" baseline="0" dirty="0" smtClean="0"/>
              <a:t> vapor swell the nanomembrane, but ultimately is fixed in place. Water can diffuse into cavity spaces</a:t>
            </a:r>
            <a:endParaRPr lang="en-US" dirty="0"/>
          </a:p>
        </p:txBody>
      </p:sp>
      <p:sp>
        <p:nvSpPr>
          <p:cNvPr id="4" name="Date Placeholder 3"/>
          <p:cNvSpPr>
            <a:spLocks noGrp="1"/>
          </p:cNvSpPr>
          <p:nvPr>
            <p:ph type="dt" idx="10"/>
          </p:nvPr>
        </p:nvSpPr>
        <p:spPr/>
        <p:txBody>
          <a:bodyPr/>
          <a:lstStyle/>
          <a:p>
            <a:fld id="{A71C38B6-78A1-5B4D-8E58-67E3747FCA37}"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13</a:t>
            </a:fld>
            <a:endParaRPr lang="en-US"/>
          </a:p>
        </p:txBody>
      </p:sp>
    </p:spTree>
    <p:extLst>
      <p:ext uri="{BB962C8B-B14F-4D97-AF65-F5344CB8AC3E}">
        <p14:creationId xmlns:p14="http://schemas.microsoft.com/office/powerpoint/2010/main" val="1608310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wetting behavior is unusual. The NPN and silicon nitride are the same material composition, but display different wetting behavior</a:t>
            </a:r>
            <a:endParaRPr lang="en-US" dirty="0"/>
          </a:p>
        </p:txBody>
      </p:sp>
      <p:sp>
        <p:nvSpPr>
          <p:cNvPr id="4" name="Date Placeholder 3"/>
          <p:cNvSpPr>
            <a:spLocks noGrp="1"/>
          </p:cNvSpPr>
          <p:nvPr>
            <p:ph type="dt" idx="10"/>
          </p:nvPr>
        </p:nvSpPr>
        <p:spPr/>
        <p:txBody>
          <a:bodyPr/>
          <a:lstStyle/>
          <a:p>
            <a:fld id="{2BFB777F-5CF7-7549-AF4B-29A8FA9285A5}"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14</a:t>
            </a:fld>
            <a:endParaRPr lang="en-US"/>
          </a:p>
        </p:txBody>
      </p:sp>
    </p:spTree>
    <p:extLst>
      <p:ext uri="{BB962C8B-B14F-4D97-AF65-F5344CB8AC3E}">
        <p14:creationId xmlns:p14="http://schemas.microsoft.com/office/powerpoint/2010/main" val="836717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need to know</a:t>
            </a:r>
            <a:r>
              <a:rPr lang="en-US" baseline="0" dirty="0" smtClean="0"/>
              <a:t> more about this process in order to integrate it into other flows potentially.</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15</a:t>
            </a:fld>
            <a:endParaRPr lang="en-US"/>
          </a:p>
        </p:txBody>
      </p:sp>
    </p:spTree>
    <p:extLst>
      <p:ext uri="{BB962C8B-B14F-4D97-AF65-F5344CB8AC3E}">
        <p14:creationId xmlns:p14="http://schemas.microsoft.com/office/powerpoint/2010/main" val="467056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Filtering</a:t>
            </a:r>
            <a:r>
              <a:rPr lang="en-US" baseline="0" dirty="0" smtClean="0"/>
              <a:t> out aggregates is important </a:t>
            </a:r>
            <a:r>
              <a:rPr lang="en-US" baseline="0" dirty="0" err="1" smtClean="0"/>
              <a:t>analagous</a:t>
            </a:r>
            <a:r>
              <a:rPr lang="en-US" baseline="0" dirty="0" smtClean="0"/>
              <a:t> to DNA coiling on itself</a:t>
            </a:r>
            <a:endParaRPr lang="en-US" dirty="0"/>
          </a:p>
        </p:txBody>
      </p:sp>
      <p:sp>
        <p:nvSpPr>
          <p:cNvPr id="4" name="Date Placeholder 3"/>
          <p:cNvSpPr>
            <a:spLocks noGrp="1"/>
          </p:cNvSpPr>
          <p:nvPr>
            <p:ph type="dt" idx="10"/>
          </p:nvPr>
        </p:nvSpPr>
        <p:spPr/>
        <p:txBody>
          <a:bodyPr/>
          <a:lstStyle/>
          <a:p>
            <a:fld id="{57CFE53F-7036-374D-8A36-59854F1BACC0}"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16</a:t>
            </a:fld>
            <a:endParaRPr lang="en-US"/>
          </a:p>
        </p:txBody>
      </p:sp>
    </p:spTree>
    <p:extLst>
      <p:ext uri="{BB962C8B-B14F-4D97-AF65-F5344CB8AC3E}">
        <p14:creationId xmlns:p14="http://schemas.microsoft.com/office/powerpoint/2010/main" val="756409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Small pieces can still</a:t>
            </a:r>
            <a:r>
              <a:rPr lang="en-US" baseline="0" dirty="0" smtClean="0"/>
              <a:t> get through!</a:t>
            </a:r>
            <a:endParaRPr lang="en-US" dirty="0"/>
          </a:p>
        </p:txBody>
      </p:sp>
      <p:sp>
        <p:nvSpPr>
          <p:cNvPr id="4" name="Date Placeholder 3"/>
          <p:cNvSpPr>
            <a:spLocks noGrp="1"/>
          </p:cNvSpPr>
          <p:nvPr>
            <p:ph type="dt" idx="10"/>
          </p:nvPr>
        </p:nvSpPr>
        <p:spPr/>
        <p:txBody>
          <a:bodyPr/>
          <a:lstStyle/>
          <a:p>
            <a:fld id="{54E17BDD-70BA-4C45-8812-37DE808EFD2B}"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17</a:t>
            </a:fld>
            <a:endParaRPr lang="en-US"/>
          </a:p>
        </p:txBody>
      </p:sp>
    </p:spTree>
    <p:extLst>
      <p:ext uri="{BB962C8B-B14F-4D97-AF65-F5344CB8AC3E}">
        <p14:creationId xmlns:p14="http://schemas.microsoft.com/office/powerpoint/2010/main" val="1186824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92DDD6F2-6C79-174B-9800-9D88D603C054}"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18</a:t>
            </a:fld>
            <a:endParaRPr lang="en-US"/>
          </a:p>
        </p:txBody>
      </p:sp>
    </p:spTree>
    <p:extLst>
      <p:ext uri="{BB962C8B-B14F-4D97-AF65-F5344CB8AC3E}">
        <p14:creationId xmlns:p14="http://schemas.microsoft.com/office/powerpoint/2010/main" val="229083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Single-file, unfolded</a:t>
            </a:r>
            <a:r>
              <a:rPr lang="en-US" baseline="0" dirty="0" smtClean="0"/>
              <a:t> passages of DNA strands</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20</a:t>
            </a:fld>
            <a:endParaRPr lang="en-US"/>
          </a:p>
        </p:txBody>
      </p:sp>
    </p:spTree>
    <p:extLst>
      <p:ext uri="{BB962C8B-B14F-4D97-AF65-F5344CB8AC3E}">
        <p14:creationId xmlns:p14="http://schemas.microsoft.com/office/powerpoint/2010/main" val="1217555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been running many experiments</a:t>
            </a:r>
            <a:r>
              <a:rPr lang="en-US" baseline="0" dirty="0" smtClean="0"/>
              <a:t>, figuring out how the tent works</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21</a:t>
            </a:fld>
            <a:endParaRPr lang="en-US"/>
          </a:p>
        </p:txBody>
      </p:sp>
    </p:spTree>
    <p:extLst>
      <p:ext uri="{BB962C8B-B14F-4D97-AF65-F5344CB8AC3E}">
        <p14:creationId xmlns:p14="http://schemas.microsoft.com/office/powerpoint/2010/main" val="1625615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1C30DBE1-96CA-AE42-9759-8C7A0BB95B2D}"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22</a:t>
            </a:fld>
            <a:endParaRPr lang="en-US"/>
          </a:p>
        </p:txBody>
      </p:sp>
    </p:spTree>
    <p:extLst>
      <p:ext uri="{BB962C8B-B14F-4D97-AF65-F5344CB8AC3E}">
        <p14:creationId xmlns:p14="http://schemas.microsoft.com/office/powerpoint/2010/main" val="1177810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of these functions lead to my vision of a system where you can control these different functions and integrate them onto a single chip. </a:t>
            </a:r>
            <a:r>
              <a:rPr lang="en-US" baseline="0" dirty="0" err="1" smtClean="0"/>
              <a:t>Micrototal</a:t>
            </a:r>
            <a:r>
              <a:rPr lang="en-US" baseline="0" dirty="0" smtClean="0"/>
              <a:t> analysis systems, or ‘Lab on a chip’  type systems </a:t>
            </a:r>
            <a:r>
              <a:rPr lang="en-US" baseline="0" dirty="0" err="1" smtClean="0"/>
              <a:t>minaturize</a:t>
            </a:r>
            <a:r>
              <a:rPr lang="en-US" baseline="0" dirty="0" smtClean="0"/>
              <a:t> and combine all of these applications. Explain image</a:t>
            </a:r>
            <a:endParaRPr lang="en-US" dirty="0"/>
          </a:p>
        </p:txBody>
      </p:sp>
      <p:sp>
        <p:nvSpPr>
          <p:cNvPr id="4" name="Date Placeholder 3"/>
          <p:cNvSpPr>
            <a:spLocks noGrp="1"/>
          </p:cNvSpPr>
          <p:nvPr>
            <p:ph type="dt" idx="10"/>
          </p:nvPr>
        </p:nvSpPr>
        <p:spPr/>
        <p:txBody>
          <a:bodyPr/>
          <a:lstStyle/>
          <a:p>
            <a:fld id="{BFE4D865-F501-8A42-AC8B-007FF65490E4}"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23</a:t>
            </a:fld>
            <a:endParaRPr lang="en-US"/>
          </a:p>
        </p:txBody>
      </p:sp>
    </p:spTree>
    <p:extLst>
      <p:ext uri="{BB962C8B-B14F-4D97-AF65-F5344CB8AC3E}">
        <p14:creationId xmlns:p14="http://schemas.microsoft.com/office/powerpoint/2010/main" val="183308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Newer silicon </a:t>
            </a:r>
            <a:r>
              <a:rPr lang="en-US" baseline="0" dirty="0" err="1" smtClean="0"/>
              <a:t>nanopore</a:t>
            </a:r>
            <a:r>
              <a:rPr lang="en-US" baseline="0" dirty="0" smtClean="0"/>
              <a:t> technology is being developed as a lower-cost, more stable alternative, as you don’t have to worry about the condition of the biological pore.</a:t>
            </a:r>
            <a:endParaRPr lang="en-US" dirty="0"/>
          </a:p>
        </p:txBody>
      </p:sp>
      <p:sp>
        <p:nvSpPr>
          <p:cNvPr id="4" name="Date Placeholder 3"/>
          <p:cNvSpPr>
            <a:spLocks noGrp="1"/>
          </p:cNvSpPr>
          <p:nvPr>
            <p:ph type="dt" idx="10"/>
          </p:nvPr>
        </p:nvSpPr>
        <p:spPr/>
        <p:txBody>
          <a:bodyPr/>
          <a:lstStyle/>
          <a:p>
            <a:fld id="{8B7B0846-8DA0-384D-A2F0-4CB64582C12E}"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3</a:t>
            </a:fld>
            <a:endParaRPr lang="en-US"/>
          </a:p>
        </p:txBody>
      </p:sp>
    </p:spTree>
    <p:extLst>
      <p:ext uri="{BB962C8B-B14F-4D97-AF65-F5344CB8AC3E}">
        <p14:creationId xmlns:p14="http://schemas.microsoft.com/office/powerpoint/2010/main" val="1833184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F3935CA9-C0EC-5344-947A-5A1A34134F33}"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25</a:t>
            </a:fld>
            <a:endParaRPr lang="en-US"/>
          </a:p>
        </p:txBody>
      </p:sp>
    </p:spTree>
    <p:extLst>
      <p:ext uri="{BB962C8B-B14F-4D97-AF65-F5344CB8AC3E}">
        <p14:creationId xmlns:p14="http://schemas.microsoft.com/office/powerpoint/2010/main" val="72134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08E24238-06E7-D242-B9A5-519B4B7D380F}"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26</a:t>
            </a:fld>
            <a:endParaRPr lang="en-US"/>
          </a:p>
        </p:txBody>
      </p:sp>
    </p:spTree>
    <p:extLst>
      <p:ext uri="{BB962C8B-B14F-4D97-AF65-F5344CB8AC3E}">
        <p14:creationId xmlns:p14="http://schemas.microsoft.com/office/powerpoint/2010/main" val="1386278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Dr.</a:t>
            </a:r>
            <a:r>
              <a:rPr lang="en-US" baseline="0" dirty="0" smtClean="0"/>
              <a:t> Henry Chung published in Lab on a Chip where he used the properties of </a:t>
            </a:r>
            <a:r>
              <a:rPr lang="en-US" baseline="0" dirty="0" err="1" smtClean="0"/>
              <a:t>nanomembranes</a:t>
            </a:r>
            <a:r>
              <a:rPr lang="en-US" baseline="0" dirty="0" smtClean="0"/>
              <a:t> to effectively shield cells from fluid shear stress. This kind of protective effect would be really useful for other kinds of devices that are sensitive to flow or get gummed up by nonspecific binding. In other words the membrane could act as an upstream filter and still shield any device place underneath it. </a:t>
            </a:r>
            <a:endParaRPr lang="en-US" dirty="0"/>
          </a:p>
        </p:txBody>
      </p:sp>
      <p:sp>
        <p:nvSpPr>
          <p:cNvPr id="4" name="Date Placeholder 3"/>
          <p:cNvSpPr>
            <a:spLocks noGrp="1"/>
          </p:cNvSpPr>
          <p:nvPr>
            <p:ph type="dt" idx="10"/>
          </p:nvPr>
        </p:nvSpPr>
        <p:spPr/>
        <p:txBody>
          <a:bodyPr/>
          <a:lstStyle/>
          <a:p>
            <a:fld id="{C795D931-7214-0F4F-9C9B-7EC48F4B6977}"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5</a:t>
            </a:fld>
            <a:endParaRPr lang="en-US"/>
          </a:p>
        </p:txBody>
      </p:sp>
    </p:spTree>
    <p:extLst>
      <p:ext uri="{BB962C8B-B14F-4D97-AF65-F5344CB8AC3E}">
        <p14:creationId xmlns:p14="http://schemas.microsoft.com/office/powerpoint/2010/main" val="1229664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Unfortunately,</a:t>
            </a:r>
            <a:r>
              <a:rPr lang="en-US" baseline="0" dirty="0" smtClean="0"/>
              <a:t> these devices have a major limitation; a single point of entry. This means that if DNA gets balled up, or garbage gets near the device, the DNA sensor would stop working.</a:t>
            </a:r>
          </a:p>
        </p:txBody>
      </p:sp>
      <p:sp>
        <p:nvSpPr>
          <p:cNvPr id="4" name="Date Placeholder 3"/>
          <p:cNvSpPr>
            <a:spLocks noGrp="1"/>
          </p:cNvSpPr>
          <p:nvPr>
            <p:ph type="dt" idx="10"/>
          </p:nvPr>
        </p:nvSpPr>
        <p:spPr/>
        <p:txBody>
          <a:bodyPr/>
          <a:lstStyle/>
          <a:p>
            <a:fld id="{62561869-534B-EE4E-8BFF-083F371C3958}"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6</a:t>
            </a:fld>
            <a:endParaRPr lang="en-US"/>
          </a:p>
        </p:txBody>
      </p:sp>
    </p:spTree>
    <p:extLst>
      <p:ext uri="{BB962C8B-B14F-4D97-AF65-F5344CB8AC3E}">
        <p14:creationId xmlns:p14="http://schemas.microsoft.com/office/powerpoint/2010/main" val="966992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E44F6D71-BC79-6043-82D3-D4920C5F3C8D}"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8</a:t>
            </a:fld>
            <a:endParaRPr lang="en-US"/>
          </a:p>
        </p:txBody>
      </p:sp>
    </p:spTree>
    <p:extLst>
      <p:ext uri="{BB962C8B-B14F-4D97-AF65-F5344CB8AC3E}">
        <p14:creationId xmlns:p14="http://schemas.microsoft.com/office/powerpoint/2010/main" val="679485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t>
            </a:r>
            <a:r>
              <a:rPr lang="en-US" dirty="0" err="1" smtClean="0"/>
              <a:t>ffabricate</a:t>
            </a:r>
            <a:r>
              <a:rPr lang="en-US" dirty="0" smtClean="0"/>
              <a:t> the previous</a:t>
            </a:r>
            <a:r>
              <a:rPr lang="en-US" baseline="0" dirty="0" smtClean="0"/>
              <a:t> device, we would use </a:t>
            </a:r>
            <a:r>
              <a:rPr lang="en-US" dirty="0" smtClean="0"/>
              <a:t>Anodic</a:t>
            </a:r>
            <a:r>
              <a:rPr lang="en-US" baseline="0" dirty="0" smtClean="0"/>
              <a:t> bonding, literally welding the filter on top of the </a:t>
            </a:r>
            <a:r>
              <a:rPr lang="en-US" baseline="0" dirty="0" err="1" smtClean="0"/>
              <a:t>dna</a:t>
            </a:r>
            <a:r>
              <a:rPr lang="en-US" baseline="0" dirty="0" smtClean="0"/>
              <a:t> sensor. Unfortunately it didn’t work the first time, but the nanomembrane transferred over. It draped over some structures intended to keep the filter from sagging and impacting the device function. </a:t>
            </a:r>
            <a:endParaRPr lang="en-US" dirty="0"/>
          </a:p>
        </p:txBody>
      </p:sp>
      <p:sp>
        <p:nvSpPr>
          <p:cNvPr id="4" name="Date Placeholder 3"/>
          <p:cNvSpPr>
            <a:spLocks noGrp="1"/>
          </p:cNvSpPr>
          <p:nvPr>
            <p:ph type="dt" idx="10"/>
          </p:nvPr>
        </p:nvSpPr>
        <p:spPr/>
        <p:txBody>
          <a:bodyPr/>
          <a:lstStyle/>
          <a:p>
            <a:fld id="{CF760450-292B-7542-B4FC-9D6A896C9F0C}"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9</a:t>
            </a:fld>
            <a:endParaRPr lang="en-US"/>
          </a:p>
        </p:txBody>
      </p:sp>
    </p:spTree>
    <p:extLst>
      <p:ext uri="{BB962C8B-B14F-4D97-AF65-F5344CB8AC3E}">
        <p14:creationId xmlns:p14="http://schemas.microsoft.com/office/powerpoint/2010/main" val="1491674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3D84F315-5A6B-884A-81CB-F369D871F423}"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10</a:t>
            </a:fld>
            <a:endParaRPr lang="en-US"/>
          </a:p>
        </p:txBody>
      </p:sp>
    </p:spTree>
    <p:extLst>
      <p:ext uri="{BB962C8B-B14F-4D97-AF65-F5344CB8AC3E}">
        <p14:creationId xmlns:p14="http://schemas.microsoft.com/office/powerpoint/2010/main" val="251609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Tenting video, dropping a thin</a:t>
            </a:r>
            <a:r>
              <a:rPr lang="en-US" baseline="0" dirty="0" smtClean="0"/>
              <a:t> sheet of </a:t>
            </a:r>
            <a:r>
              <a:rPr lang="en-US" baseline="0" dirty="0" err="1" smtClean="0"/>
              <a:t>nanoporous</a:t>
            </a:r>
            <a:r>
              <a:rPr lang="en-US" baseline="0" dirty="0" smtClean="0"/>
              <a:t> membrane on top of a structure to protect devices underneath it.</a:t>
            </a:r>
            <a:endParaRPr lang="en-US" dirty="0"/>
          </a:p>
        </p:txBody>
      </p:sp>
      <p:sp>
        <p:nvSpPr>
          <p:cNvPr id="4" name="Date Placeholder 3"/>
          <p:cNvSpPr>
            <a:spLocks noGrp="1"/>
          </p:cNvSpPr>
          <p:nvPr>
            <p:ph type="dt" idx="10"/>
          </p:nvPr>
        </p:nvSpPr>
        <p:spPr/>
        <p:txBody>
          <a:bodyPr/>
          <a:lstStyle/>
          <a:p>
            <a:fld id="{F36D2CD2-B04D-EE45-9A3B-123C4E8D5066}"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11</a:t>
            </a:fld>
            <a:endParaRPr lang="en-US"/>
          </a:p>
        </p:txBody>
      </p:sp>
    </p:spTree>
    <p:extLst>
      <p:ext uri="{BB962C8B-B14F-4D97-AF65-F5344CB8AC3E}">
        <p14:creationId xmlns:p14="http://schemas.microsoft.com/office/powerpoint/2010/main" val="278341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E8C356F9-7654-A044-B097-29F23CD5DF62}" type="datetime1">
              <a:rPr lang="en-US" smtClean="0"/>
              <a:t>11/29/16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12</a:t>
            </a:fld>
            <a:endParaRPr lang="en-US"/>
          </a:p>
        </p:txBody>
      </p:sp>
    </p:spTree>
    <p:extLst>
      <p:ext uri="{BB962C8B-B14F-4D97-AF65-F5344CB8AC3E}">
        <p14:creationId xmlns:p14="http://schemas.microsoft.com/office/powerpoint/2010/main" val="742709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hasCustomPrompt="1"/>
          </p:nvPr>
        </p:nvSpPr>
        <p:spPr>
          <a:xfrm>
            <a:off x="685800" y="2057400"/>
            <a:ext cx="7772400" cy="1143000"/>
          </a:xfrm>
        </p:spPr>
        <p:txBody>
          <a:bodyPr/>
          <a:lstStyle>
            <a:lvl1pPr>
              <a:defRPr baseline="0"/>
            </a:lvl1pPr>
          </a:lstStyle>
          <a:p>
            <a:pPr lvl="0"/>
            <a:r>
              <a:rPr lang="en-US" noProof="0" dirty="0" smtClean="0"/>
              <a:t>NRG Nanomembrane Template</a:t>
            </a:r>
          </a:p>
        </p:txBody>
      </p:sp>
      <p:sp>
        <p:nvSpPr>
          <p:cNvPr id="3075" name="Rectangle 3"/>
          <p:cNvSpPr>
            <a:spLocks noGrp="1" noChangeArrowheads="1"/>
          </p:cNvSpPr>
          <p:nvPr>
            <p:ph type="subTitle" idx="1"/>
          </p:nvPr>
        </p:nvSpPr>
        <p:spPr>
          <a:xfrm>
            <a:off x="685800" y="3505200"/>
            <a:ext cx="7772400" cy="1752600"/>
          </a:xfrm>
        </p:spPr>
        <p:txBody>
          <a:bodyPr/>
          <a:lstStyle>
            <a:lvl1pPr marL="0" indent="0" algn="ctr">
              <a:buFont typeface="Wingdings" charset="0"/>
              <a:buNone/>
              <a:defRPr/>
            </a:lvl1pPr>
          </a:lstStyle>
          <a:p>
            <a:pPr lvl="0"/>
            <a:r>
              <a:rPr lang="en-US" noProof="0" smtClean="0"/>
              <a:t>Click to edit Master subtitle style</a:t>
            </a:r>
          </a:p>
        </p:txBody>
      </p:sp>
      <p:pic>
        <p:nvPicPr>
          <p:cNvPr id="3079" name="Picture 7" descr="footerd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76975"/>
            <a:ext cx="9144000" cy="5810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17275559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311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939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15596"/>
            <a:ext cx="7772400" cy="1143000"/>
          </a:xfrm>
        </p:spPr>
        <p:txBody>
          <a:bodyPr/>
          <a:lstStyle>
            <a:lvl1pPr>
              <a:defRPr>
                <a:latin typeface="Arial" charset="0"/>
                <a:ea typeface="Arial" charset="0"/>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4" name="Straight Connector 3"/>
          <p:cNvCxnSpPr/>
          <p:nvPr userDrawn="1"/>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 name="Footer Placeholder 4"/>
          <p:cNvSpPr>
            <a:spLocks noGrp="1"/>
          </p:cNvSpPr>
          <p:nvPr>
            <p:ph type="ftr" sz="quarter" idx="10"/>
          </p:nvPr>
        </p:nvSpPr>
        <p:spPr/>
        <p:txBody>
          <a:bodyPr/>
          <a:lstStyle>
            <a:lvl1pPr>
              <a:defRPr>
                <a:solidFill>
                  <a:schemeClr val="accent3"/>
                </a:solidFill>
              </a:defRPr>
            </a:lvl1pPr>
          </a:lstStyle>
          <a:p>
            <a:endParaRPr lang="en-US"/>
          </a:p>
        </p:txBody>
      </p:sp>
      <p:sp>
        <p:nvSpPr>
          <p:cNvPr id="6" name="Slide Number Placeholder 5"/>
          <p:cNvSpPr>
            <a:spLocks noGrp="1"/>
          </p:cNvSpPr>
          <p:nvPr>
            <p:ph type="sldNum" sz="quarter" idx="11"/>
          </p:nvPr>
        </p:nvSpPr>
        <p:spPr/>
        <p:txBody>
          <a:bodyPr/>
          <a:lstStyle/>
          <a:p>
            <a:fld id="{2C50C6C8-AA94-9B41-804B-ADFF335A0C34}" type="slidenum">
              <a:rPr lang="en-US" smtClean="0"/>
              <a:pPr/>
              <a:t>‹#›</a:t>
            </a:fld>
            <a:endParaRPr lang="en-US" dirty="0"/>
          </a:p>
        </p:txBody>
      </p:sp>
    </p:spTree>
    <p:extLst>
      <p:ext uri="{BB962C8B-B14F-4D97-AF65-F5344CB8AC3E}">
        <p14:creationId xmlns:p14="http://schemas.microsoft.com/office/powerpoint/2010/main" val="154461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326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250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1"/>
          <p:cNvSpPr>
            <a:spLocks noGrp="1"/>
          </p:cNvSpPr>
          <p:nvPr>
            <p:ph type="title"/>
          </p:nvPr>
        </p:nvSpPr>
        <p:spPr>
          <a:xfrm>
            <a:off x="685800" y="176213"/>
            <a:ext cx="7772400" cy="1143000"/>
          </a:xfrm>
        </p:spPr>
        <p:txBody>
          <a:bodyPr/>
          <a:lstStyle/>
          <a:p>
            <a:r>
              <a:rPr lang="en-US" smtClean="0"/>
              <a:t>Click to edit Master title style</a:t>
            </a:r>
            <a:endParaRPr lang="en-US"/>
          </a:p>
        </p:txBody>
      </p:sp>
    </p:spTree>
    <p:extLst>
      <p:ext uri="{BB962C8B-B14F-4D97-AF65-F5344CB8AC3E}">
        <p14:creationId xmlns:p14="http://schemas.microsoft.com/office/powerpoint/2010/main" val="127246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27907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833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22308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203884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36" name="Picture 12" descr="footerdark"/>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276975"/>
            <a:ext cx="9144000" cy="581025"/>
          </a:xfrm>
          <a:prstGeom prst="rect">
            <a:avLst/>
          </a:prstGeom>
          <a:noFill/>
          <a:extLst>
            <a:ext uri="{909E8E84-426E-40dd-AFC4-6F175D3DCCD1}">
              <a14:hiddenFill xmlns:a14="http://schemas.microsoft.com/office/drawing/2010/main" xmlns="">
                <a:solidFill>
                  <a:srgbClr val="FFFFFF"/>
                </a:solidFill>
              </a14:hiddenFill>
            </a:ext>
          </a:extLst>
        </p:spPr>
      </p:pic>
      <p:sp>
        <p:nvSpPr>
          <p:cNvPr id="1026" name="Rectangle 2"/>
          <p:cNvSpPr>
            <a:spLocks noGrp="1" noChangeArrowheads="1"/>
          </p:cNvSpPr>
          <p:nvPr>
            <p:ph type="title"/>
          </p:nvPr>
        </p:nvSpPr>
        <p:spPr bwMode="auto">
          <a:xfrm>
            <a:off x="685800" y="176213"/>
            <a:ext cx="7772400" cy="1143000"/>
          </a:xfrm>
          <a:prstGeom prst="rect">
            <a:avLst/>
          </a:prstGeom>
          <a:noFill/>
          <a:ln>
            <a:noFill/>
          </a:ln>
          <a:effectLst>
            <a:outerShdw blurRad="50800" dist="12700" dir="8100000" algn="ctr" rotWithShape="0">
              <a:srgbClr val="FFFFFF">
                <a:alpha val="75000"/>
              </a:srgbClr>
            </a:outerShdw>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1027" name="Rectangle 3"/>
          <p:cNvSpPr>
            <a:spLocks noGrp="1" noChangeArrowheads="1"/>
          </p:cNvSpPr>
          <p:nvPr>
            <p:ph type="body" idx="1"/>
          </p:nvPr>
        </p:nvSpPr>
        <p:spPr bwMode="auto">
          <a:xfrm>
            <a:off x="685800" y="1399405"/>
            <a:ext cx="7772400" cy="4114800"/>
          </a:xfrm>
          <a:prstGeom prst="rect">
            <a:avLst/>
          </a:prstGeom>
          <a:noFill/>
          <a:ln>
            <a:noFill/>
          </a:ln>
          <a:effectLst>
            <a:outerShdw blurRad="50800" dist="12700" dir="8100000" algn="ctr" rotWithShape="0">
              <a:srgbClr val="FFFFFF">
                <a:alpha val="75000"/>
              </a:srgbClr>
            </a:outerShdw>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5774615" y="6376755"/>
            <a:ext cx="30861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pic>
        <p:nvPicPr>
          <p:cNvPr id="8" name="Picture 7" descr="NRG Logo.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cxnSp>
        <p:nvCxnSpPr>
          <p:cNvPr id="9" name="Straight Connector 8"/>
          <p:cNvCxnSpPr/>
          <p:nvPr userDrawn="1"/>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 name="Slide Number Placeholder 2"/>
          <p:cNvSpPr>
            <a:spLocks noGrp="1"/>
          </p:cNvSpPr>
          <p:nvPr>
            <p:ph type="sldNum" sz="quarter" idx="4"/>
          </p:nvPr>
        </p:nvSpPr>
        <p:spPr>
          <a:xfrm>
            <a:off x="5015632" y="6452718"/>
            <a:ext cx="462974" cy="388961"/>
          </a:xfrm>
          <a:prstGeom prst="rect">
            <a:avLst/>
          </a:prstGeom>
        </p:spPr>
        <p:txBody>
          <a:bodyPr vert="horz" lIns="91440" tIns="45720" rIns="91440" bIns="45720" rtlCol="0" anchor="ctr"/>
          <a:lstStyle>
            <a:lvl1pPr algn="ctr">
              <a:defRPr sz="1200" b="1">
                <a:solidFill>
                  <a:schemeClr val="tx1"/>
                </a:solidFill>
              </a:defRPr>
            </a:lvl1pPr>
          </a:lstStyle>
          <a:p>
            <a:fld id="{2C50C6C8-AA94-9B41-804B-ADFF335A0C34}" type="slidenum">
              <a:rPr lang="en-US" smtClean="0"/>
              <a:pPr/>
              <a:t>‹#›</a:t>
            </a:fld>
            <a:endParaRPr lang="en-US" dirty="0"/>
          </a:p>
        </p:txBody>
      </p:sp>
    </p:spTree>
    <p:extLst>
      <p:ext uri="{BB962C8B-B14F-4D97-AF65-F5344CB8AC3E}">
        <p14:creationId xmlns:p14="http://schemas.microsoft.com/office/powerpoint/2010/main" val="6013856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400">
          <a:solidFill>
            <a:schemeClr val="tx2"/>
          </a:solidFill>
          <a:latin typeface="Arial" charset="0"/>
          <a:ea typeface="Arial" charset="0"/>
          <a:cs typeface="Arial" charset="0"/>
        </a:defRPr>
      </a:lvl1pPr>
      <a:lvl2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2pPr>
      <a:lvl3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3pPr>
      <a:lvl4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4pPr>
      <a:lvl5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5pPr>
      <a:lvl6pPr marL="4572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6pPr>
      <a:lvl7pPr marL="9144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7pPr>
      <a:lvl8pPr marL="13716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8pPr>
      <a:lvl9pPr marL="18288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9pPr>
    </p:titleStyle>
    <p:bodyStyle>
      <a:lvl1pPr marL="342900" indent="-342900" algn="l" rtl="0" eaLnBrk="1" fontAlgn="base" hangingPunct="1">
        <a:spcBef>
          <a:spcPct val="20000"/>
        </a:spcBef>
        <a:spcAft>
          <a:spcPct val="0"/>
        </a:spcAft>
        <a:buFont typeface="Wingdings" charset="0"/>
        <a:buChar char="§"/>
        <a:defRPr sz="3200">
          <a:solidFill>
            <a:schemeClr val="tx1"/>
          </a:solidFill>
          <a:latin typeface="Arial" charset="0"/>
          <a:ea typeface="Arial" charset="0"/>
          <a:cs typeface="Arial" charset="0"/>
        </a:defRPr>
      </a:lvl1pPr>
      <a:lvl2pPr marL="742950" indent="-285750" algn="l" rtl="0" eaLnBrk="1" fontAlgn="base" hangingPunct="1">
        <a:spcBef>
          <a:spcPct val="20000"/>
        </a:spcBef>
        <a:spcAft>
          <a:spcPct val="0"/>
        </a:spcAft>
        <a:buFont typeface="Wingdings" charset="0"/>
        <a:buChar char="§"/>
        <a:defRPr sz="2800">
          <a:solidFill>
            <a:schemeClr val="tx1"/>
          </a:solidFill>
          <a:latin typeface="Arial" charset="0"/>
          <a:ea typeface="Arial" charset="0"/>
          <a:cs typeface="Arial" charset="0"/>
        </a:defRPr>
      </a:lvl2pPr>
      <a:lvl3pPr marL="1143000" indent="-228600" algn="l" rtl="0" eaLnBrk="1" fontAlgn="base" hangingPunct="1">
        <a:spcBef>
          <a:spcPct val="20000"/>
        </a:spcBef>
        <a:spcAft>
          <a:spcPct val="0"/>
        </a:spcAft>
        <a:buFont typeface="Wingdings" charset="0"/>
        <a:buChar char="§"/>
        <a:defRPr sz="2400">
          <a:solidFill>
            <a:schemeClr val="tx1"/>
          </a:solidFill>
          <a:latin typeface="Arial" charset="0"/>
          <a:ea typeface="Arial" charset="0"/>
          <a:cs typeface="Arial" charset="0"/>
        </a:defRPr>
      </a:lvl3pPr>
      <a:lvl4pPr marL="1600200" indent="-228600" algn="l" rtl="0" eaLnBrk="1" fontAlgn="base" hangingPunct="1">
        <a:spcBef>
          <a:spcPct val="20000"/>
        </a:spcBef>
        <a:spcAft>
          <a:spcPct val="0"/>
        </a:spcAft>
        <a:buFont typeface="Wingdings" charset="0"/>
        <a:buChar char="§"/>
        <a:defRPr sz="2000">
          <a:solidFill>
            <a:schemeClr val="tx1"/>
          </a:solidFill>
          <a:latin typeface="Arial" charset="0"/>
          <a:ea typeface="Arial" charset="0"/>
          <a:cs typeface="Arial" charset="0"/>
        </a:defRPr>
      </a:lvl4pPr>
      <a:lvl5pPr marL="2057400" indent="-228600" algn="l" rtl="0" eaLnBrk="1" fontAlgn="base" hangingPunct="1">
        <a:spcBef>
          <a:spcPct val="20000"/>
        </a:spcBef>
        <a:spcAft>
          <a:spcPct val="0"/>
        </a:spcAft>
        <a:buFont typeface="Wingdings" charset="0"/>
        <a:buChar char="§"/>
        <a:defRPr sz="2000">
          <a:solidFill>
            <a:schemeClr val="tx1"/>
          </a:solidFill>
          <a:latin typeface="Arial" charset="0"/>
          <a:ea typeface="Arial" charset="0"/>
          <a:cs typeface="Arial" charset="0"/>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7.xml"/><Relationship Id="rId5" Type="http://schemas.openxmlformats.org/officeDocument/2006/relationships/image" Target="../media/image2.png"/><Relationship Id="rId6" Type="http://schemas.openxmlformats.org/officeDocument/2006/relationships/image" Target="../media/image13.png"/><Relationship Id="rId1" Type="http://schemas.microsoft.com/office/2007/relationships/media" Target="../media/media2.m4v"/><Relationship Id="rId2" Type="http://schemas.openxmlformats.org/officeDocument/2006/relationships/video" Target="../media/media2.m4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8.xml"/><Relationship Id="rId5" Type="http://schemas.openxmlformats.org/officeDocument/2006/relationships/image" Target="../media/image2.png"/><Relationship Id="rId6" Type="http://schemas.openxmlformats.org/officeDocument/2006/relationships/image" Target="../media/image14.png"/><Relationship Id="rId1" Type="http://schemas.microsoft.com/office/2007/relationships/media" Target="../media/media3.mp4"/><Relationship Id="rId2" Type="http://schemas.openxmlformats.org/officeDocument/2006/relationships/video" Target="../media/media3.mp4"/></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5.jpeg"/><Relationship Id="rId5" Type="http://schemas.microsoft.com/office/2007/relationships/hdphoto" Target="../media/hdphoto1.wdp"/><Relationship Id="rId6" Type="http://schemas.openxmlformats.org/officeDocument/2006/relationships/image" Target="../media/image16.tif"/><Relationship Id="rId7"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0.xml"/><Relationship Id="rId5" Type="http://schemas.openxmlformats.org/officeDocument/2006/relationships/image" Target="../media/image2.png"/><Relationship Id="rId6" Type="http://schemas.openxmlformats.org/officeDocument/2006/relationships/image" Target="../media/image18.png"/><Relationship Id="rId1" Type="http://schemas.microsoft.com/office/2007/relationships/media" Target="../media/media4.m4v"/><Relationship Id="rId2" Type="http://schemas.openxmlformats.org/officeDocument/2006/relationships/video" Target="../media/media4.m4v"/></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2.xml"/><Relationship Id="rId5" Type="http://schemas.openxmlformats.org/officeDocument/2006/relationships/image" Target="../media/image20.png"/><Relationship Id="rId1" Type="http://schemas.microsoft.com/office/2007/relationships/media" Target="../media/media5.mov"/><Relationship Id="rId2" Type="http://schemas.openxmlformats.org/officeDocument/2006/relationships/video" Target="../media/media5.mov"/></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1.tif"/><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3.png"/><Relationship Id="rId5"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7.tiff"/><Relationship Id="rId5" Type="http://schemas.openxmlformats.org/officeDocument/2006/relationships/image" Target="../media/image28.tif"/><Relationship Id="rId6" Type="http://schemas.openxmlformats.org/officeDocument/2006/relationships/image" Target="../media/image29.jp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0.gif"/><Relationship Id="rId5" Type="http://schemas.openxmlformats.org/officeDocument/2006/relationships/image" Target="../media/image31.jpg"/><Relationship Id="rId6" Type="http://schemas.openxmlformats.org/officeDocument/2006/relationships/image" Target="../media/image32.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5.xml"/><Relationship Id="rId5" Type="http://schemas.openxmlformats.org/officeDocument/2006/relationships/image" Target="../media/image2.png"/><Relationship Id="rId6" Type="http://schemas.openxmlformats.org/officeDocument/2006/relationships/image" Target="../media/image8.png"/><Relationship Id="rId1" Type="http://schemas.microsoft.com/office/2007/relationships/media" Target="../media/media1.mp4"/><Relationship Id="rId2" Type="http://schemas.openxmlformats.org/officeDocument/2006/relationships/video" Target="../media/media1.mp4"/></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tif"/><Relationship Id="rId5" Type="http://schemas.openxmlformats.org/officeDocument/2006/relationships/image" Target="../media/image10.gif"/><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DNA </a:t>
            </a:r>
            <a:r>
              <a:rPr lang="en-US" dirty="0" err="1" smtClean="0"/>
              <a:t>Nanopore</a:t>
            </a:r>
            <a:r>
              <a:rPr lang="en-US" dirty="0" smtClean="0"/>
              <a:t> Sequencers</a:t>
            </a:r>
            <a:endParaRPr lang="en-US" dirty="0">
              <a:latin typeface="Arial" charset="0"/>
              <a:ea typeface="Arial" charset="0"/>
              <a:cs typeface="Arial" charset="0"/>
            </a:endParaRPr>
          </a:p>
        </p:txBody>
      </p:sp>
      <p:sp>
        <p:nvSpPr>
          <p:cNvPr id="3" name="Subtitle 2"/>
          <p:cNvSpPr>
            <a:spLocks noGrp="1"/>
          </p:cNvSpPr>
          <p:nvPr>
            <p:ph type="subTitle" idx="1"/>
          </p:nvPr>
        </p:nvSpPr>
        <p:spPr>
          <a:xfrm>
            <a:off x="685800" y="4064000"/>
            <a:ext cx="7772400" cy="1752600"/>
          </a:xfrm>
        </p:spPr>
        <p:txBody>
          <a:bodyPr/>
          <a:lstStyle/>
          <a:p>
            <a:r>
              <a:rPr lang="en-US" sz="2000" dirty="0" smtClean="0">
                <a:latin typeface="Arial" charset="0"/>
                <a:ea typeface="Arial" charset="0"/>
                <a:cs typeface="Arial" charset="0"/>
              </a:rPr>
              <a:t>Greg Madejski, University of Rochester, Biomedical Engineering</a:t>
            </a:r>
            <a:endParaRPr lang="en-US" sz="2000" dirty="0">
              <a:latin typeface="Arial" charset="0"/>
              <a:ea typeface="Arial" charset="0"/>
              <a:cs typeface="Arial" charset="0"/>
            </a:endParaRPr>
          </a:p>
        </p:txBody>
      </p:sp>
    </p:spTree>
    <p:extLst>
      <p:ext uri="{BB962C8B-B14F-4D97-AF65-F5344CB8AC3E}">
        <p14:creationId xmlns:p14="http://schemas.microsoft.com/office/powerpoint/2010/main" val="1365180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3600" dirty="0" smtClean="0">
                <a:latin typeface="Arial"/>
                <a:cs typeface="Arial"/>
              </a:rPr>
              <a:t>Nanomembrane-Vapor Transfer</a:t>
            </a:r>
            <a:endParaRPr lang="en-US" sz="36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4" name="Water Vapor Tented Assembly sn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19820" t="37180" r="55640" b="15122"/>
          <a:stretch/>
        </p:blipFill>
        <p:spPr>
          <a:xfrm>
            <a:off x="2502568" y="1325418"/>
            <a:ext cx="3874169" cy="4235758"/>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10</a:t>
            </a:fld>
            <a:endParaRPr lang="en-US" dirty="0"/>
          </a:p>
        </p:txBody>
      </p:sp>
    </p:spTree>
    <p:extLst>
      <p:ext uri="{BB962C8B-B14F-4D97-AF65-F5344CB8AC3E}">
        <p14:creationId xmlns:p14="http://schemas.microsoft.com/office/powerpoint/2010/main" val="8514953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Tenting</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8" name="Nanoporous Tent5 al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00545" y="1334942"/>
            <a:ext cx="7264400" cy="4086225"/>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11</a:t>
            </a:fld>
            <a:endParaRPr lang="en-US" dirty="0"/>
          </a:p>
        </p:txBody>
      </p:sp>
    </p:spTree>
    <p:extLst>
      <p:ext uri="{BB962C8B-B14F-4D97-AF65-F5344CB8AC3E}">
        <p14:creationId xmlns:p14="http://schemas.microsoft.com/office/powerpoint/2010/main" val="406590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Tenting - SEM</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4" name="Picture 3" descr="bholes_01.tif"/>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8000"/>
                    </a14:imgEffect>
                  </a14:imgLayer>
                </a14:imgProps>
              </a:ext>
              <a:ext uri="{28A0092B-C50C-407E-A947-70E740481C1C}">
                <a14:useLocalDpi xmlns:a14="http://schemas.microsoft.com/office/drawing/2010/main" val="0"/>
              </a:ext>
            </a:extLst>
          </a:blip>
          <a:stretch>
            <a:fillRect/>
          </a:stretch>
        </p:blipFill>
        <p:spPr>
          <a:xfrm>
            <a:off x="281415" y="1905000"/>
            <a:ext cx="4534283" cy="3400713"/>
          </a:xfrm>
          <a:prstGeom prst="rect">
            <a:avLst/>
          </a:prstGeom>
        </p:spPr>
      </p:pic>
      <p:pic>
        <p:nvPicPr>
          <p:cNvPr id="7" name="Picture 6" descr="bholes_03.t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38274" y="1287606"/>
            <a:ext cx="3090333" cy="2317750"/>
          </a:xfrm>
          <a:prstGeom prst="rect">
            <a:avLst/>
          </a:prstGeom>
          <a:ln w="57150">
            <a:solidFill>
              <a:srgbClr val="FF0000"/>
            </a:solidFill>
            <a:prstDash val="sysDot"/>
          </a:ln>
        </p:spPr>
      </p:pic>
      <p:cxnSp>
        <p:nvCxnSpPr>
          <p:cNvPr id="9" name="Straight Connector 8"/>
          <p:cNvCxnSpPr/>
          <p:nvPr/>
        </p:nvCxnSpPr>
        <p:spPr bwMode="auto">
          <a:xfrm flipV="1">
            <a:off x="2911642" y="1325418"/>
            <a:ext cx="2456225" cy="1713225"/>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2911642" y="3310195"/>
            <a:ext cx="2526632" cy="308029"/>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1" name="Rectangle 10"/>
          <p:cNvSpPr/>
          <p:nvPr/>
        </p:nvSpPr>
        <p:spPr bwMode="auto">
          <a:xfrm>
            <a:off x="2911642" y="3038642"/>
            <a:ext cx="272716" cy="272716"/>
          </a:xfrm>
          <a:prstGeom prst="rect">
            <a:avLst/>
          </a:prstGeom>
          <a:noFill/>
          <a:ln w="9525" cap="flat" cmpd="sng" algn="ctr">
            <a:solidFill>
              <a:srgbClr val="FF0000"/>
            </a:solidFill>
            <a:prstDash val="sysDash"/>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3" name="Slide Number Placeholder 2"/>
          <p:cNvSpPr>
            <a:spLocks noGrp="1"/>
          </p:cNvSpPr>
          <p:nvPr>
            <p:ph type="sldNum" sz="quarter" idx="11"/>
          </p:nvPr>
        </p:nvSpPr>
        <p:spPr/>
        <p:txBody>
          <a:bodyPr/>
          <a:lstStyle/>
          <a:p>
            <a:fld id="{2C50C6C8-AA94-9B41-804B-ADFF335A0C34}" type="slidenum">
              <a:rPr lang="en-US" smtClean="0"/>
              <a:pPr/>
              <a:t>12</a:t>
            </a:fld>
            <a:endParaRPr lang="en-US" dirty="0"/>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4300" y="3881145"/>
            <a:ext cx="3894022" cy="2353665"/>
          </a:xfrm>
          <a:prstGeom prst="rect">
            <a:avLst/>
          </a:prstGeom>
        </p:spPr>
      </p:pic>
    </p:spTree>
    <p:extLst>
      <p:ext uri="{BB962C8B-B14F-4D97-AF65-F5344CB8AC3E}">
        <p14:creationId xmlns:p14="http://schemas.microsoft.com/office/powerpoint/2010/main" val="873501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Tenting - Wetting</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3" name="Tent Wetting Sn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21299" t="19435" r="25295" b="7778"/>
          <a:stretch/>
        </p:blipFill>
        <p:spPr>
          <a:xfrm>
            <a:off x="2410690" y="1485958"/>
            <a:ext cx="4322619" cy="4418455"/>
          </a:xfrm>
          <a:prstGeom prst="rect">
            <a:avLst/>
          </a:prstGeom>
        </p:spPr>
      </p:pic>
      <p:sp>
        <p:nvSpPr>
          <p:cNvPr id="4" name="Slide Number Placeholder 3"/>
          <p:cNvSpPr>
            <a:spLocks noGrp="1"/>
          </p:cNvSpPr>
          <p:nvPr>
            <p:ph type="sldNum" sz="quarter" idx="11"/>
          </p:nvPr>
        </p:nvSpPr>
        <p:spPr/>
        <p:txBody>
          <a:bodyPr/>
          <a:lstStyle/>
          <a:p>
            <a:fld id="{2C50C6C8-AA94-9B41-804B-ADFF335A0C34}" type="slidenum">
              <a:rPr lang="en-US" smtClean="0"/>
              <a:pPr/>
              <a:t>13</a:t>
            </a:fld>
            <a:endParaRPr lang="en-US" dirty="0"/>
          </a:p>
        </p:txBody>
      </p:sp>
    </p:spTree>
    <p:extLst>
      <p:ext uri="{BB962C8B-B14F-4D97-AF65-F5344CB8AC3E}">
        <p14:creationId xmlns:p14="http://schemas.microsoft.com/office/powerpoint/2010/main" val="1547173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Tenting - Wetting</a:t>
            </a:r>
            <a:endParaRPr lang="en-US" dirty="0">
              <a:latin typeface="Arial"/>
              <a:cs typeface="Arial"/>
            </a:endParaRPr>
          </a:p>
        </p:txBody>
      </p:sp>
      <p:pic>
        <p:nvPicPr>
          <p:cNvPr id="4" name="Content Placeholder 3" descr="Screen Shot 2015-05-29 at 9.22.42 AM.png"/>
          <p:cNvPicPr>
            <a:picLocks noGrp="1" noChangeAspect="1"/>
          </p:cNvPicPr>
          <p:nvPr>
            <p:ph idx="1"/>
          </p:nvPr>
        </p:nvPicPr>
        <p:blipFill>
          <a:blip r:embed="rId3">
            <a:extLst>
              <a:ext uri="{28A0092B-C50C-407E-A947-70E740481C1C}">
                <a14:useLocalDpi xmlns:a14="http://schemas.microsoft.com/office/drawing/2010/main" val="0"/>
              </a:ext>
            </a:extLst>
          </a:blip>
          <a:srcRect t="11881" b="11881"/>
          <a:stretch>
            <a:fillRect/>
          </a:stretch>
        </p:blipFill>
        <p:spPr>
          <a:xfrm>
            <a:off x="685800" y="1477963"/>
            <a:ext cx="7772400" cy="4618037"/>
          </a:xfrm>
        </p:spPr>
      </p:pic>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14</a:t>
            </a:fld>
            <a:endParaRPr lang="en-US" dirty="0"/>
          </a:p>
        </p:txBody>
      </p:sp>
    </p:spTree>
    <p:extLst>
      <p:ext uri="{BB962C8B-B14F-4D97-AF65-F5344CB8AC3E}">
        <p14:creationId xmlns:p14="http://schemas.microsoft.com/office/powerpoint/2010/main" val="500665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Tenting – Adhesion Model</a:t>
            </a:r>
            <a:endParaRPr lang="en-US" dirty="0"/>
          </a:p>
        </p:txBody>
      </p:sp>
      <p:sp>
        <p:nvSpPr>
          <p:cNvPr id="4" name="TextBox 3"/>
          <p:cNvSpPr txBox="1"/>
          <p:nvPr/>
        </p:nvSpPr>
        <p:spPr>
          <a:xfrm>
            <a:off x="477349" y="2489136"/>
            <a:ext cx="2987478" cy="1938992"/>
          </a:xfrm>
          <a:prstGeom prst="rect">
            <a:avLst/>
          </a:prstGeom>
          <a:noFill/>
        </p:spPr>
        <p:txBody>
          <a:bodyPr wrap="square" rtlCol="0">
            <a:spAutoFit/>
          </a:bodyPr>
          <a:lstStyle/>
          <a:p>
            <a:r>
              <a:rPr lang="en-US" dirty="0" smtClean="0"/>
              <a:t>Stable for a week, submerged in water</a:t>
            </a:r>
          </a:p>
          <a:p>
            <a:endParaRPr lang="en-US" dirty="0" smtClean="0"/>
          </a:p>
          <a:p>
            <a:r>
              <a:rPr lang="en-US" dirty="0" smtClean="0"/>
              <a:t>Water provides adhesion</a:t>
            </a:r>
            <a:endParaRPr lang="en-US" dirty="0"/>
          </a:p>
        </p:txBody>
      </p:sp>
      <p:pic>
        <p:nvPicPr>
          <p:cNvPr id="5" name="2957-trimmed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64827" y="1651587"/>
            <a:ext cx="5375401" cy="4031551"/>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15</a:t>
            </a:fld>
            <a:endParaRPr lang="en-US" dirty="0"/>
          </a:p>
        </p:txBody>
      </p:sp>
      <p:sp>
        <p:nvSpPr>
          <p:cNvPr id="6" name="TextBox 5"/>
          <p:cNvSpPr txBox="1"/>
          <p:nvPr/>
        </p:nvSpPr>
        <p:spPr>
          <a:xfrm>
            <a:off x="5952511" y="6331386"/>
            <a:ext cx="3077189" cy="461665"/>
          </a:xfrm>
          <a:prstGeom prst="rect">
            <a:avLst/>
          </a:prstGeom>
          <a:noFill/>
        </p:spPr>
        <p:txBody>
          <a:bodyPr wrap="none" rtlCol="0">
            <a:spAutoFit/>
          </a:bodyPr>
          <a:lstStyle/>
          <a:p>
            <a:r>
              <a:rPr lang="en-US" dirty="0" smtClean="0"/>
              <a:t>Credit: Tucker Burgin</a:t>
            </a:r>
            <a:endParaRPr lang="en-US" dirty="0"/>
          </a:p>
        </p:txBody>
      </p:sp>
    </p:spTree>
    <p:extLst>
      <p:ext uri="{BB962C8B-B14F-4D97-AF65-F5344CB8AC3E}">
        <p14:creationId xmlns:p14="http://schemas.microsoft.com/office/powerpoint/2010/main" val="9909087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repeatCount="indefinite"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Tented Filtration</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7" name="Picture 6" descr="NANOPOROUS+AU12.t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084" y="1325418"/>
            <a:ext cx="6412832" cy="4809625"/>
          </a:xfrm>
          <a:prstGeom prst="rect">
            <a:avLst/>
          </a:prstGeom>
        </p:spPr>
      </p:pic>
      <p:sp>
        <p:nvSpPr>
          <p:cNvPr id="3" name="TextBox 2"/>
          <p:cNvSpPr txBox="1"/>
          <p:nvPr/>
        </p:nvSpPr>
        <p:spPr>
          <a:xfrm>
            <a:off x="7219548" y="1734266"/>
            <a:ext cx="1572866" cy="830997"/>
          </a:xfrm>
          <a:prstGeom prst="rect">
            <a:avLst/>
          </a:prstGeom>
          <a:noFill/>
        </p:spPr>
        <p:txBody>
          <a:bodyPr wrap="none" rtlCol="0">
            <a:spAutoFit/>
          </a:bodyPr>
          <a:lstStyle/>
          <a:p>
            <a:r>
              <a:rPr lang="en-US" smtClean="0"/>
              <a:t>60 nm Au </a:t>
            </a:r>
          </a:p>
          <a:p>
            <a:r>
              <a:rPr lang="en-US" dirty="0" smtClean="0"/>
              <a:t>aggregate</a:t>
            </a:r>
            <a:endParaRPr lang="en-US" dirty="0"/>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46138" t="31818" r="17726" b="25455"/>
          <a:stretch/>
        </p:blipFill>
        <p:spPr>
          <a:xfrm>
            <a:off x="6398623" y="2970695"/>
            <a:ext cx="2398843" cy="2127278"/>
          </a:xfrm>
          <a:prstGeom prst="rect">
            <a:avLst/>
          </a:prstGeom>
          <a:ln w="38100">
            <a:solidFill>
              <a:srgbClr val="C00000"/>
            </a:solidFill>
            <a:prstDash val="dash"/>
          </a:ln>
        </p:spPr>
      </p:pic>
      <p:cxnSp>
        <p:nvCxnSpPr>
          <p:cNvPr id="12" name="Straight Connector 11"/>
          <p:cNvCxnSpPr/>
          <p:nvPr/>
        </p:nvCxnSpPr>
        <p:spPr bwMode="auto">
          <a:xfrm>
            <a:off x="4186988" y="1515021"/>
            <a:ext cx="2206583" cy="145909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3567859" y="2149764"/>
            <a:ext cx="2825712" cy="2951625"/>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4" name="Rectangle 13"/>
          <p:cNvSpPr/>
          <p:nvPr/>
        </p:nvSpPr>
        <p:spPr bwMode="auto">
          <a:xfrm>
            <a:off x="3567859" y="1515021"/>
            <a:ext cx="619129" cy="634743"/>
          </a:xfrm>
          <a:prstGeom prst="rect">
            <a:avLst/>
          </a:prstGeom>
          <a:noFill/>
          <a:ln w="9525" cap="flat" cmpd="sng" algn="ctr">
            <a:solidFill>
              <a:srgbClr val="FF0000"/>
            </a:solidFill>
            <a:prstDash val="sysDash"/>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8" name="Slide Number Placeholder 7"/>
          <p:cNvSpPr>
            <a:spLocks noGrp="1"/>
          </p:cNvSpPr>
          <p:nvPr>
            <p:ph type="sldNum" sz="quarter" idx="11"/>
          </p:nvPr>
        </p:nvSpPr>
        <p:spPr/>
        <p:txBody>
          <a:bodyPr/>
          <a:lstStyle/>
          <a:p>
            <a:fld id="{2C50C6C8-AA94-9B41-804B-ADFF335A0C34}" type="slidenum">
              <a:rPr lang="en-US" smtClean="0"/>
              <a:pPr/>
              <a:t>16</a:t>
            </a:fld>
            <a:endParaRPr lang="en-US" dirty="0"/>
          </a:p>
        </p:txBody>
      </p:sp>
    </p:spTree>
    <p:extLst>
      <p:ext uri="{BB962C8B-B14F-4D97-AF65-F5344CB8AC3E}">
        <p14:creationId xmlns:p14="http://schemas.microsoft.com/office/powerpoint/2010/main" val="772689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Tented Filtration</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8" name="Picture 7" descr="NANOPOROUS+AU_broke11.tif"/>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3000" contrast="64000"/>
                    </a14:imgEffect>
                  </a14:imgLayer>
                </a14:imgProps>
              </a:ext>
              <a:ext uri="{28A0092B-C50C-407E-A947-70E740481C1C}">
                <a14:useLocalDpi xmlns:a14="http://schemas.microsoft.com/office/drawing/2010/main" val="0"/>
              </a:ext>
            </a:extLst>
          </a:blip>
          <a:stretch>
            <a:fillRect/>
          </a:stretch>
        </p:blipFill>
        <p:spPr>
          <a:xfrm>
            <a:off x="1288811" y="1260993"/>
            <a:ext cx="6539104" cy="4904328"/>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17</a:t>
            </a:fld>
            <a:endParaRPr lang="en-US" dirty="0"/>
          </a:p>
        </p:txBody>
      </p:sp>
      <p:cxnSp>
        <p:nvCxnSpPr>
          <p:cNvPr id="7" name="Straight Arrow Connector 6"/>
          <p:cNvCxnSpPr/>
          <p:nvPr/>
        </p:nvCxnSpPr>
        <p:spPr bwMode="auto">
          <a:xfrm flipH="1">
            <a:off x="2770909" y="3990109"/>
            <a:ext cx="568036" cy="512618"/>
          </a:xfrm>
          <a:prstGeom prst="straightConnector1">
            <a:avLst/>
          </a:prstGeom>
          <a:solidFill>
            <a:schemeClr val="accent1"/>
          </a:solidFill>
          <a:ln w="57150" cap="flat" cmpd="sng" algn="ctr">
            <a:solidFill>
              <a:srgbClr val="C0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 name="Straight Arrow Connector 8"/>
          <p:cNvCxnSpPr/>
          <p:nvPr/>
        </p:nvCxnSpPr>
        <p:spPr bwMode="auto">
          <a:xfrm>
            <a:off x="4095772" y="3133413"/>
            <a:ext cx="630600" cy="856696"/>
          </a:xfrm>
          <a:prstGeom prst="straightConnector1">
            <a:avLst/>
          </a:prstGeom>
          <a:solidFill>
            <a:schemeClr val="accent1"/>
          </a:solidFill>
          <a:ln w="57150" cap="flat" cmpd="sng" algn="ctr">
            <a:solidFill>
              <a:srgbClr val="C0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1" name="Straight Arrow Connector 10"/>
          <p:cNvCxnSpPr/>
          <p:nvPr/>
        </p:nvCxnSpPr>
        <p:spPr bwMode="auto">
          <a:xfrm flipH="1">
            <a:off x="4991768" y="3284809"/>
            <a:ext cx="654775" cy="705300"/>
          </a:xfrm>
          <a:prstGeom prst="straightConnector1">
            <a:avLst/>
          </a:prstGeom>
          <a:solidFill>
            <a:schemeClr val="accent1"/>
          </a:solidFill>
          <a:ln w="57150" cap="flat" cmpd="sng" algn="ctr">
            <a:solidFill>
              <a:srgbClr val="C0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2021953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Tented </a:t>
            </a:r>
            <a:r>
              <a:rPr lang="en-US" dirty="0" err="1" smtClean="0">
                <a:latin typeface="Arial"/>
                <a:cs typeface="Arial"/>
              </a:rPr>
              <a:t>Nanopore</a:t>
            </a:r>
            <a:r>
              <a:rPr lang="en-US" dirty="0" smtClean="0">
                <a:latin typeface="Arial"/>
                <a:cs typeface="Arial"/>
              </a:rPr>
              <a:t> Improved</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836" y="1325418"/>
            <a:ext cx="6030800" cy="4564666"/>
          </a:xfrm>
          <a:prstGeom prst="rect">
            <a:avLst/>
          </a:prstGeom>
        </p:spPr>
      </p:pic>
      <p:sp>
        <p:nvSpPr>
          <p:cNvPr id="3" name="Right Arrow 2"/>
          <p:cNvSpPr/>
          <p:nvPr/>
        </p:nvSpPr>
        <p:spPr bwMode="auto">
          <a:xfrm>
            <a:off x="4351485" y="3973082"/>
            <a:ext cx="2206267" cy="889102"/>
          </a:xfrm>
          <a:prstGeom prst="rightArrow">
            <a:avLst/>
          </a:prstGeom>
          <a:solidFill>
            <a:srgbClr val="00B05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Tent in Place</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sp>
        <p:nvSpPr>
          <p:cNvPr id="4" name="Multiply 3"/>
          <p:cNvSpPr/>
          <p:nvPr/>
        </p:nvSpPr>
        <p:spPr bwMode="auto">
          <a:xfrm>
            <a:off x="3681236" y="1418528"/>
            <a:ext cx="3499493" cy="3009093"/>
          </a:xfrm>
          <a:prstGeom prst="mathMultiply">
            <a:avLst/>
          </a:prstGeom>
          <a:solidFill>
            <a:srgbClr val="FF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8" name="TextBox 7"/>
          <p:cNvSpPr txBox="1"/>
          <p:nvPr/>
        </p:nvSpPr>
        <p:spPr>
          <a:xfrm>
            <a:off x="7180729" y="3293509"/>
            <a:ext cx="1928499" cy="1938992"/>
          </a:xfrm>
          <a:prstGeom prst="rect">
            <a:avLst/>
          </a:prstGeom>
          <a:noFill/>
        </p:spPr>
        <p:txBody>
          <a:bodyPr wrap="square" rtlCol="0">
            <a:spAutoFit/>
          </a:bodyPr>
          <a:lstStyle/>
          <a:p>
            <a:r>
              <a:rPr lang="en-US" dirty="0" smtClean="0"/>
              <a:t>Extend the lifetime of silicon </a:t>
            </a:r>
            <a:r>
              <a:rPr lang="en-US" dirty="0" err="1" smtClean="0"/>
              <a:t>nanopore</a:t>
            </a:r>
            <a:r>
              <a:rPr lang="en-US" dirty="0" smtClean="0"/>
              <a:t> sequencers</a:t>
            </a:r>
            <a:endParaRPr lang="en-US" dirty="0"/>
          </a:p>
        </p:txBody>
      </p:sp>
      <p:sp>
        <p:nvSpPr>
          <p:cNvPr id="9" name="Slide Number Placeholder 8"/>
          <p:cNvSpPr>
            <a:spLocks noGrp="1"/>
          </p:cNvSpPr>
          <p:nvPr>
            <p:ph type="sldNum" sz="quarter" idx="11"/>
          </p:nvPr>
        </p:nvSpPr>
        <p:spPr/>
        <p:txBody>
          <a:bodyPr/>
          <a:lstStyle/>
          <a:p>
            <a:fld id="{2C50C6C8-AA94-9B41-804B-ADFF335A0C34}" type="slidenum">
              <a:rPr lang="en-US" smtClean="0"/>
              <a:pPr/>
              <a:t>18</a:t>
            </a:fld>
            <a:endParaRPr lang="en-US" dirty="0"/>
          </a:p>
        </p:txBody>
      </p:sp>
      <p:sp>
        <p:nvSpPr>
          <p:cNvPr id="10" name="TextBox 9"/>
          <p:cNvSpPr txBox="1"/>
          <p:nvPr/>
        </p:nvSpPr>
        <p:spPr>
          <a:xfrm>
            <a:off x="1981201" y="2052919"/>
            <a:ext cx="2133600" cy="830997"/>
          </a:xfrm>
          <a:prstGeom prst="rect">
            <a:avLst/>
          </a:prstGeom>
          <a:noFill/>
        </p:spPr>
        <p:txBody>
          <a:bodyPr wrap="square" rtlCol="0">
            <a:spAutoFit/>
          </a:bodyPr>
          <a:lstStyle/>
          <a:p>
            <a:r>
              <a:rPr lang="en-US" dirty="0" smtClean="0"/>
              <a:t>~30 Events in this Example</a:t>
            </a:r>
            <a:endParaRPr lang="en-US" dirty="0"/>
          </a:p>
        </p:txBody>
      </p:sp>
    </p:spTree>
    <p:extLst>
      <p:ext uri="{BB962C8B-B14F-4D97-AF65-F5344CB8AC3E}">
        <p14:creationId xmlns:p14="http://schemas.microsoft.com/office/powerpoint/2010/main" val="1125056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000" y="1439574"/>
            <a:ext cx="6191901" cy="4452604"/>
          </a:xfrm>
        </p:spPr>
      </p:pic>
      <p:sp>
        <p:nvSpPr>
          <p:cNvPr id="4" name="Slide Number Placeholder 3"/>
          <p:cNvSpPr>
            <a:spLocks noGrp="1"/>
          </p:cNvSpPr>
          <p:nvPr>
            <p:ph type="sldNum" sz="quarter" idx="11"/>
          </p:nvPr>
        </p:nvSpPr>
        <p:spPr/>
        <p:txBody>
          <a:bodyPr/>
          <a:lstStyle/>
          <a:p>
            <a:fld id="{2C50C6C8-AA94-9B41-804B-ADFF335A0C34}" type="slidenum">
              <a:rPr lang="en-US" smtClean="0"/>
              <a:pPr/>
              <a:t>19</a:t>
            </a:fld>
            <a:endParaRPr lang="en-US" dirty="0"/>
          </a:p>
        </p:txBody>
      </p:sp>
      <p:sp>
        <p:nvSpPr>
          <p:cNvPr id="5" name="TextBox 4"/>
          <p:cNvSpPr txBox="1"/>
          <p:nvPr/>
        </p:nvSpPr>
        <p:spPr>
          <a:xfrm>
            <a:off x="6318901" y="6290472"/>
            <a:ext cx="2735044" cy="461665"/>
          </a:xfrm>
          <a:prstGeom prst="rect">
            <a:avLst/>
          </a:prstGeom>
          <a:noFill/>
        </p:spPr>
        <p:txBody>
          <a:bodyPr wrap="none" rtlCol="0">
            <a:spAutoFit/>
          </a:bodyPr>
          <a:lstStyle/>
          <a:p>
            <a:r>
              <a:rPr lang="en-US" dirty="0" smtClean="0">
                <a:solidFill>
                  <a:schemeClr val="accent3"/>
                </a:solidFill>
              </a:rPr>
              <a:t>Credit: Kyle Briggs</a:t>
            </a:r>
            <a:endParaRPr lang="en-US" dirty="0">
              <a:solidFill>
                <a:schemeClr val="accent3"/>
              </a:solidFill>
            </a:endParaRPr>
          </a:p>
        </p:txBody>
      </p:sp>
      <p:sp>
        <p:nvSpPr>
          <p:cNvPr id="7" name="TextBox 6"/>
          <p:cNvSpPr txBox="1"/>
          <p:nvPr/>
        </p:nvSpPr>
        <p:spPr>
          <a:xfrm>
            <a:off x="6054437" y="2787132"/>
            <a:ext cx="2590800" cy="1200329"/>
          </a:xfrm>
          <a:prstGeom prst="rect">
            <a:avLst/>
          </a:prstGeom>
          <a:noFill/>
        </p:spPr>
        <p:txBody>
          <a:bodyPr wrap="square" rtlCol="0">
            <a:spAutoFit/>
          </a:bodyPr>
          <a:lstStyle/>
          <a:p>
            <a:r>
              <a:rPr lang="en-US" b="1" dirty="0" smtClean="0"/>
              <a:t>50,000 - 100,000 </a:t>
            </a:r>
            <a:r>
              <a:rPr lang="en-US" dirty="0" smtClean="0"/>
              <a:t>events with tent in place</a:t>
            </a:r>
            <a:endParaRPr lang="en-US" dirty="0"/>
          </a:p>
        </p:txBody>
      </p:sp>
      <p:sp>
        <p:nvSpPr>
          <p:cNvPr id="8" name="TextBox 7"/>
          <p:cNvSpPr txBox="1"/>
          <p:nvPr/>
        </p:nvSpPr>
        <p:spPr>
          <a:xfrm>
            <a:off x="6054437" y="4318110"/>
            <a:ext cx="2156757" cy="1569660"/>
          </a:xfrm>
          <a:prstGeom prst="rect">
            <a:avLst/>
          </a:prstGeom>
          <a:noFill/>
        </p:spPr>
        <p:txBody>
          <a:bodyPr wrap="square" rtlCol="0">
            <a:spAutoFit/>
          </a:bodyPr>
          <a:lstStyle/>
          <a:p>
            <a:r>
              <a:rPr lang="en-US" dirty="0" smtClean="0"/>
              <a:t>Hundreds or thousands of events is typical</a:t>
            </a:r>
            <a:endParaRPr lang="en-US" dirty="0"/>
          </a:p>
        </p:txBody>
      </p:sp>
      <p:sp>
        <p:nvSpPr>
          <p:cNvPr id="9" name="TextBox 8"/>
          <p:cNvSpPr txBox="1"/>
          <p:nvPr/>
        </p:nvSpPr>
        <p:spPr>
          <a:xfrm>
            <a:off x="6054437" y="1784266"/>
            <a:ext cx="1930337" cy="461665"/>
          </a:xfrm>
          <a:prstGeom prst="rect">
            <a:avLst/>
          </a:prstGeom>
          <a:noFill/>
        </p:spPr>
        <p:txBody>
          <a:bodyPr wrap="none" rtlCol="0">
            <a:spAutoFit/>
          </a:bodyPr>
          <a:lstStyle/>
          <a:p>
            <a:r>
              <a:rPr lang="en-US" smtClean="0"/>
              <a:t>50-nt ssDNA</a:t>
            </a:r>
            <a:endParaRPr lang="en-US"/>
          </a:p>
        </p:txBody>
      </p:sp>
    </p:spTree>
    <p:extLst>
      <p:ext uri="{BB962C8B-B14F-4D97-AF65-F5344CB8AC3E}">
        <p14:creationId xmlns:p14="http://schemas.microsoft.com/office/powerpoint/2010/main" val="19179076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DNA </a:t>
            </a:r>
            <a:r>
              <a:rPr lang="en-US" dirty="0" err="1" smtClean="0">
                <a:latin typeface="Arial"/>
                <a:cs typeface="Arial"/>
              </a:rPr>
              <a:t>Nanopore</a:t>
            </a:r>
            <a:r>
              <a:rPr lang="en-US" dirty="0" smtClean="0">
                <a:latin typeface="Arial"/>
                <a:cs typeface="Arial"/>
              </a:rPr>
              <a:t> Sequencers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10" name="TextBox 9"/>
          <p:cNvSpPr txBox="1"/>
          <p:nvPr/>
        </p:nvSpPr>
        <p:spPr>
          <a:xfrm>
            <a:off x="1016000" y="3073400"/>
            <a:ext cx="2497800" cy="461665"/>
          </a:xfrm>
          <a:prstGeom prst="rect">
            <a:avLst/>
          </a:prstGeom>
          <a:noFill/>
        </p:spPr>
        <p:txBody>
          <a:bodyPr wrap="none" rtlCol="0">
            <a:spAutoFit/>
          </a:bodyPr>
          <a:lstStyle/>
          <a:p>
            <a:r>
              <a:rPr lang="en-US" dirty="0" smtClean="0"/>
              <a:t>Alpha </a:t>
            </a:r>
            <a:r>
              <a:rPr lang="en-US" dirty="0" err="1" smtClean="0"/>
              <a:t>Hemolysin</a:t>
            </a:r>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498600"/>
            <a:ext cx="8826500" cy="3860800"/>
          </a:xfrm>
          <a:prstGeom prst="rect">
            <a:avLst/>
          </a:prstGeom>
        </p:spPr>
      </p:pic>
      <p:sp>
        <p:nvSpPr>
          <p:cNvPr id="4" name="Rectangle 3"/>
          <p:cNvSpPr/>
          <p:nvPr/>
        </p:nvSpPr>
        <p:spPr>
          <a:xfrm>
            <a:off x="5513294" y="6324647"/>
            <a:ext cx="3465606" cy="400110"/>
          </a:xfrm>
          <a:prstGeom prst="rect">
            <a:avLst/>
          </a:prstGeom>
        </p:spPr>
        <p:txBody>
          <a:bodyPr wrap="square">
            <a:spAutoFit/>
          </a:bodyPr>
          <a:lstStyle/>
          <a:p>
            <a:r>
              <a:rPr lang="en-US" sz="1000" dirty="0" err="1">
                <a:solidFill>
                  <a:schemeClr val="accent3"/>
                </a:solidFill>
                <a:ea typeface="Arial" charset="0"/>
                <a:cs typeface="Arial" charset="0"/>
              </a:rPr>
              <a:t>Branton</a:t>
            </a:r>
            <a:r>
              <a:rPr lang="en-US" sz="1000" dirty="0">
                <a:solidFill>
                  <a:schemeClr val="accent3"/>
                </a:solidFill>
                <a:ea typeface="Arial" charset="0"/>
                <a:cs typeface="Arial" charset="0"/>
              </a:rPr>
              <a:t>, D., et al. (2008). "The potential and challenges of </a:t>
            </a:r>
            <a:r>
              <a:rPr lang="en-US" sz="1000" dirty="0" err="1">
                <a:solidFill>
                  <a:schemeClr val="accent3"/>
                </a:solidFill>
                <a:ea typeface="Arial" charset="0"/>
                <a:cs typeface="Arial" charset="0"/>
              </a:rPr>
              <a:t>nanopore</a:t>
            </a:r>
            <a:r>
              <a:rPr lang="en-US" sz="1000" dirty="0">
                <a:solidFill>
                  <a:schemeClr val="accent3"/>
                </a:solidFill>
                <a:ea typeface="Arial" charset="0"/>
                <a:cs typeface="Arial" charset="0"/>
              </a:rPr>
              <a:t> sequencing." </a:t>
            </a:r>
            <a:r>
              <a:rPr lang="en-US" sz="1000" u="sng" dirty="0">
                <a:solidFill>
                  <a:schemeClr val="accent3"/>
                </a:solidFill>
                <a:ea typeface="Arial" charset="0"/>
                <a:cs typeface="Arial" charset="0"/>
              </a:rPr>
              <a:t>Nat Biotech </a:t>
            </a:r>
            <a:r>
              <a:rPr lang="en-US" sz="1000" b="1" u="sng" dirty="0">
                <a:solidFill>
                  <a:schemeClr val="accent3"/>
                </a:solidFill>
                <a:ea typeface="Arial" charset="0"/>
                <a:cs typeface="Arial" charset="0"/>
              </a:rPr>
              <a:t>26</a:t>
            </a:r>
            <a:r>
              <a:rPr lang="en-US" sz="1000" u="sng" dirty="0">
                <a:solidFill>
                  <a:schemeClr val="accent3"/>
                </a:solidFill>
                <a:ea typeface="Arial" charset="0"/>
                <a:cs typeface="Arial" charset="0"/>
              </a:rPr>
              <a:t>(10): 1146-1153.</a:t>
            </a:r>
            <a:endParaRPr lang="en-US" sz="1000" dirty="0">
              <a:solidFill>
                <a:schemeClr val="accent3"/>
              </a:solidFill>
              <a:ea typeface="Arial" charset="0"/>
              <a:cs typeface="Arial" charset="0"/>
            </a:endParaRPr>
          </a:p>
        </p:txBody>
      </p:sp>
      <p:sp>
        <p:nvSpPr>
          <p:cNvPr id="7" name="TextBox 6"/>
          <p:cNvSpPr txBox="1"/>
          <p:nvPr/>
        </p:nvSpPr>
        <p:spPr>
          <a:xfrm>
            <a:off x="1016000" y="5611191"/>
            <a:ext cx="7883890" cy="461665"/>
          </a:xfrm>
          <a:prstGeom prst="rect">
            <a:avLst/>
          </a:prstGeom>
          <a:noFill/>
        </p:spPr>
        <p:txBody>
          <a:bodyPr wrap="none" rtlCol="0">
            <a:spAutoFit/>
          </a:bodyPr>
          <a:lstStyle/>
          <a:p>
            <a:r>
              <a:rPr lang="en-US" dirty="0" smtClean="0"/>
              <a:t>Biological </a:t>
            </a:r>
            <a:r>
              <a:rPr lang="en-US" dirty="0" err="1" smtClean="0"/>
              <a:t>Nanopore</a:t>
            </a:r>
            <a:r>
              <a:rPr lang="en-US" dirty="0" smtClean="0"/>
              <a:t>, ~$1000/genome, Oxford </a:t>
            </a:r>
            <a:r>
              <a:rPr lang="en-US" dirty="0" err="1" smtClean="0"/>
              <a:t>Nanopore</a:t>
            </a:r>
            <a:endParaRPr lang="en-US" dirty="0"/>
          </a:p>
        </p:txBody>
      </p:sp>
      <p:sp>
        <p:nvSpPr>
          <p:cNvPr id="8" name="Slide Number Placeholder 7"/>
          <p:cNvSpPr>
            <a:spLocks noGrp="1"/>
          </p:cNvSpPr>
          <p:nvPr>
            <p:ph type="sldNum" sz="quarter" idx="11"/>
          </p:nvPr>
        </p:nvSpPr>
        <p:spPr/>
        <p:txBody>
          <a:bodyPr/>
          <a:lstStyle/>
          <a:p>
            <a:fld id="{2C50C6C8-AA94-9B41-804B-ADFF335A0C34}" type="slidenum">
              <a:rPr lang="en-US" smtClean="0"/>
              <a:pPr/>
              <a:t>2</a:t>
            </a:fld>
            <a:endParaRPr lang="en-US" dirty="0"/>
          </a:p>
        </p:txBody>
      </p:sp>
    </p:spTree>
    <p:extLst>
      <p:ext uri="{BB962C8B-B14F-4D97-AF65-F5344CB8AC3E}">
        <p14:creationId xmlns:p14="http://schemas.microsoft.com/office/powerpoint/2010/main" val="16061461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Tenting Separations</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20</a:t>
            </a:fld>
            <a:endParaRPr lang="en-US" dirty="0"/>
          </a:p>
        </p:txBody>
      </p:sp>
      <p:sp>
        <p:nvSpPr>
          <p:cNvPr id="5" name="TextBox 4"/>
          <p:cNvSpPr txBox="1"/>
          <p:nvPr/>
        </p:nvSpPr>
        <p:spPr>
          <a:xfrm>
            <a:off x="6318901" y="6290472"/>
            <a:ext cx="2735044" cy="461665"/>
          </a:xfrm>
          <a:prstGeom prst="rect">
            <a:avLst/>
          </a:prstGeom>
          <a:noFill/>
        </p:spPr>
        <p:txBody>
          <a:bodyPr wrap="none" rtlCol="0">
            <a:spAutoFit/>
          </a:bodyPr>
          <a:lstStyle/>
          <a:p>
            <a:r>
              <a:rPr lang="en-US" dirty="0" smtClean="0">
                <a:solidFill>
                  <a:schemeClr val="accent3"/>
                </a:solidFill>
              </a:rPr>
              <a:t>Credit: Kyle Briggs</a:t>
            </a:r>
            <a:endParaRPr lang="en-US" dirty="0">
              <a:solidFill>
                <a:schemeClr val="accent3"/>
              </a:solidFill>
            </a:endParaRPr>
          </a:p>
        </p:txBody>
      </p:sp>
      <p:sp>
        <p:nvSpPr>
          <p:cNvPr id="7" name="TextBox 6"/>
          <p:cNvSpPr txBox="1"/>
          <p:nvPr/>
        </p:nvSpPr>
        <p:spPr>
          <a:xfrm>
            <a:off x="1260764" y="1634836"/>
            <a:ext cx="1947777" cy="461665"/>
          </a:xfrm>
          <a:prstGeom prst="rect">
            <a:avLst/>
          </a:prstGeom>
          <a:noFill/>
        </p:spPr>
        <p:txBody>
          <a:bodyPr wrap="none" rtlCol="0">
            <a:spAutoFit/>
          </a:bodyPr>
          <a:lstStyle/>
          <a:p>
            <a:r>
              <a:rPr lang="en-US" dirty="0" smtClean="0"/>
              <a:t>Tent in Place</a:t>
            </a:r>
            <a:endParaRPr lang="en-US" dirty="0"/>
          </a:p>
        </p:txBody>
      </p:sp>
      <p:sp>
        <p:nvSpPr>
          <p:cNvPr id="8" name="TextBox 7"/>
          <p:cNvSpPr txBox="1"/>
          <p:nvPr/>
        </p:nvSpPr>
        <p:spPr>
          <a:xfrm>
            <a:off x="5735781" y="1634835"/>
            <a:ext cx="2460738" cy="461665"/>
          </a:xfrm>
          <a:prstGeom prst="rect">
            <a:avLst/>
          </a:prstGeom>
          <a:noFill/>
        </p:spPr>
        <p:txBody>
          <a:bodyPr wrap="none" rtlCol="0">
            <a:spAutoFit/>
          </a:bodyPr>
          <a:lstStyle/>
          <a:p>
            <a:r>
              <a:rPr lang="en-US" dirty="0" smtClean="0"/>
              <a:t>Tent not in Place</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892" y="2213672"/>
            <a:ext cx="4136006" cy="318654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995" y="2213673"/>
            <a:ext cx="4136005" cy="3186545"/>
          </a:xfrm>
          <a:prstGeom prst="rect">
            <a:avLst/>
          </a:prstGeom>
        </p:spPr>
      </p:pic>
      <p:sp>
        <p:nvSpPr>
          <p:cNvPr id="11" name="TextBox 10"/>
          <p:cNvSpPr txBox="1"/>
          <p:nvPr/>
        </p:nvSpPr>
        <p:spPr>
          <a:xfrm>
            <a:off x="928255" y="5517390"/>
            <a:ext cx="2823209" cy="461665"/>
          </a:xfrm>
          <a:prstGeom prst="rect">
            <a:avLst/>
          </a:prstGeom>
          <a:noFill/>
        </p:spPr>
        <p:txBody>
          <a:bodyPr wrap="none" rtlCol="0">
            <a:spAutoFit/>
          </a:bodyPr>
          <a:lstStyle/>
          <a:p>
            <a:r>
              <a:rPr lang="en-US" smtClean="0"/>
              <a:t>Sharper Resolution</a:t>
            </a:r>
            <a:endParaRPr lang="en-US"/>
          </a:p>
        </p:txBody>
      </p:sp>
      <p:sp>
        <p:nvSpPr>
          <p:cNvPr id="12" name="TextBox 11"/>
          <p:cNvSpPr txBox="1"/>
          <p:nvPr/>
        </p:nvSpPr>
        <p:spPr>
          <a:xfrm>
            <a:off x="2470652" y="1209522"/>
            <a:ext cx="4003019" cy="461665"/>
          </a:xfrm>
          <a:prstGeom prst="rect">
            <a:avLst/>
          </a:prstGeom>
          <a:noFill/>
        </p:spPr>
        <p:txBody>
          <a:bodyPr wrap="none" rtlCol="0">
            <a:spAutoFit/>
          </a:bodyPr>
          <a:lstStyle/>
          <a:p>
            <a:r>
              <a:rPr lang="en-US" dirty="0" smtClean="0"/>
              <a:t>500, 1000, 1500 </a:t>
            </a:r>
            <a:r>
              <a:rPr lang="en-US" dirty="0" err="1" smtClean="0"/>
              <a:t>bp</a:t>
            </a:r>
            <a:r>
              <a:rPr lang="en-US" dirty="0" smtClean="0"/>
              <a:t> ds-DNA</a:t>
            </a:r>
            <a:endParaRPr lang="en-US" dirty="0"/>
          </a:p>
        </p:txBody>
      </p:sp>
    </p:spTree>
    <p:extLst>
      <p:ext uri="{BB962C8B-B14F-4D97-AF65-F5344CB8AC3E}">
        <p14:creationId xmlns:p14="http://schemas.microsoft.com/office/powerpoint/2010/main" val="5434917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 Monolithic Device</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21</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978" y="1884413"/>
            <a:ext cx="3894022" cy="2353665"/>
          </a:xfrm>
          <a:prstGeom prst="rect">
            <a:avLst/>
          </a:prstGeom>
        </p:spPr>
      </p:pic>
      <p:sp>
        <p:nvSpPr>
          <p:cNvPr id="8" name="TextBox 7"/>
          <p:cNvSpPr txBox="1"/>
          <p:nvPr/>
        </p:nvSpPr>
        <p:spPr>
          <a:xfrm>
            <a:off x="4686956" y="3123821"/>
            <a:ext cx="492443" cy="461665"/>
          </a:xfrm>
          <a:prstGeom prst="rect">
            <a:avLst/>
          </a:prstGeom>
          <a:noFill/>
        </p:spPr>
        <p:txBody>
          <a:bodyPr wrap="none" rtlCol="0">
            <a:spAutoFit/>
          </a:bodyPr>
          <a:lstStyle/>
          <a:p>
            <a:r>
              <a:rPr lang="en-US" dirty="0" smtClean="0"/>
              <a:t>vs</a:t>
            </a:r>
            <a:endParaRPr lang="en-US" dirty="0"/>
          </a:p>
        </p:txBody>
      </p:sp>
      <p:grpSp>
        <p:nvGrpSpPr>
          <p:cNvPr id="9" name="Group 8"/>
          <p:cNvGrpSpPr/>
          <p:nvPr/>
        </p:nvGrpSpPr>
        <p:grpSpPr>
          <a:xfrm>
            <a:off x="5354514" y="3309144"/>
            <a:ext cx="3729211" cy="1756295"/>
            <a:chOff x="333208" y="4225658"/>
            <a:chExt cx="3729211" cy="1756295"/>
          </a:xfrm>
        </p:grpSpPr>
        <p:grpSp>
          <p:nvGrpSpPr>
            <p:cNvPr id="10" name="Group 9"/>
            <p:cNvGrpSpPr/>
            <p:nvPr/>
          </p:nvGrpSpPr>
          <p:grpSpPr>
            <a:xfrm>
              <a:off x="3071166" y="4698506"/>
              <a:ext cx="991253" cy="1283447"/>
              <a:chOff x="4026469" y="2985704"/>
              <a:chExt cx="1661771" cy="1283447"/>
            </a:xfrm>
            <a:solidFill>
              <a:schemeClr val="tx1">
                <a:lumMod val="50000"/>
                <a:lumOff val="50000"/>
              </a:schemeClr>
            </a:solidFill>
          </p:grpSpPr>
          <p:sp>
            <p:nvSpPr>
              <p:cNvPr id="15" name="Rectangle 14"/>
              <p:cNvSpPr/>
              <p:nvPr/>
            </p:nvSpPr>
            <p:spPr bwMode="auto">
              <a:xfrm>
                <a:off x="4404793" y="2985704"/>
                <a:ext cx="1283447" cy="1283447"/>
              </a:xfrm>
              <a:prstGeom prst="rect">
                <a:avLst/>
              </a:prstGeom>
              <a:grpFill/>
              <a:ln w="9525" cap="flat" cmpd="sng" algn="ctr">
                <a:solidFill>
                  <a:srgbClr val="7F7F7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16" name="Right Triangle 15"/>
              <p:cNvSpPr/>
              <p:nvPr/>
            </p:nvSpPr>
            <p:spPr bwMode="auto">
              <a:xfrm flipH="1" flipV="1">
                <a:off x="4026469" y="2985704"/>
                <a:ext cx="378324" cy="1283447"/>
              </a:xfrm>
              <a:prstGeom prst="rtTriangle">
                <a:avLst/>
              </a:prstGeom>
              <a:grpFill/>
              <a:ln w="9525" cap="flat" cmpd="sng" algn="ctr">
                <a:solidFill>
                  <a:srgbClr val="7F7F7F"/>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grpSp>
          <p:nvGrpSpPr>
            <p:cNvPr id="11" name="Group 10"/>
            <p:cNvGrpSpPr/>
            <p:nvPr/>
          </p:nvGrpSpPr>
          <p:grpSpPr>
            <a:xfrm flipH="1">
              <a:off x="333208" y="4698506"/>
              <a:ext cx="991253" cy="1283447"/>
              <a:chOff x="4026469" y="2985704"/>
              <a:chExt cx="1661771" cy="1283447"/>
            </a:xfrm>
            <a:solidFill>
              <a:schemeClr val="tx1">
                <a:lumMod val="50000"/>
                <a:lumOff val="50000"/>
              </a:schemeClr>
            </a:solidFill>
          </p:grpSpPr>
          <p:sp>
            <p:nvSpPr>
              <p:cNvPr id="13" name="Rectangle 12"/>
              <p:cNvSpPr/>
              <p:nvPr/>
            </p:nvSpPr>
            <p:spPr bwMode="auto">
              <a:xfrm>
                <a:off x="4404793" y="2985704"/>
                <a:ext cx="1283447" cy="1283447"/>
              </a:xfrm>
              <a:prstGeom prst="rect">
                <a:avLst/>
              </a:prstGeom>
              <a:grpFill/>
              <a:ln w="9525" cap="flat" cmpd="sng" algn="ctr">
                <a:solidFill>
                  <a:schemeClr val="tx1">
                    <a:lumMod val="50000"/>
                    <a:lumOff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14" name="Right Triangle 13"/>
              <p:cNvSpPr/>
              <p:nvPr/>
            </p:nvSpPr>
            <p:spPr bwMode="auto">
              <a:xfrm flipH="1" flipV="1">
                <a:off x="4026469" y="2985704"/>
                <a:ext cx="378324" cy="1283447"/>
              </a:xfrm>
              <a:prstGeom prst="rtTriangle">
                <a:avLst/>
              </a:prstGeom>
              <a:grpFill/>
              <a:ln w="9525" cap="flat" cmpd="sng" algn="ctr">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sp>
          <p:nvSpPr>
            <p:cNvPr id="12" name="Rectangle 11"/>
            <p:cNvSpPr/>
            <p:nvPr/>
          </p:nvSpPr>
          <p:spPr bwMode="auto">
            <a:xfrm>
              <a:off x="333208" y="4225658"/>
              <a:ext cx="3729211" cy="472848"/>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lang="en-US" dirty="0" smtClean="0">
                  <a:ln w="3175" cmpd="sng">
                    <a:noFill/>
                  </a:ln>
                </a:rPr>
                <a:t>15 </a:t>
              </a:r>
              <a:r>
                <a:rPr kumimoji="0" lang="en-US" sz="2400" b="0" i="0" u="none" strike="noStrike" cap="none" normalizeH="0" baseline="0" dirty="0" smtClean="0">
                  <a:ln w="3175" cmpd="sng">
                    <a:noFill/>
                  </a:ln>
                  <a:effectLst/>
                  <a:latin typeface="Arial" charset="0"/>
                  <a:ea typeface="MS Pゴシック" charset="0"/>
                  <a:cs typeface="MS Pゴシック" charset="0"/>
                </a:rPr>
                <a:t>nm </a:t>
              </a:r>
              <a:r>
                <a:rPr kumimoji="0" lang="en-US" sz="2400" b="0" i="0" u="none" strike="noStrike" cap="none" normalizeH="0" baseline="0" dirty="0" err="1" smtClean="0">
                  <a:ln w="3175" cmpd="sng">
                    <a:noFill/>
                  </a:ln>
                  <a:effectLst/>
                  <a:latin typeface="Arial" charset="0"/>
                  <a:ea typeface="MS Pゴシック" charset="0"/>
                  <a:cs typeface="MS Pゴシック" charset="0"/>
                </a:rPr>
                <a:t>SiN</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grpSp>
      <p:sp>
        <p:nvSpPr>
          <p:cNvPr id="26" name="Rectangle 25"/>
          <p:cNvSpPr/>
          <p:nvPr/>
        </p:nvSpPr>
        <p:spPr bwMode="auto">
          <a:xfrm>
            <a:off x="5354514" y="2743200"/>
            <a:ext cx="3729211" cy="565944"/>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Arial" charset="0"/>
                <a:ea typeface="MS Pゴシック" charset="0"/>
                <a:cs typeface="MS Pゴシック" charset="0"/>
              </a:rPr>
              <a:t>100 nm </a:t>
            </a:r>
          </a:p>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Arial" charset="0"/>
                <a:ea typeface="MS Pゴシック" charset="0"/>
                <a:cs typeface="MS Pゴシック" charset="0"/>
              </a:rPr>
              <a:t>SiO</a:t>
            </a:r>
            <a:r>
              <a:rPr kumimoji="0" lang="en-US" sz="1600" b="0" i="0" u="none" strike="noStrike" cap="none" normalizeH="0" baseline="-25000" dirty="0" smtClean="0">
                <a:ln>
                  <a:noFill/>
                </a:ln>
                <a:solidFill>
                  <a:srgbClr val="000000"/>
                </a:solidFill>
                <a:effectLst/>
                <a:latin typeface="Arial" charset="0"/>
                <a:ea typeface="MS Pゴシック" charset="0"/>
                <a:cs typeface="MS Pゴシック" charset="0"/>
              </a:rPr>
              <a:t>2</a:t>
            </a:r>
            <a:endParaRPr kumimoji="0" lang="en-US" sz="1600" b="0" i="0" u="none" strike="noStrike" cap="none" normalizeH="0" baseline="0" dirty="0">
              <a:ln>
                <a:noFill/>
              </a:ln>
              <a:solidFill>
                <a:srgbClr val="000000"/>
              </a:solidFill>
              <a:effectLst/>
              <a:latin typeface="Arial" charset="0"/>
              <a:ea typeface="MS Pゴシック" charset="0"/>
              <a:cs typeface="MS Pゴシック" charset="0"/>
            </a:endParaRPr>
          </a:p>
        </p:txBody>
      </p:sp>
      <p:sp>
        <p:nvSpPr>
          <p:cNvPr id="27" name="Rectangle 26"/>
          <p:cNvSpPr/>
          <p:nvPr/>
        </p:nvSpPr>
        <p:spPr bwMode="auto">
          <a:xfrm>
            <a:off x="5354514" y="2280030"/>
            <a:ext cx="3729211" cy="472848"/>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lang="en-US" dirty="0" smtClean="0">
                <a:ln w="3175" cmpd="sng">
                  <a:noFill/>
                </a:ln>
              </a:rPr>
              <a:t>50 </a:t>
            </a:r>
            <a:r>
              <a:rPr kumimoji="0" lang="en-US" sz="2400" b="0" i="0" u="none" strike="noStrike" cap="none" normalizeH="0" baseline="0" dirty="0" smtClean="0">
                <a:ln w="3175" cmpd="sng">
                  <a:noFill/>
                </a:ln>
                <a:effectLst/>
                <a:latin typeface="Arial" charset="0"/>
                <a:ea typeface="MS Pゴシック" charset="0"/>
                <a:cs typeface="MS Pゴシック" charset="0"/>
              </a:rPr>
              <a:t>nm NPN</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28" name="Rectangle 27"/>
          <p:cNvSpPr/>
          <p:nvPr/>
        </p:nvSpPr>
        <p:spPr bwMode="auto">
          <a:xfrm>
            <a:off x="7219119" y="3309144"/>
            <a:ext cx="45719" cy="472848"/>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ea typeface="MS Pゴシック" charset="0"/>
              <a:cs typeface="MS Pゴシック" charset="0"/>
            </a:endParaRPr>
          </a:p>
        </p:txBody>
      </p:sp>
      <p:sp>
        <p:nvSpPr>
          <p:cNvPr id="29" name="Rectangle 28"/>
          <p:cNvSpPr/>
          <p:nvPr/>
        </p:nvSpPr>
        <p:spPr bwMode="auto">
          <a:xfrm flipH="1">
            <a:off x="6345766" y="2743201"/>
            <a:ext cx="1972377" cy="585300"/>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ea typeface="MS Pゴシック" charset="0"/>
              <a:cs typeface="MS Pゴシック" charset="0"/>
            </a:endParaRPr>
          </a:p>
        </p:txBody>
      </p:sp>
      <p:sp>
        <p:nvSpPr>
          <p:cNvPr id="30" name="Rectangle 29"/>
          <p:cNvSpPr/>
          <p:nvPr/>
        </p:nvSpPr>
        <p:spPr bwMode="auto">
          <a:xfrm flipH="1">
            <a:off x="7760057" y="2025697"/>
            <a:ext cx="205772" cy="841081"/>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ea typeface="MS Pゴシック" charset="0"/>
              <a:cs typeface="MS Pゴシック" charset="0"/>
            </a:endParaRPr>
          </a:p>
        </p:txBody>
      </p:sp>
      <p:sp>
        <p:nvSpPr>
          <p:cNvPr id="31" name="Rectangle 30"/>
          <p:cNvSpPr/>
          <p:nvPr/>
        </p:nvSpPr>
        <p:spPr bwMode="auto">
          <a:xfrm flipH="1">
            <a:off x="8039100" y="2166970"/>
            <a:ext cx="205772" cy="841081"/>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ea typeface="MS Pゴシック" charset="0"/>
              <a:cs typeface="MS Pゴシック" charset="0"/>
            </a:endParaRPr>
          </a:p>
        </p:txBody>
      </p:sp>
      <p:sp>
        <p:nvSpPr>
          <p:cNvPr id="32" name="Rectangle 31"/>
          <p:cNvSpPr/>
          <p:nvPr/>
        </p:nvSpPr>
        <p:spPr bwMode="auto">
          <a:xfrm flipH="1">
            <a:off x="7466728" y="2089065"/>
            <a:ext cx="205772" cy="841081"/>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ea typeface="MS Pゴシック" charset="0"/>
              <a:cs typeface="MS Pゴシック" charset="0"/>
            </a:endParaRPr>
          </a:p>
        </p:txBody>
      </p:sp>
      <p:sp>
        <p:nvSpPr>
          <p:cNvPr id="33" name="Rectangle 32"/>
          <p:cNvSpPr/>
          <p:nvPr/>
        </p:nvSpPr>
        <p:spPr bwMode="auto">
          <a:xfrm flipH="1">
            <a:off x="7161952" y="2181938"/>
            <a:ext cx="205772" cy="841081"/>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ea typeface="MS Pゴシック" charset="0"/>
              <a:cs typeface="MS Pゴシック" charset="0"/>
            </a:endParaRPr>
          </a:p>
        </p:txBody>
      </p:sp>
      <p:sp>
        <p:nvSpPr>
          <p:cNvPr id="35" name="TextBox 34"/>
          <p:cNvSpPr txBox="1"/>
          <p:nvPr/>
        </p:nvSpPr>
        <p:spPr>
          <a:xfrm>
            <a:off x="786433" y="4284413"/>
            <a:ext cx="3694729" cy="461665"/>
          </a:xfrm>
          <a:prstGeom prst="rect">
            <a:avLst/>
          </a:prstGeom>
          <a:noFill/>
        </p:spPr>
        <p:txBody>
          <a:bodyPr wrap="none" rtlCol="0">
            <a:spAutoFit/>
          </a:bodyPr>
          <a:lstStyle/>
          <a:p>
            <a:r>
              <a:rPr lang="en-US" dirty="0" smtClean="0"/>
              <a:t>Wavy, variable </a:t>
            </a:r>
            <a:r>
              <a:rPr lang="en-US" smtClean="0"/>
              <a:t>gap height</a:t>
            </a:r>
            <a:endParaRPr lang="en-US"/>
          </a:p>
        </p:txBody>
      </p:sp>
      <p:sp>
        <p:nvSpPr>
          <p:cNvPr id="36" name="TextBox 35"/>
          <p:cNvSpPr txBox="1"/>
          <p:nvPr/>
        </p:nvSpPr>
        <p:spPr>
          <a:xfrm>
            <a:off x="5314587" y="1528248"/>
            <a:ext cx="3610284" cy="461665"/>
          </a:xfrm>
          <a:prstGeom prst="rect">
            <a:avLst/>
          </a:prstGeom>
          <a:noFill/>
        </p:spPr>
        <p:txBody>
          <a:bodyPr wrap="none" rtlCol="0">
            <a:spAutoFit/>
          </a:bodyPr>
          <a:lstStyle/>
          <a:p>
            <a:r>
              <a:rPr lang="en-US" dirty="0" smtClean="0"/>
              <a:t>Rigid, uniform gap height</a:t>
            </a:r>
            <a:endParaRPr lang="en-US" dirty="0"/>
          </a:p>
        </p:txBody>
      </p:sp>
    </p:spTree>
    <p:extLst>
      <p:ext uri="{BB962C8B-B14F-4D97-AF65-F5344CB8AC3E}">
        <p14:creationId xmlns:p14="http://schemas.microsoft.com/office/powerpoint/2010/main" val="822548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Overall Summary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3" name="TextBox 2"/>
          <p:cNvSpPr txBox="1"/>
          <p:nvPr/>
        </p:nvSpPr>
        <p:spPr>
          <a:xfrm>
            <a:off x="182419" y="1338118"/>
            <a:ext cx="3823855" cy="3785652"/>
          </a:xfrm>
          <a:prstGeom prst="rect">
            <a:avLst/>
          </a:prstGeom>
          <a:noFill/>
        </p:spPr>
        <p:txBody>
          <a:bodyPr wrap="square" rtlCol="0">
            <a:spAutoFit/>
          </a:bodyPr>
          <a:lstStyle/>
          <a:p>
            <a:pPr marL="342900" indent="-342900">
              <a:buFont typeface="Arial"/>
              <a:buChar char="•"/>
            </a:pPr>
            <a:r>
              <a:rPr lang="en-US" dirty="0" smtClean="0"/>
              <a:t>Integrate different nanomembranes to improve microsystem characteristics</a:t>
            </a:r>
          </a:p>
          <a:p>
            <a:pPr marL="800100" lvl="1" indent="-342900">
              <a:buFont typeface="Arial"/>
              <a:buChar char="•"/>
            </a:pPr>
            <a:endParaRPr lang="en-US" dirty="0" smtClean="0"/>
          </a:p>
          <a:p>
            <a:pPr marL="800100" lvl="1" indent="-342900">
              <a:buFont typeface="Arial"/>
              <a:buChar char="•"/>
            </a:pPr>
            <a:r>
              <a:rPr lang="en-US" dirty="0" smtClean="0"/>
              <a:t>Protection Regions</a:t>
            </a:r>
          </a:p>
          <a:p>
            <a:pPr marL="800100" lvl="1" indent="-342900">
              <a:buFont typeface="Arial"/>
              <a:buChar char="•"/>
            </a:pPr>
            <a:endParaRPr lang="en-US" dirty="0" smtClean="0"/>
          </a:p>
          <a:p>
            <a:pPr marL="800100" lvl="1" indent="-342900">
              <a:buFont typeface="Arial"/>
              <a:buChar char="•"/>
            </a:pPr>
            <a:r>
              <a:rPr lang="en-US" dirty="0" smtClean="0"/>
              <a:t>Sensing Regions</a:t>
            </a:r>
          </a:p>
          <a:p>
            <a:pPr marL="800100" lvl="1" indent="-342900">
              <a:buFont typeface="Arial"/>
              <a:buChar char="•"/>
            </a:pPr>
            <a:endParaRPr lang="en-US" dirty="0" smtClean="0"/>
          </a:p>
          <a:p>
            <a:pPr marL="800100" lvl="1" indent="-342900">
              <a:buFont typeface="Arial"/>
              <a:buChar char="•"/>
            </a:pPr>
            <a:r>
              <a:rPr lang="en-US" dirty="0" smtClean="0"/>
              <a:t>Supporting Regions</a:t>
            </a:r>
            <a:endParaRPr lang="en-US" dirty="0"/>
          </a:p>
        </p:txBody>
      </p:sp>
      <p:sp>
        <p:nvSpPr>
          <p:cNvPr id="7" name="TextBox 6"/>
          <p:cNvSpPr txBox="1"/>
          <p:nvPr/>
        </p:nvSpPr>
        <p:spPr>
          <a:xfrm>
            <a:off x="4316505" y="1562100"/>
            <a:ext cx="3938495" cy="3046988"/>
          </a:xfrm>
          <a:prstGeom prst="rect">
            <a:avLst/>
          </a:prstGeom>
          <a:noFill/>
        </p:spPr>
        <p:txBody>
          <a:bodyPr wrap="square" rtlCol="0">
            <a:spAutoFit/>
          </a:bodyPr>
          <a:lstStyle/>
          <a:p>
            <a:r>
              <a:rPr lang="en-US" dirty="0" smtClean="0"/>
              <a:t>Simple miniaturization – small components, not a lot of supporting equipment, low dead volume</a:t>
            </a:r>
          </a:p>
          <a:p>
            <a:endParaRPr lang="en-US" dirty="0"/>
          </a:p>
          <a:p>
            <a:r>
              <a:rPr lang="en-US" dirty="0" smtClean="0"/>
              <a:t>Compatible with existing </a:t>
            </a:r>
          </a:p>
          <a:p>
            <a:r>
              <a:rPr lang="en-US" dirty="0" smtClean="0"/>
              <a:t>technology, materials, procedures</a:t>
            </a:r>
            <a:endParaRPr lang="en-US" dirty="0"/>
          </a:p>
        </p:txBody>
      </p:sp>
      <p:sp>
        <p:nvSpPr>
          <p:cNvPr id="32" name="Rectangle 31"/>
          <p:cNvSpPr/>
          <p:nvPr/>
        </p:nvSpPr>
        <p:spPr bwMode="auto">
          <a:xfrm>
            <a:off x="-2386445" y="1852811"/>
            <a:ext cx="8961581" cy="4632376"/>
          </a:xfrm>
          <a:prstGeom prst="rect">
            <a:avLst/>
          </a:prstGeom>
          <a:no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4" name="Slide Number Placeholder 3"/>
          <p:cNvSpPr>
            <a:spLocks noGrp="1"/>
          </p:cNvSpPr>
          <p:nvPr>
            <p:ph type="sldNum" sz="quarter" idx="11"/>
          </p:nvPr>
        </p:nvSpPr>
        <p:spPr/>
        <p:txBody>
          <a:bodyPr/>
          <a:lstStyle/>
          <a:p>
            <a:fld id="{2C50C6C8-AA94-9B41-804B-ADFF335A0C34}" type="slidenum">
              <a:rPr lang="en-US" smtClean="0"/>
              <a:pPr/>
              <a:t>22</a:t>
            </a:fld>
            <a:endParaRPr lang="en-US" dirty="0"/>
          </a:p>
        </p:txBody>
      </p:sp>
    </p:spTree>
    <p:extLst>
      <p:ext uri="{BB962C8B-B14F-4D97-AF65-F5344CB8AC3E}">
        <p14:creationId xmlns:p14="http://schemas.microsoft.com/office/powerpoint/2010/main" val="1425507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3200" dirty="0" smtClean="0">
                <a:latin typeface="Arial"/>
                <a:cs typeface="Arial"/>
              </a:rPr>
              <a:t>Integrated Nanomembrane Microsystem</a:t>
            </a:r>
            <a:endParaRPr lang="en-US" sz="32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grpSp>
        <p:nvGrpSpPr>
          <p:cNvPr id="8" name="Group 7"/>
          <p:cNvGrpSpPr/>
          <p:nvPr/>
        </p:nvGrpSpPr>
        <p:grpSpPr>
          <a:xfrm>
            <a:off x="100704" y="1536700"/>
            <a:ext cx="8942591" cy="4248207"/>
            <a:chOff x="150125" y="0"/>
            <a:chExt cx="8942591" cy="4248207"/>
          </a:xfrm>
        </p:grpSpPr>
        <p:grpSp>
          <p:nvGrpSpPr>
            <p:cNvPr id="11" name="Group 10"/>
            <p:cNvGrpSpPr/>
            <p:nvPr/>
          </p:nvGrpSpPr>
          <p:grpSpPr>
            <a:xfrm>
              <a:off x="150125" y="0"/>
              <a:ext cx="6482687" cy="4248207"/>
              <a:chOff x="1255594" y="1197250"/>
              <a:chExt cx="6482687" cy="4248207"/>
            </a:xfrm>
          </p:grpSpPr>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13726" t="13537" r="15403" b="11048"/>
              <a:stretch/>
            </p:blipFill>
            <p:spPr>
              <a:xfrm>
                <a:off x="1255594" y="1528548"/>
                <a:ext cx="6482687" cy="3916909"/>
              </a:xfrm>
              <a:prstGeom prst="rect">
                <a:avLst/>
              </a:prstGeom>
            </p:spPr>
          </p:pic>
          <p:sp>
            <p:nvSpPr>
              <p:cNvPr id="16" name="TextBox 15"/>
              <p:cNvSpPr txBox="1"/>
              <p:nvPr/>
            </p:nvSpPr>
            <p:spPr>
              <a:xfrm>
                <a:off x="2975212" y="2342107"/>
                <a:ext cx="1719618" cy="830997"/>
              </a:xfrm>
              <a:prstGeom prst="rect">
                <a:avLst/>
              </a:prstGeom>
              <a:noFill/>
            </p:spPr>
            <p:txBody>
              <a:bodyPr wrap="square" rtlCol="0">
                <a:spAutoFit/>
              </a:bodyPr>
              <a:lstStyle/>
              <a:p>
                <a:endParaRPr lang="en-US" dirty="0" smtClean="0"/>
              </a:p>
              <a:p>
                <a:r>
                  <a:rPr lang="en-US" dirty="0" smtClean="0"/>
                  <a:t>EO Pump</a:t>
                </a:r>
                <a:endParaRPr lang="en-US" dirty="0"/>
              </a:p>
            </p:txBody>
          </p:sp>
          <p:sp>
            <p:nvSpPr>
              <p:cNvPr id="17" name="TextBox 16"/>
              <p:cNvSpPr txBox="1"/>
              <p:nvPr/>
            </p:nvSpPr>
            <p:spPr>
              <a:xfrm rot="5092539">
                <a:off x="4738047" y="3071503"/>
                <a:ext cx="2727277" cy="830997"/>
              </a:xfrm>
              <a:prstGeom prst="rect">
                <a:avLst/>
              </a:prstGeom>
              <a:noFill/>
            </p:spPr>
            <p:txBody>
              <a:bodyPr wrap="square" rtlCol="0">
                <a:spAutoFit/>
              </a:bodyPr>
              <a:lstStyle/>
              <a:p>
                <a:endParaRPr lang="en-US" dirty="0" smtClean="0"/>
              </a:p>
              <a:p>
                <a:r>
                  <a:rPr lang="en-US" dirty="0" smtClean="0"/>
                  <a:t>Cell Substrate</a:t>
                </a:r>
                <a:endParaRPr lang="en-US" dirty="0"/>
              </a:p>
            </p:txBody>
          </p:sp>
          <p:sp>
            <p:nvSpPr>
              <p:cNvPr id="18" name="TextBox 17"/>
              <p:cNvSpPr txBox="1"/>
              <p:nvPr/>
            </p:nvSpPr>
            <p:spPr>
              <a:xfrm>
                <a:off x="1610436" y="4619807"/>
                <a:ext cx="2088108" cy="461665"/>
              </a:xfrm>
              <a:prstGeom prst="rect">
                <a:avLst/>
              </a:prstGeom>
              <a:noFill/>
            </p:spPr>
            <p:txBody>
              <a:bodyPr wrap="square" rtlCol="0">
                <a:spAutoFit/>
              </a:bodyPr>
              <a:lstStyle/>
              <a:p>
                <a:r>
                  <a:rPr lang="en-US" smtClean="0"/>
                  <a:t>Filter A</a:t>
                </a:r>
                <a:endParaRPr lang="en-US"/>
              </a:p>
            </p:txBody>
          </p:sp>
          <p:sp>
            <p:nvSpPr>
              <p:cNvPr id="19" name="TextBox 18"/>
              <p:cNvSpPr txBox="1"/>
              <p:nvPr/>
            </p:nvSpPr>
            <p:spPr>
              <a:xfrm>
                <a:off x="3102401" y="4619807"/>
                <a:ext cx="2088108" cy="461665"/>
              </a:xfrm>
              <a:prstGeom prst="rect">
                <a:avLst/>
              </a:prstGeom>
              <a:noFill/>
            </p:spPr>
            <p:txBody>
              <a:bodyPr wrap="square" rtlCol="0">
                <a:spAutoFit/>
              </a:bodyPr>
              <a:lstStyle/>
              <a:p>
                <a:r>
                  <a:rPr lang="en-US" dirty="0" smtClean="0"/>
                  <a:t>Filter B</a:t>
                </a:r>
                <a:endParaRPr lang="en-US" dirty="0"/>
              </a:p>
            </p:txBody>
          </p:sp>
          <p:sp>
            <p:nvSpPr>
              <p:cNvPr id="20" name="TextBox 19"/>
              <p:cNvSpPr txBox="1"/>
              <p:nvPr/>
            </p:nvSpPr>
            <p:spPr>
              <a:xfrm>
                <a:off x="4596638" y="4619806"/>
                <a:ext cx="2088108" cy="461665"/>
              </a:xfrm>
              <a:prstGeom prst="rect">
                <a:avLst/>
              </a:prstGeom>
              <a:noFill/>
            </p:spPr>
            <p:txBody>
              <a:bodyPr wrap="square" rtlCol="0">
                <a:spAutoFit/>
              </a:bodyPr>
              <a:lstStyle/>
              <a:p>
                <a:r>
                  <a:rPr lang="en-US" dirty="0" smtClean="0"/>
                  <a:t>Filter C</a:t>
                </a:r>
                <a:endParaRPr lang="en-US" dirty="0"/>
              </a:p>
            </p:txBody>
          </p:sp>
          <p:sp>
            <p:nvSpPr>
              <p:cNvPr id="21" name="Plus 20"/>
              <p:cNvSpPr/>
              <p:nvPr/>
            </p:nvSpPr>
            <p:spPr bwMode="auto">
              <a:xfrm>
                <a:off x="2101755" y="3070746"/>
                <a:ext cx="204717" cy="204717"/>
              </a:xfrm>
              <a:prstGeom prst="mathPlus">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2" name="Minus 21"/>
              <p:cNvSpPr/>
              <p:nvPr/>
            </p:nvSpPr>
            <p:spPr bwMode="auto">
              <a:xfrm>
                <a:off x="3024874" y="3138984"/>
                <a:ext cx="293620" cy="252484"/>
              </a:xfrm>
              <a:prstGeom prst="mathMinus">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pic>
            <p:nvPicPr>
              <p:cNvPr id="23" name="Picture 22" descr="1_1.tif (RGB).tif"/>
              <p:cNvPicPr>
                <a:picLocks noChangeAspect="1"/>
              </p:cNvPicPr>
              <p:nvPr/>
            </p:nvPicPr>
            <p:blipFill rotWithShape="1">
              <a:blip r:embed="rId5">
                <a:extLst>
                  <a:ext uri="{28A0092B-C50C-407E-A947-70E740481C1C}">
                    <a14:useLocalDpi xmlns:a14="http://schemas.microsoft.com/office/drawing/2010/main" val="0"/>
                  </a:ext>
                </a:extLst>
              </a:blip>
              <a:srcRect l="22479" t="84783" r="71383" b="8343"/>
              <a:stretch/>
            </p:blipFill>
            <p:spPr>
              <a:xfrm>
                <a:off x="6285171" y="2811438"/>
                <a:ext cx="232013" cy="259308"/>
              </a:xfrm>
              <a:prstGeom prst="rect">
                <a:avLst/>
              </a:prstGeom>
            </p:spPr>
          </p:pic>
          <p:pic>
            <p:nvPicPr>
              <p:cNvPr id="24" name="Picture 23" descr="1_1.tif (RGB).tif"/>
              <p:cNvPicPr>
                <a:picLocks noChangeAspect="1"/>
              </p:cNvPicPr>
              <p:nvPr/>
            </p:nvPicPr>
            <p:blipFill rotWithShape="1">
              <a:blip r:embed="rId5">
                <a:extLst>
                  <a:ext uri="{28A0092B-C50C-407E-A947-70E740481C1C}">
                    <a14:useLocalDpi xmlns:a14="http://schemas.microsoft.com/office/drawing/2010/main" val="0"/>
                  </a:ext>
                </a:extLst>
              </a:blip>
              <a:srcRect l="22479" t="84783" r="71383" b="8343"/>
              <a:stretch/>
            </p:blipFill>
            <p:spPr>
              <a:xfrm>
                <a:off x="6418992" y="3275463"/>
                <a:ext cx="232013" cy="259308"/>
              </a:xfrm>
              <a:prstGeom prst="rect">
                <a:avLst/>
              </a:prstGeom>
            </p:spPr>
          </p:pic>
          <p:pic>
            <p:nvPicPr>
              <p:cNvPr id="25" name="Picture 24" descr="1_1.tif (RGB).tif"/>
              <p:cNvPicPr>
                <a:picLocks noChangeAspect="1"/>
              </p:cNvPicPr>
              <p:nvPr/>
            </p:nvPicPr>
            <p:blipFill rotWithShape="1">
              <a:blip r:embed="rId5">
                <a:extLst>
                  <a:ext uri="{28A0092B-C50C-407E-A947-70E740481C1C}">
                    <a14:useLocalDpi xmlns:a14="http://schemas.microsoft.com/office/drawing/2010/main" val="0"/>
                  </a:ext>
                </a:extLst>
              </a:blip>
              <a:srcRect l="22479" t="84783" r="71383" b="8343"/>
              <a:stretch/>
            </p:blipFill>
            <p:spPr>
              <a:xfrm>
                <a:off x="6568739" y="3688326"/>
                <a:ext cx="232013" cy="259308"/>
              </a:xfrm>
              <a:prstGeom prst="rect">
                <a:avLst/>
              </a:prstGeom>
            </p:spPr>
          </p:pic>
          <p:sp>
            <p:nvSpPr>
              <p:cNvPr id="26" name="Plus 25"/>
              <p:cNvSpPr/>
              <p:nvPr/>
            </p:nvSpPr>
            <p:spPr bwMode="auto">
              <a:xfrm>
                <a:off x="2855697" y="1861024"/>
                <a:ext cx="204717" cy="204717"/>
              </a:xfrm>
              <a:prstGeom prst="mathPlus">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7" name="Minus 26"/>
              <p:cNvSpPr/>
              <p:nvPr/>
            </p:nvSpPr>
            <p:spPr bwMode="auto">
              <a:xfrm>
                <a:off x="3621673" y="2141940"/>
                <a:ext cx="232779" cy="200167"/>
              </a:xfrm>
              <a:prstGeom prst="mathMinus">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cxnSp>
            <p:nvCxnSpPr>
              <p:cNvPr id="28" name="Straight Arrow Connector 27"/>
              <p:cNvCxnSpPr/>
              <p:nvPr/>
            </p:nvCxnSpPr>
            <p:spPr bwMode="auto">
              <a:xfrm flipH="1">
                <a:off x="2306472" y="3688326"/>
                <a:ext cx="1201003" cy="446946"/>
              </a:xfrm>
              <a:prstGeom prst="straightConnector1">
                <a:avLst/>
              </a:prstGeom>
              <a:ln>
                <a:solidFill>
                  <a:schemeClr val="tx2"/>
                </a:solidFill>
                <a:headEnd type="none" w="med" len="med"/>
                <a:tailEnd type="triangle"/>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dk1"/>
              </a:lnRef>
              <a:fillRef idx="0">
                <a:schemeClr val="dk1"/>
              </a:fillRef>
              <a:effectRef idx="2">
                <a:schemeClr val="dk1"/>
              </a:effectRef>
              <a:fontRef idx="minor">
                <a:schemeClr val="tx1"/>
              </a:fontRef>
            </p:style>
          </p:cxnSp>
          <p:cxnSp>
            <p:nvCxnSpPr>
              <p:cNvPr id="29" name="Straight Arrow Connector 28"/>
              <p:cNvCxnSpPr/>
              <p:nvPr/>
            </p:nvCxnSpPr>
            <p:spPr bwMode="auto">
              <a:xfrm>
                <a:off x="2579427" y="4449170"/>
                <a:ext cx="739067" cy="0"/>
              </a:xfrm>
              <a:prstGeom prst="straightConnector1">
                <a:avLst/>
              </a:prstGeom>
              <a:ln>
                <a:headEnd type="none" w="med" len="med"/>
                <a:tailEnd type="triangle"/>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4"/>
              </a:lnRef>
              <a:fillRef idx="0">
                <a:schemeClr val="accent4"/>
              </a:fillRef>
              <a:effectRef idx="2">
                <a:schemeClr val="accent4"/>
              </a:effectRef>
              <a:fontRef idx="minor">
                <a:schemeClr val="tx1"/>
              </a:fontRef>
            </p:style>
          </p:cxnSp>
          <p:cxnSp>
            <p:nvCxnSpPr>
              <p:cNvPr id="30" name="Straight Arrow Connector 29"/>
              <p:cNvCxnSpPr/>
              <p:nvPr/>
            </p:nvCxnSpPr>
            <p:spPr bwMode="auto">
              <a:xfrm>
                <a:off x="4053385" y="4435522"/>
                <a:ext cx="641445" cy="0"/>
              </a:xfrm>
              <a:prstGeom prst="straightConnector1">
                <a:avLst/>
              </a:prstGeom>
              <a:ln>
                <a:headEnd type="none" w="med" len="med"/>
                <a:tailEnd type="triangle"/>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4"/>
              </a:lnRef>
              <a:fillRef idx="0">
                <a:schemeClr val="accent4"/>
              </a:fillRef>
              <a:effectRef idx="2">
                <a:schemeClr val="accent4"/>
              </a:effectRef>
              <a:fontRef idx="minor">
                <a:schemeClr val="tx1"/>
              </a:fontRef>
            </p:style>
          </p:cxnSp>
          <p:cxnSp>
            <p:nvCxnSpPr>
              <p:cNvPr id="31" name="Straight Arrow Connector 30"/>
              <p:cNvCxnSpPr/>
              <p:nvPr/>
            </p:nvCxnSpPr>
            <p:spPr bwMode="auto">
              <a:xfrm flipV="1">
                <a:off x="5472752" y="4258102"/>
                <a:ext cx="1044432" cy="191068"/>
              </a:xfrm>
              <a:prstGeom prst="straightConnector1">
                <a:avLst/>
              </a:prstGeom>
              <a:ln>
                <a:headEnd type="none" w="med" len="med"/>
                <a:tailEnd type="triangle"/>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4"/>
              </a:lnRef>
              <a:fillRef idx="0">
                <a:schemeClr val="accent4"/>
              </a:fillRef>
              <a:effectRef idx="2">
                <a:schemeClr val="accent4"/>
              </a:effectRef>
              <a:fontRef idx="minor">
                <a:schemeClr val="tx1"/>
              </a:fontRef>
            </p:style>
          </p:cxnSp>
          <p:cxnSp>
            <p:nvCxnSpPr>
              <p:cNvPr id="32" name="Straight Arrow Connector 31"/>
              <p:cNvCxnSpPr/>
              <p:nvPr/>
            </p:nvCxnSpPr>
            <p:spPr bwMode="auto">
              <a:xfrm flipH="1">
                <a:off x="4148919" y="2141940"/>
                <a:ext cx="2136252" cy="0"/>
              </a:xfrm>
              <a:prstGeom prst="straightConnector1">
                <a:avLst/>
              </a:prstGeom>
              <a:ln>
                <a:headEnd type="none" w="med" len="med"/>
                <a:tailEnd type="triangle"/>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4"/>
              </a:lnRef>
              <a:fillRef idx="0">
                <a:schemeClr val="accent4"/>
              </a:fillRef>
              <a:effectRef idx="2">
                <a:schemeClr val="accent4"/>
              </a:effectRef>
              <a:fontRef idx="minor">
                <a:schemeClr val="tx1"/>
              </a:fontRef>
            </p:style>
          </p:cxnSp>
          <p:sp>
            <p:nvSpPr>
              <p:cNvPr id="33" name="TextBox 32"/>
              <p:cNvSpPr txBox="1"/>
              <p:nvPr/>
            </p:nvSpPr>
            <p:spPr>
              <a:xfrm>
                <a:off x="3280059" y="1197250"/>
                <a:ext cx="2122559" cy="830997"/>
              </a:xfrm>
              <a:prstGeom prst="rect">
                <a:avLst/>
              </a:prstGeom>
              <a:noFill/>
            </p:spPr>
            <p:txBody>
              <a:bodyPr wrap="square" rtlCol="0">
                <a:spAutoFit/>
              </a:bodyPr>
              <a:lstStyle/>
              <a:p>
                <a:endParaRPr lang="en-US" dirty="0" smtClean="0"/>
              </a:p>
              <a:p>
                <a:r>
                  <a:rPr lang="en-US" dirty="0" smtClean="0"/>
                  <a:t>Flow Sensor</a:t>
                </a:r>
                <a:endParaRPr lang="en-US" dirty="0"/>
              </a:p>
            </p:txBody>
          </p:sp>
          <p:cxnSp>
            <p:nvCxnSpPr>
              <p:cNvPr id="34" name="Straight Connector 33"/>
              <p:cNvCxnSpPr/>
              <p:nvPr/>
            </p:nvCxnSpPr>
            <p:spPr bwMode="auto">
              <a:xfrm>
                <a:off x="1894859" y="2565779"/>
                <a:ext cx="3225231" cy="0"/>
              </a:xfrm>
              <a:prstGeom prst="line">
                <a:avLst/>
              </a:prstGeom>
              <a:solidFill>
                <a:schemeClr val="accent1"/>
              </a:solidFill>
              <a:ln w="952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5" name="Straight Connector 34"/>
              <p:cNvCxnSpPr/>
              <p:nvPr/>
            </p:nvCxnSpPr>
            <p:spPr bwMode="auto">
              <a:xfrm>
                <a:off x="5120090" y="2579427"/>
                <a:ext cx="0" cy="1368207"/>
              </a:xfrm>
              <a:prstGeom prst="line">
                <a:avLst/>
              </a:prstGeom>
              <a:solidFill>
                <a:schemeClr val="accent1"/>
              </a:solidFill>
              <a:ln w="952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6" name="Straight Connector 35"/>
              <p:cNvCxnSpPr/>
              <p:nvPr/>
            </p:nvCxnSpPr>
            <p:spPr bwMode="auto">
              <a:xfrm flipH="1">
                <a:off x="1733266" y="3947634"/>
                <a:ext cx="3386826" cy="0"/>
              </a:xfrm>
              <a:prstGeom prst="line">
                <a:avLst/>
              </a:prstGeom>
              <a:solidFill>
                <a:schemeClr val="accent1"/>
              </a:solidFill>
              <a:ln w="952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7" name="Straight Connector 36"/>
              <p:cNvCxnSpPr/>
              <p:nvPr/>
            </p:nvCxnSpPr>
            <p:spPr bwMode="auto">
              <a:xfrm flipV="1">
                <a:off x="5120090" y="1692322"/>
                <a:ext cx="1165081" cy="887105"/>
              </a:xfrm>
              <a:prstGeom prst="line">
                <a:avLst/>
              </a:prstGeom>
              <a:solidFill>
                <a:schemeClr val="accent1"/>
              </a:solidFill>
              <a:ln w="952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8" name="Straight Connector 37"/>
              <p:cNvCxnSpPr/>
              <p:nvPr/>
            </p:nvCxnSpPr>
            <p:spPr bwMode="auto">
              <a:xfrm>
                <a:off x="5120090" y="3947634"/>
                <a:ext cx="1517231" cy="1133837"/>
              </a:xfrm>
              <a:prstGeom prst="line">
                <a:avLst/>
              </a:prstGeom>
              <a:solidFill>
                <a:schemeClr val="accent1"/>
              </a:solidFill>
              <a:ln w="952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20651" t="21233" r="23378" b="6487"/>
            <a:stretch/>
          </p:blipFill>
          <p:spPr>
            <a:xfrm>
              <a:off x="6595087" y="334086"/>
              <a:ext cx="2497629" cy="2419086"/>
            </a:xfrm>
            <a:prstGeom prst="rect">
              <a:avLst/>
            </a:prstGeom>
          </p:spPr>
        </p:pic>
        <p:cxnSp>
          <p:nvCxnSpPr>
            <p:cNvPr id="13" name="Straight Connector 12"/>
            <p:cNvCxnSpPr/>
            <p:nvPr/>
          </p:nvCxnSpPr>
          <p:spPr bwMode="auto">
            <a:xfrm>
              <a:off x="5852762" y="495072"/>
              <a:ext cx="1626211" cy="1248770"/>
            </a:xfrm>
            <a:prstGeom prst="line">
              <a:avLst/>
            </a:prstGeom>
            <a:ln>
              <a:solidFill>
                <a:srgbClr val="FF0000"/>
              </a:solidFill>
              <a:prstDash val="dash"/>
              <a:headEnd type="none" w="med" len="med"/>
              <a:tailEnd type="none" w="med" len="med"/>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5"/>
            </a:lnRef>
            <a:fillRef idx="0">
              <a:schemeClr val="accent5"/>
            </a:fillRef>
            <a:effectRef idx="2">
              <a:schemeClr val="accent5"/>
            </a:effectRef>
            <a:fontRef idx="minor">
              <a:schemeClr val="tx1"/>
            </a:fontRef>
          </p:style>
        </p:cxnSp>
        <p:cxnSp>
          <p:nvCxnSpPr>
            <p:cNvPr id="14" name="Straight Connector 13"/>
            <p:cNvCxnSpPr/>
            <p:nvPr/>
          </p:nvCxnSpPr>
          <p:spPr bwMode="auto">
            <a:xfrm flipV="1">
              <a:off x="6445340" y="1907616"/>
              <a:ext cx="1033633" cy="1976606"/>
            </a:xfrm>
            <a:prstGeom prst="line">
              <a:avLst/>
            </a:prstGeom>
            <a:solidFill>
              <a:schemeClr val="accent1"/>
            </a:solidFill>
            <a:ln w="38100" cap="flat" cmpd="sng" algn="ctr">
              <a:solidFill>
                <a:srgbClr val="FF0000"/>
              </a:solidFill>
              <a:prstDash val="dash"/>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cxnSp>
        <p:nvCxnSpPr>
          <p:cNvPr id="4" name="Straight Connector 3"/>
          <p:cNvCxnSpPr/>
          <p:nvPr/>
        </p:nvCxnSpPr>
        <p:spPr bwMode="auto">
          <a:xfrm>
            <a:off x="854567" y="1685652"/>
            <a:ext cx="2541203" cy="0"/>
          </a:xfrm>
          <a:prstGeom prst="line">
            <a:avLst/>
          </a:prstGeom>
          <a:ln>
            <a:headEnd type="none" w="med" len="med"/>
            <a:tailEnd type="none" w="med" len="med"/>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4"/>
          </a:lnRef>
          <a:fillRef idx="0">
            <a:schemeClr val="accent4"/>
          </a:fillRef>
          <a:effectRef idx="2">
            <a:schemeClr val="accent4"/>
          </a:effectRef>
          <a:fontRef idx="minor">
            <a:schemeClr val="tx1"/>
          </a:fontRef>
        </p:style>
      </p:cxnSp>
      <p:sp>
        <p:nvSpPr>
          <p:cNvPr id="9" name="TextBox 8"/>
          <p:cNvSpPr txBox="1"/>
          <p:nvPr/>
        </p:nvSpPr>
        <p:spPr>
          <a:xfrm>
            <a:off x="1521861" y="1250366"/>
            <a:ext cx="1125629" cy="461665"/>
          </a:xfrm>
          <a:prstGeom prst="rect">
            <a:avLst/>
          </a:prstGeom>
          <a:noFill/>
        </p:spPr>
        <p:txBody>
          <a:bodyPr wrap="none" rtlCol="0">
            <a:spAutoFit/>
          </a:bodyPr>
          <a:lstStyle/>
          <a:p>
            <a:r>
              <a:rPr lang="en-US" dirty="0" smtClean="0"/>
              <a:t>10 mm</a:t>
            </a:r>
            <a:endParaRPr lang="en-US" dirty="0"/>
          </a:p>
        </p:txBody>
      </p:sp>
      <p:sp>
        <p:nvSpPr>
          <p:cNvPr id="39" name="TextBox 38"/>
          <p:cNvSpPr txBox="1"/>
          <p:nvPr/>
        </p:nvSpPr>
        <p:spPr>
          <a:xfrm>
            <a:off x="1658758" y="5753336"/>
            <a:ext cx="6362639" cy="461665"/>
          </a:xfrm>
          <a:prstGeom prst="rect">
            <a:avLst/>
          </a:prstGeom>
          <a:noFill/>
        </p:spPr>
        <p:txBody>
          <a:bodyPr wrap="none" rtlCol="0">
            <a:spAutoFit/>
          </a:bodyPr>
          <a:lstStyle/>
          <a:p>
            <a:r>
              <a:rPr lang="en-US" dirty="0" smtClean="0"/>
              <a:t>Hundreds </a:t>
            </a:r>
            <a:r>
              <a:rPr lang="en-US" smtClean="0"/>
              <a:t>of microsystems </a:t>
            </a:r>
            <a:r>
              <a:rPr lang="en-US" dirty="0" smtClean="0"/>
              <a:t>fabricated at once</a:t>
            </a:r>
            <a:endParaRPr lang="en-US" dirty="0"/>
          </a:p>
        </p:txBody>
      </p:sp>
      <p:sp>
        <p:nvSpPr>
          <p:cNvPr id="3" name="Slide Number Placeholder 2"/>
          <p:cNvSpPr>
            <a:spLocks noGrp="1"/>
          </p:cNvSpPr>
          <p:nvPr>
            <p:ph type="sldNum" sz="quarter" idx="11"/>
          </p:nvPr>
        </p:nvSpPr>
        <p:spPr/>
        <p:txBody>
          <a:bodyPr/>
          <a:lstStyle/>
          <a:p>
            <a:fld id="{2C50C6C8-AA94-9B41-804B-ADFF335A0C34}" type="slidenum">
              <a:rPr lang="en-US" smtClean="0"/>
              <a:pPr/>
              <a:t>23</a:t>
            </a:fld>
            <a:endParaRPr lang="en-US" dirty="0"/>
          </a:p>
        </p:txBody>
      </p:sp>
    </p:spTree>
    <p:extLst>
      <p:ext uri="{BB962C8B-B14F-4D97-AF65-F5344CB8AC3E}">
        <p14:creationId xmlns:p14="http://schemas.microsoft.com/office/powerpoint/2010/main" val="20977611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a:t>
            </a:r>
            <a:endParaRPr lang="en-US" dirty="0"/>
          </a:p>
        </p:txBody>
      </p:sp>
      <p:sp>
        <p:nvSpPr>
          <p:cNvPr id="3" name="Content Placeholder 2"/>
          <p:cNvSpPr>
            <a:spLocks noGrp="1"/>
          </p:cNvSpPr>
          <p:nvPr>
            <p:ph idx="1"/>
          </p:nvPr>
        </p:nvSpPr>
        <p:spPr/>
        <p:txBody>
          <a:bodyPr/>
          <a:lstStyle/>
          <a:p>
            <a:r>
              <a:rPr lang="en-US" dirty="0" smtClean="0"/>
              <a:t>University of Rochester WUN Mobility Travel Grant</a:t>
            </a:r>
          </a:p>
          <a:p>
            <a:r>
              <a:rPr lang="en-US" dirty="0"/>
              <a:t>Whitaker Foundation </a:t>
            </a:r>
            <a:r>
              <a:rPr lang="en-US" dirty="0" smtClean="0"/>
              <a:t>2013+2015</a:t>
            </a:r>
          </a:p>
          <a:p>
            <a:r>
              <a:rPr lang="en-US" dirty="0"/>
              <a:t>NSF:PFI-ATT IIP-1601850</a:t>
            </a:r>
          </a:p>
          <a:p>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24</a:t>
            </a:fld>
            <a:endParaRPr lang="en-US" dirty="0"/>
          </a:p>
        </p:txBody>
      </p:sp>
    </p:spTree>
    <p:extLst>
      <p:ext uri="{BB962C8B-B14F-4D97-AF65-F5344CB8AC3E}">
        <p14:creationId xmlns:p14="http://schemas.microsoft.com/office/powerpoint/2010/main" val="8734306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Acknowledgements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7" name="TextBox 6"/>
          <p:cNvSpPr txBox="1"/>
          <p:nvPr/>
        </p:nvSpPr>
        <p:spPr>
          <a:xfrm>
            <a:off x="421819" y="1313004"/>
            <a:ext cx="3047629" cy="1938992"/>
          </a:xfrm>
          <a:prstGeom prst="rect">
            <a:avLst/>
          </a:prstGeom>
          <a:noFill/>
        </p:spPr>
        <p:txBody>
          <a:bodyPr wrap="none" rtlCol="0">
            <a:spAutoFit/>
          </a:bodyPr>
          <a:lstStyle/>
          <a:p>
            <a:r>
              <a:rPr lang="en-US" sz="2000" b="1" u="sng" dirty="0">
                <a:latin typeface="Helvetica Neue"/>
                <a:cs typeface="Helvetica Neue"/>
              </a:rPr>
              <a:t>University of Rochester</a:t>
            </a:r>
          </a:p>
          <a:p>
            <a:r>
              <a:rPr lang="en-US" sz="2000" dirty="0">
                <a:latin typeface="Helvetica Neue"/>
                <a:cs typeface="Helvetica Neue"/>
              </a:rPr>
              <a:t>Prof. James McGrath</a:t>
            </a:r>
          </a:p>
          <a:p>
            <a:r>
              <a:rPr lang="en-US" sz="2000" dirty="0" smtClean="0">
                <a:latin typeface="Helvetica Neue"/>
                <a:cs typeface="Helvetica Neue"/>
              </a:rPr>
              <a:t>Dean </a:t>
            </a:r>
            <a:r>
              <a:rPr lang="en-US" sz="2000" dirty="0">
                <a:latin typeface="Helvetica Neue"/>
                <a:cs typeface="Helvetica Neue"/>
              </a:rPr>
              <a:t>Johnson, </a:t>
            </a:r>
            <a:r>
              <a:rPr lang="en-US" sz="2000" dirty="0" smtClean="0">
                <a:latin typeface="Helvetica Neue"/>
                <a:cs typeface="Helvetica Neue"/>
              </a:rPr>
              <a:t>PhD</a:t>
            </a:r>
          </a:p>
          <a:p>
            <a:r>
              <a:rPr lang="en-US" sz="2000" dirty="0" smtClean="0">
                <a:latin typeface="Helvetica Neue"/>
                <a:cs typeface="Helvetica Neue"/>
              </a:rPr>
              <a:t> </a:t>
            </a:r>
            <a:r>
              <a:rPr lang="en-US" sz="2000" dirty="0" err="1" smtClean="0">
                <a:latin typeface="Helvetica Neue"/>
                <a:cs typeface="Helvetica Neue"/>
              </a:rPr>
              <a:t>Tejas</a:t>
            </a:r>
            <a:r>
              <a:rPr lang="en-US" sz="2000" dirty="0" smtClean="0">
                <a:latin typeface="Helvetica Neue"/>
                <a:cs typeface="Helvetica Neue"/>
              </a:rPr>
              <a:t> </a:t>
            </a:r>
            <a:r>
              <a:rPr lang="en-US" sz="2000" dirty="0" err="1">
                <a:latin typeface="Helvetica Neue"/>
                <a:cs typeface="Helvetica Neue"/>
              </a:rPr>
              <a:t>Khire</a:t>
            </a:r>
            <a:endParaRPr lang="en-US" sz="2000" dirty="0">
              <a:latin typeface="Helvetica Neue"/>
              <a:cs typeface="Helvetica Neue"/>
            </a:endParaRPr>
          </a:p>
          <a:p>
            <a:r>
              <a:rPr lang="en-US" sz="2000" dirty="0">
                <a:latin typeface="Helvetica Neue"/>
                <a:cs typeface="Helvetica Neue"/>
              </a:rPr>
              <a:t>Karl Smith</a:t>
            </a:r>
            <a:endParaRPr lang="en-US" sz="2000" dirty="0" smtClean="0">
              <a:latin typeface="Helvetica Neue"/>
              <a:cs typeface="Helvetica Neue"/>
            </a:endParaRPr>
          </a:p>
          <a:p>
            <a:r>
              <a:rPr lang="en-US" sz="2000" dirty="0" smtClean="0">
                <a:latin typeface="Helvetica Neue"/>
                <a:cs typeface="Helvetica Neue"/>
              </a:rPr>
              <a:t>Tucker Burgin</a:t>
            </a:r>
            <a:endParaRPr lang="en-US" sz="2000" dirty="0">
              <a:latin typeface="Helvetica Neue"/>
              <a:cs typeface="Helvetica Neue"/>
            </a:endParaRPr>
          </a:p>
        </p:txBody>
      </p:sp>
      <p:sp>
        <p:nvSpPr>
          <p:cNvPr id="8" name="TextBox 7"/>
          <p:cNvSpPr txBox="1"/>
          <p:nvPr/>
        </p:nvSpPr>
        <p:spPr>
          <a:xfrm>
            <a:off x="3641337" y="1877454"/>
            <a:ext cx="2488861" cy="1015663"/>
          </a:xfrm>
          <a:prstGeom prst="rect">
            <a:avLst/>
          </a:prstGeom>
          <a:noFill/>
        </p:spPr>
        <p:txBody>
          <a:bodyPr wrap="none" rtlCol="0">
            <a:spAutoFit/>
          </a:bodyPr>
          <a:lstStyle/>
          <a:p>
            <a:r>
              <a:rPr lang="en-US" sz="2000" dirty="0">
                <a:latin typeface="Arial"/>
                <a:cs typeface="Arial"/>
              </a:rPr>
              <a:t>J.P. </a:t>
            </a:r>
            <a:r>
              <a:rPr lang="en-US" sz="2000" dirty="0" err="1">
                <a:latin typeface="Arial"/>
                <a:cs typeface="Arial"/>
              </a:rPr>
              <a:t>DesOrmeaux</a:t>
            </a:r>
            <a:endParaRPr lang="en-US" sz="2000" dirty="0">
              <a:latin typeface="Arial"/>
              <a:cs typeface="Arial"/>
            </a:endParaRPr>
          </a:p>
          <a:p>
            <a:r>
              <a:rPr lang="en-US" sz="2000" dirty="0">
                <a:latin typeface="Arial"/>
                <a:cs typeface="Arial"/>
              </a:rPr>
              <a:t>Josh Miller</a:t>
            </a:r>
          </a:p>
          <a:p>
            <a:r>
              <a:rPr lang="en-US" sz="2000" dirty="0" smtClean="0">
                <a:latin typeface="Arial"/>
                <a:cs typeface="Arial"/>
              </a:rPr>
              <a:t>Jamie </a:t>
            </a:r>
            <a:r>
              <a:rPr lang="en-US" sz="2000" dirty="0" err="1">
                <a:latin typeface="Arial"/>
                <a:cs typeface="Arial"/>
              </a:rPr>
              <a:t>Roussie</a:t>
            </a:r>
            <a:r>
              <a:rPr lang="en-US" sz="2000" dirty="0">
                <a:latin typeface="Arial"/>
                <a:cs typeface="Arial"/>
              </a:rPr>
              <a:t>, PhD</a:t>
            </a:r>
          </a:p>
        </p:txBody>
      </p:sp>
      <p:sp>
        <p:nvSpPr>
          <p:cNvPr id="9" name="TextBox 8"/>
          <p:cNvSpPr txBox="1"/>
          <p:nvPr/>
        </p:nvSpPr>
        <p:spPr>
          <a:xfrm>
            <a:off x="421819" y="4175326"/>
            <a:ext cx="2386166" cy="1323439"/>
          </a:xfrm>
          <a:prstGeom prst="rect">
            <a:avLst/>
          </a:prstGeom>
          <a:noFill/>
        </p:spPr>
        <p:txBody>
          <a:bodyPr wrap="none" rtlCol="0">
            <a:spAutoFit/>
          </a:bodyPr>
          <a:lstStyle/>
          <a:p>
            <a:r>
              <a:rPr lang="en-US" sz="2000" b="1" u="sng" dirty="0" smtClean="0">
                <a:latin typeface="Helvetica Neue"/>
                <a:cs typeface="Helvetica Neue"/>
              </a:rPr>
              <a:t>RIT</a:t>
            </a:r>
            <a:endParaRPr lang="en-US" sz="2000" b="1" dirty="0">
              <a:latin typeface="Helvetica Neue"/>
              <a:cs typeface="Helvetica Neue"/>
            </a:endParaRPr>
          </a:p>
          <a:p>
            <a:r>
              <a:rPr lang="en-US" sz="2000" dirty="0" smtClean="0">
                <a:latin typeface="Helvetica Neue"/>
                <a:cs typeface="Helvetica Neue"/>
              </a:rPr>
              <a:t>Prof. Tom </a:t>
            </a:r>
            <a:r>
              <a:rPr lang="en-US" sz="2000" dirty="0" err="1" smtClean="0">
                <a:latin typeface="Helvetica Neue"/>
                <a:cs typeface="Helvetica Neue"/>
              </a:rPr>
              <a:t>Gaborski</a:t>
            </a:r>
            <a:endParaRPr lang="en-US" sz="2000" dirty="0" smtClean="0">
              <a:latin typeface="Helvetica Neue"/>
              <a:cs typeface="Helvetica Neue"/>
            </a:endParaRPr>
          </a:p>
          <a:p>
            <a:r>
              <a:rPr lang="en-US" sz="2000" dirty="0">
                <a:latin typeface="Helvetica Neue"/>
                <a:cs typeface="Helvetica Neue"/>
              </a:rPr>
              <a:t>Henry Chung, PhD</a:t>
            </a:r>
          </a:p>
          <a:p>
            <a:endParaRPr lang="en-US" sz="2000" b="1" dirty="0">
              <a:latin typeface="Helvetica Neue"/>
              <a:cs typeface="Helvetica Neue"/>
            </a:endParaRPr>
          </a:p>
        </p:txBody>
      </p:sp>
      <p:pic>
        <p:nvPicPr>
          <p:cNvPr id="11" name="Picture 10" descr="simpore_logo.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9066" y="1278205"/>
            <a:ext cx="2408677" cy="602169"/>
          </a:xfrm>
          <a:prstGeom prst="rect">
            <a:avLst/>
          </a:prstGeom>
        </p:spPr>
      </p:pic>
      <p:sp>
        <p:nvSpPr>
          <p:cNvPr id="13" name="TextBox 12"/>
          <p:cNvSpPr txBox="1"/>
          <p:nvPr/>
        </p:nvSpPr>
        <p:spPr>
          <a:xfrm>
            <a:off x="2910902" y="2971301"/>
            <a:ext cx="3219296" cy="1631216"/>
          </a:xfrm>
          <a:prstGeom prst="rect">
            <a:avLst/>
          </a:prstGeom>
          <a:noFill/>
        </p:spPr>
        <p:txBody>
          <a:bodyPr wrap="none" rtlCol="0">
            <a:spAutoFit/>
          </a:bodyPr>
          <a:lstStyle/>
          <a:p>
            <a:r>
              <a:rPr lang="en-US" sz="2000" b="1" u="sng" dirty="0" smtClean="0">
                <a:latin typeface="Helvetica Neue"/>
                <a:cs typeface="Helvetica Neue"/>
              </a:rPr>
              <a:t>University of Nottingham</a:t>
            </a:r>
            <a:endParaRPr lang="en-US" sz="2000" b="1" dirty="0">
              <a:latin typeface="Helvetica Neue"/>
              <a:cs typeface="Helvetica Neue"/>
            </a:endParaRPr>
          </a:p>
          <a:p>
            <a:r>
              <a:rPr lang="en-US" sz="2000" dirty="0" smtClean="0">
                <a:latin typeface="Helvetica Neue"/>
                <a:cs typeface="Helvetica Neue"/>
              </a:rPr>
              <a:t>Prof. Kevin Webb</a:t>
            </a:r>
          </a:p>
          <a:p>
            <a:r>
              <a:rPr lang="en-US" sz="2000" dirty="0" smtClean="0">
                <a:latin typeface="Helvetica Neue"/>
                <a:cs typeface="Helvetica Neue"/>
              </a:rPr>
              <a:t>Flavius </a:t>
            </a:r>
            <a:r>
              <a:rPr lang="en-US" sz="2000" dirty="0" err="1" smtClean="0">
                <a:latin typeface="Helvetica Neue"/>
                <a:cs typeface="Helvetica Neue"/>
              </a:rPr>
              <a:t>Pascut</a:t>
            </a:r>
            <a:r>
              <a:rPr lang="en-US" sz="2000" dirty="0" smtClean="0">
                <a:latin typeface="Helvetica Neue"/>
                <a:cs typeface="Helvetica Neue"/>
              </a:rPr>
              <a:t>, PhD</a:t>
            </a:r>
            <a:endParaRPr lang="en-US" sz="2000" dirty="0">
              <a:latin typeface="Helvetica Neue"/>
              <a:cs typeface="Helvetica Neue"/>
            </a:endParaRPr>
          </a:p>
          <a:p>
            <a:r>
              <a:rPr lang="en-US" sz="2000" dirty="0" smtClean="0">
                <a:latin typeface="Helvetica Neue"/>
                <a:cs typeface="Helvetica Neue"/>
              </a:rPr>
              <a:t>Emilia </a:t>
            </a:r>
            <a:r>
              <a:rPr lang="en-US" sz="2000" dirty="0" err="1" smtClean="0">
                <a:latin typeface="Helvetica Neue"/>
                <a:cs typeface="Helvetica Neue"/>
              </a:rPr>
              <a:t>Moradi</a:t>
            </a:r>
            <a:r>
              <a:rPr lang="en-US" sz="2000" dirty="0" smtClean="0">
                <a:latin typeface="Helvetica Neue"/>
                <a:cs typeface="Helvetica Neue"/>
              </a:rPr>
              <a:t>, PhD</a:t>
            </a:r>
            <a:endParaRPr lang="en-US" sz="2000" dirty="0">
              <a:latin typeface="Helvetica Neue"/>
              <a:cs typeface="Helvetica Neue"/>
            </a:endParaRPr>
          </a:p>
          <a:p>
            <a:endParaRPr lang="en-US" sz="2000" b="1" dirty="0">
              <a:latin typeface="Helvetica Neue"/>
              <a:cs typeface="Helvetica Neue"/>
            </a:endParaRPr>
          </a:p>
        </p:txBody>
      </p:sp>
      <p:pic>
        <p:nvPicPr>
          <p:cNvPr id="4" name="Picture 3" descr="1459704_10154772089185597_2363251019382827652_n (1).jpg"/>
          <p:cNvPicPr>
            <a:picLocks noChangeAspect="1"/>
          </p:cNvPicPr>
          <p:nvPr/>
        </p:nvPicPr>
        <p:blipFill rotWithShape="1">
          <a:blip r:embed="rId5">
            <a:extLst>
              <a:ext uri="{28A0092B-C50C-407E-A947-70E740481C1C}">
                <a14:useLocalDpi xmlns:a14="http://schemas.microsoft.com/office/drawing/2010/main" val="0"/>
              </a:ext>
            </a:extLst>
          </a:blip>
          <a:srcRect t="14067" b="27106"/>
          <a:stretch/>
        </p:blipFill>
        <p:spPr>
          <a:xfrm>
            <a:off x="6104798" y="4374305"/>
            <a:ext cx="2999876" cy="1319139"/>
          </a:xfrm>
          <a:prstGeom prst="rect">
            <a:avLst/>
          </a:prstGeom>
        </p:spPr>
      </p:pic>
      <p:pic>
        <p:nvPicPr>
          <p:cNvPr id="14" name="Picture 13" descr="10325172_10154425306990573_303960068558007148_n.jpg"/>
          <p:cNvPicPr>
            <a:picLocks noChangeAspect="1"/>
          </p:cNvPicPr>
          <p:nvPr/>
        </p:nvPicPr>
        <p:blipFill rotWithShape="1">
          <a:blip r:embed="rId6">
            <a:extLst>
              <a:ext uri="{28A0092B-C50C-407E-A947-70E740481C1C}">
                <a14:useLocalDpi xmlns:a14="http://schemas.microsoft.com/office/drawing/2010/main" val="0"/>
              </a:ext>
            </a:extLst>
          </a:blip>
          <a:srcRect l="11427" t="19080" r="6286"/>
          <a:stretch/>
        </p:blipFill>
        <p:spPr>
          <a:xfrm>
            <a:off x="6246091" y="1761229"/>
            <a:ext cx="2746474" cy="2025680"/>
          </a:xfrm>
          <a:prstGeom prst="rect">
            <a:avLst/>
          </a:prstGeom>
        </p:spPr>
      </p:pic>
      <p:sp>
        <p:nvSpPr>
          <p:cNvPr id="12" name="TextBox 11"/>
          <p:cNvSpPr txBox="1"/>
          <p:nvPr/>
        </p:nvSpPr>
        <p:spPr>
          <a:xfrm>
            <a:off x="2807985" y="4725558"/>
            <a:ext cx="3324308" cy="1323439"/>
          </a:xfrm>
          <a:prstGeom prst="rect">
            <a:avLst/>
          </a:prstGeom>
          <a:noFill/>
        </p:spPr>
        <p:txBody>
          <a:bodyPr wrap="none" rtlCol="0">
            <a:spAutoFit/>
          </a:bodyPr>
          <a:lstStyle/>
          <a:p>
            <a:r>
              <a:rPr lang="en-US" sz="2000" b="1" u="sng" dirty="0" smtClean="0">
                <a:latin typeface="Helvetica Neue"/>
                <a:cs typeface="Helvetica Neue"/>
              </a:rPr>
              <a:t>University of Ottawa</a:t>
            </a:r>
            <a:endParaRPr lang="en-US" sz="2000" b="1" dirty="0">
              <a:latin typeface="Helvetica Neue"/>
              <a:cs typeface="Helvetica Neue"/>
            </a:endParaRPr>
          </a:p>
          <a:p>
            <a:r>
              <a:rPr lang="en-US" sz="2000" dirty="0" smtClean="0">
                <a:latin typeface="Helvetica Neue"/>
                <a:cs typeface="Helvetica Neue"/>
              </a:rPr>
              <a:t>Prof. Vincent Tabard-</a:t>
            </a:r>
            <a:r>
              <a:rPr lang="en-US" sz="2000" dirty="0" err="1" smtClean="0">
                <a:latin typeface="Helvetica Neue"/>
                <a:cs typeface="Helvetica Neue"/>
              </a:rPr>
              <a:t>Cossa</a:t>
            </a:r>
            <a:endParaRPr lang="en-US" sz="2000" dirty="0" smtClean="0">
              <a:latin typeface="Helvetica Neue"/>
              <a:cs typeface="Helvetica Neue"/>
            </a:endParaRPr>
          </a:p>
          <a:p>
            <a:r>
              <a:rPr lang="en-US" sz="2000" dirty="0" smtClean="0">
                <a:latin typeface="Helvetica Neue"/>
                <a:cs typeface="Helvetica Neue"/>
              </a:rPr>
              <a:t>Kyle Briggs</a:t>
            </a:r>
            <a:endParaRPr lang="en-US" sz="2000" dirty="0">
              <a:latin typeface="Helvetica Neue"/>
              <a:cs typeface="Helvetica Neue"/>
            </a:endParaRPr>
          </a:p>
          <a:p>
            <a:endParaRPr lang="en-US" sz="2000" b="1" dirty="0">
              <a:latin typeface="Helvetica Neue"/>
              <a:cs typeface="Helvetica Neue"/>
            </a:endParaRPr>
          </a:p>
        </p:txBody>
      </p:sp>
      <p:sp>
        <p:nvSpPr>
          <p:cNvPr id="3" name="TextBox 2"/>
          <p:cNvSpPr txBox="1"/>
          <p:nvPr/>
        </p:nvSpPr>
        <p:spPr>
          <a:xfrm>
            <a:off x="421819" y="5786735"/>
            <a:ext cx="3690434" cy="461665"/>
          </a:xfrm>
          <a:prstGeom prst="rect">
            <a:avLst/>
          </a:prstGeom>
          <a:noFill/>
        </p:spPr>
        <p:txBody>
          <a:bodyPr wrap="none" rtlCol="0">
            <a:spAutoFit/>
          </a:bodyPr>
          <a:lstStyle/>
          <a:p>
            <a:r>
              <a:rPr lang="en-US" b="1" u="sng" dirty="0" err="1" smtClean="0"/>
              <a:t>URnano</a:t>
            </a:r>
            <a:r>
              <a:rPr lang="en-US" b="1" dirty="0" smtClean="0"/>
              <a:t> – </a:t>
            </a:r>
            <a:r>
              <a:rPr lang="en-US" dirty="0" smtClean="0"/>
              <a:t>Brian McIntyre</a:t>
            </a:r>
            <a:endParaRPr lang="en-US" b="1" dirty="0"/>
          </a:p>
        </p:txBody>
      </p:sp>
      <p:sp>
        <p:nvSpPr>
          <p:cNvPr id="10" name="Slide Number Placeholder 9"/>
          <p:cNvSpPr>
            <a:spLocks noGrp="1"/>
          </p:cNvSpPr>
          <p:nvPr>
            <p:ph type="sldNum" sz="quarter" idx="11"/>
          </p:nvPr>
        </p:nvSpPr>
        <p:spPr/>
        <p:txBody>
          <a:bodyPr/>
          <a:lstStyle/>
          <a:p>
            <a:fld id="{2C50C6C8-AA94-9B41-804B-ADFF335A0C34}" type="slidenum">
              <a:rPr lang="en-US" smtClean="0"/>
              <a:pPr/>
              <a:t>25</a:t>
            </a:fld>
            <a:endParaRPr lang="en-US" dirty="0"/>
          </a:p>
        </p:txBody>
      </p:sp>
    </p:spTree>
    <p:extLst>
      <p:ext uri="{BB962C8B-B14F-4D97-AF65-F5344CB8AC3E}">
        <p14:creationId xmlns:p14="http://schemas.microsoft.com/office/powerpoint/2010/main" val="16984930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Questions?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26</a:t>
            </a:fld>
            <a:endParaRPr lang="en-US" dirty="0"/>
          </a:p>
        </p:txBody>
      </p:sp>
    </p:spTree>
    <p:extLst>
      <p:ext uri="{BB962C8B-B14F-4D97-AF65-F5344CB8AC3E}">
        <p14:creationId xmlns:p14="http://schemas.microsoft.com/office/powerpoint/2010/main" val="1188756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DNA </a:t>
            </a:r>
            <a:r>
              <a:rPr lang="en-US" dirty="0" err="1" smtClean="0">
                <a:latin typeface="Arial"/>
                <a:cs typeface="Arial"/>
              </a:rPr>
              <a:t>Nanopore</a:t>
            </a:r>
            <a:r>
              <a:rPr lang="en-US" dirty="0" smtClean="0">
                <a:latin typeface="Arial"/>
                <a:cs typeface="Arial"/>
              </a:rPr>
              <a:t> Sequencers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4" name="Rectangle 3"/>
          <p:cNvSpPr/>
          <p:nvPr/>
        </p:nvSpPr>
        <p:spPr>
          <a:xfrm>
            <a:off x="6252882" y="6324647"/>
            <a:ext cx="2726018" cy="400110"/>
          </a:xfrm>
          <a:prstGeom prst="rect">
            <a:avLst/>
          </a:prstGeom>
        </p:spPr>
        <p:txBody>
          <a:bodyPr wrap="square">
            <a:spAutoFit/>
          </a:bodyPr>
          <a:lstStyle/>
          <a:p>
            <a:pPr algn="r"/>
            <a:r>
              <a:rPr lang="nb-NO" sz="1000" dirty="0">
                <a:solidFill>
                  <a:schemeClr val="accent3"/>
                </a:solidFill>
              </a:rPr>
              <a:t>Dekker, C. (2007). "Solid-</a:t>
            </a:r>
            <a:r>
              <a:rPr lang="nb-NO" sz="1000" dirty="0" err="1">
                <a:solidFill>
                  <a:schemeClr val="accent3"/>
                </a:solidFill>
              </a:rPr>
              <a:t>state</a:t>
            </a:r>
            <a:r>
              <a:rPr lang="nb-NO" sz="1000" dirty="0">
                <a:solidFill>
                  <a:schemeClr val="accent3"/>
                </a:solidFill>
              </a:rPr>
              <a:t> </a:t>
            </a:r>
            <a:r>
              <a:rPr lang="nb-NO" sz="1000" dirty="0" err="1">
                <a:solidFill>
                  <a:schemeClr val="accent3"/>
                </a:solidFill>
              </a:rPr>
              <a:t>nanopores</a:t>
            </a:r>
            <a:r>
              <a:rPr lang="nb-NO" sz="1000" dirty="0">
                <a:solidFill>
                  <a:schemeClr val="accent3"/>
                </a:solidFill>
              </a:rPr>
              <a:t>." </a:t>
            </a:r>
            <a:r>
              <a:rPr lang="nb-NO" sz="1000" u="sng" dirty="0">
                <a:solidFill>
                  <a:schemeClr val="accent3"/>
                </a:solidFill>
              </a:rPr>
              <a:t>Nat </a:t>
            </a:r>
            <a:r>
              <a:rPr lang="nb-NO" sz="1000" u="sng" dirty="0" err="1">
                <a:solidFill>
                  <a:schemeClr val="accent3"/>
                </a:solidFill>
              </a:rPr>
              <a:t>Nano</a:t>
            </a:r>
            <a:r>
              <a:rPr lang="nb-NO" sz="1000" u="sng" dirty="0">
                <a:solidFill>
                  <a:schemeClr val="accent3"/>
                </a:solidFill>
              </a:rPr>
              <a:t> </a:t>
            </a:r>
            <a:r>
              <a:rPr lang="nb-NO" sz="1000" b="1" u="sng" dirty="0">
                <a:solidFill>
                  <a:schemeClr val="accent3"/>
                </a:solidFill>
              </a:rPr>
              <a:t>2</a:t>
            </a:r>
            <a:r>
              <a:rPr lang="nb-NO" sz="1000" u="sng" dirty="0">
                <a:solidFill>
                  <a:schemeClr val="accent3"/>
                </a:solidFill>
              </a:rPr>
              <a:t>(4): 209-215.</a:t>
            </a:r>
            <a:endParaRPr lang="en-US" sz="1000" dirty="0">
              <a:solidFill>
                <a:schemeClr val="accent3"/>
              </a:solidFill>
              <a:ea typeface="Arial" charset="0"/>
              <a:cs typeface="Arial"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782" y="1754932"/>
            <a:ext cx="5156200" cy="4140200"/>
          </a:xfrm>
          <a:prstGeom prst="rect">
            <a:avLst/>
          </a:prstGeom>
        </p:spPr>
      </p:pic>
      <p:sp>
        <p:nvSpPr>
          <p:cNvPr id="3" name="TextBox 2"/>
          <p:cNvSpPr txBox="1"/>
          <p:nvPr/>
        </p:nvSpPr>
        <p:spPr>
          <a:xfrm>
            <a:off x="288759" y="1847426"/>
            <a:ext cx="3717515" cy="3416320"/>
          </a:xfrm>
          <a:prstGeom prst="rect">
            <a:avLst/>
          </a:prstGeom>
          <a:noFill/>
        </p:spPr>
        <p:txBody>
          <a:bodyPr wrap="square" rtlCol="0">
            <a:spAutoFit/>
          </a:bodyPr>
          <a:lstStyle/>
          <a:p>
            <a:r>
              <a:rPr lang="en-US" u="sng" dirty="0" smtClean="0"/>
              <a:t>Single Silicon </a:t>
            </a:r>
            <a:r>
              <a:rPr lang="en-US" u="sng" dirty="0" err="1" smtClean="0"/>
              <a:t>Nanopore</a:t>
            </a:r>
            <a:endParaRPr lang="en-US" u="sng" dirty="0" smtClean="0"/>
          </a:p>
          <a:p>
            <a:pPr marL="342900" indent="-342900">
              <a:buFont typeface="Arial" charset="0"/>
              <a:buChar char="•"/>
            </a:pPr>
            <a:endParaRPr lang="en-US" dirty="0" smtClean="0"/>
          </a:p>
          <a:p>
            <a:pPr marL="342900" indent="-342900">
              <a:buFont typeface="Arial" charset="0"/>
              <a:buChar char="•"/>
            </a:pPr>
            <a:r>
              <a:rPr lang="en-US" dirty="0" smtClean="0"/>
              <a:t>Cheap Fabrication</a:t>
            </a:r>
          </a:p>
          <a:p>
            <a:pPr marL="342900" indent="-342900">
              <a:buFont typeface="Arial" charset="0"/>
              <a:buChar char="•"/>
            </a:pPr>
            <a:r>
              <a:rPr lang="en-US" dirty="0" smtClean="0"/>
              <a:t>Stable Shelf Life</a:t>
            </a:r>
          </a:p>
          <a:p>
            <a:pPr marL="342900" indent="-342900">
              <a:buFont typeface="Arial" charset="0"/>
              <a:buChar char="•"/>
            </a:pPr>
            <a:endParaRPr lang="en-US" dirty="0"/>
          </a:p>
          <a:p>
            <a:pPr marL="342900" indent="-342900">
              <a:buFont typeface="Arial" charset="0"/>
              <a:buChar char="•"/>
            </a:pPr>
            <a:r>
              <a:rPr lang="en-US" dirty="0" smtClean="0"/>
              <a:t>Poor base pair resolution</a:t>
            </a:r>
          </a:p>
          <a:p>
            <a:pPr marL="342900" indent="-342900">
              <a:buFont typeface="Arial" charset="0"/>
              <a:buChar char="•"/>
            </a:pPr>
            <a:r>
              <a:rPr lang="en-US" dirty="0" smtClean="0"/>
              <a:t>Single point of failure</a:t>
            </a:r>
          </a:p>
          <a:p>
            <a:pPr marL="342900" indent="-342900">
              <a:buFont typeface="Arial" charset="0"/>
              <a:buChar char="•"/>
            </a:pPr>
            <a:endParaRPr lang="en-US" dirty="0"/>
          </a:p>
        </p:txBody>
      </p:sp>
      <p:sp>
        <p:nvSpPr>
          <p:cNvPr id="7" name="Slide Number Placeholder 6"/>
          <p:cNvSpPr>
            <a:spLocks noGrp="1"/>
          </p:cNvSpPr>
          <p:nvPr>
            <p:ph type="sldNum" sz="quarter" idx="11"/>
          </p:nvPr>
        </p:nvSpPr>
        <p:spPr/>
        <p:txBody>
          <a:bodyPr/>
          <a:lstStyle/>
          <a:p>
            <a:fld id="{2C50C6C8-AA94-9B41-804B-ADFF335A0C34}" type="slidenum">
              <a:rPr lang="en-US" smtClean="0"/>
              <a:pPr/>
              <a:t>3</a:t>
            </a:fld>
            <a:endParaRPr lang="en-US" dirty="0"/>
          </a:p>
        </p:txBody>
      </p:sp>
    </p:spTree>
    <p:extLst>
      <p:ext uri="{BB962C8B-B14F-4D97-AF65-F5344CB8AC3E}">
        <p14:creationId xmlns:p14="http://schemas.microsoft.com/office/powerpoint/2010/main" val="1026383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the SSNP work?</a:t>
            </a:r>
            <a:endParaRPr lang="en-US" dirty="0"/>
          </a:p>
        </p:txBody>
      </p:sp>
      <p:sp>
        <p:nvSpPr>
          <p:cNvPr id="3" name="Content Placeholder 2"/>
          <p:cNvSpPr>
            <a:spLocks noGrp="1"/>
          </p:cNvSpPr>
          <p:nvPr>
            <p:ph idx="1"/>
          </p:nvPr>
        </p:nvSpPr>
        <p:spPr>
          <a:xfrm>
            <a:off x="685800" y="1481295"/>
            <a:ext cx="7128164" cy="4114800"/>
          </a:xfrm>
        </p:spPr>
        <p:txBody>
          <a:bodyPr/>
          <a:lstStyle/>
          <a:p>
            <a:r>
              <a:rPr lang="en-US" dirty="0" smtClean="0"/>
              <a:t>DNA is near pore, then </a:t>
            </a:r>
            <a:r>
              <a:rPr lang="en-US" dirty="0" err="1" smtClean="0"/>
              <a:t>electrophoretically</a:t>
            </a:r>
            <a:r>
              <a:rPr lang="en-US" dirty="0" smtClean="0"/>
              <a:t> captured </a:t>
            </a:r>
            <a:endParaRPr lang="en-US" dirty="0"/>
          </a:p>
          <a:p>
            <a:pPr lvl="1"/>
            <a:r>
              <a:rPr lang="en-US" dirty="0" smtClean="0"/>
              <a:t>~200-300 nm away</a:t>
            </a:r>
          </a:p>
          <a:p>
            <a:r>
              <a:rPr lang="en-US" dirty="0" smtClean="0"/>
              <a:t>DNA threads through tiny </a:t>
            </a:r>
            <a:r>
              <a:rPr lang="en-US" dirty="0" err="1" smtClean="0"/>
              <a:t>nanopore</a:t>
            </a:r>
            <a:r>
              <a:rPr lang="en-US" dirty="0" smtClean="0"/>
              <a:t>, causing a drop in current</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4</a:t>
            </a:fld>
            <a:endParaRPr lang="en-US" dirty="0"/>
          </a:p>
        </p:txBody>
      </p:sp>
    </p:spTree>
    <p:extLst>
      <p:ext uri="{BB962C8B-B14F-4D97-AF65-F5344CB8AC3E}">
        <p14:creationId xmlns:p14="http://schemas.microsoft.com/office/powerpoint/2010/main" val="386428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4000" dirty="0" smtClean="0">
                <a:latin typeface="Arial"/>
                <a:cs typeface="Arial"/>
              </a:rPr>
              <a:t>Si Nanomembrane Applications</a:t>
            </a:r>
            <a:endParaRPr lang="en-US" sz="40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3" name="Picture 2" descr="Screen Shot 2015-06-02 at 11.03.54 AM.png"/>
          <p:cNvPicPr>
            <a:picLocks noChangeAspect="1"/>
          </p:cNvPicPr>
          <p:nvPr/>
        </p:nvPicPr>
        <p:blipFill rotWithShape="1">
          <a:blip r:embed="rId4">
            <a:extLst>
              <a:ext uri="{28A0092B-C50C-407E-A947-70E740481C1C}">
                <a14:useLocalDpi xmlns:a14="http://schemas.microsoft.com/office/drawing/2010/main" val="0"/>
              </a:ext>
            </a:extLst>
          </a:blip>
          <a:srcRect l="8968" r="18655" b="69224"/>
          <a:stretch/>
        </p:blipFill>
        <p:spPr>
          <a:xfrm>
            <a:off x="308610" y="2044701"/>
            <a:ext cx="8149590" cy="3060700"/>
          </a:xfrm>
          <a:prstGeom prst="rect">
            <a:avLst/>
          </a:prstGeom>
        </p:spPr>
      </p:pic>
      <p:sp>
        <p:nvSpPr>
          <p:cNvPr id="7" name="Rectangle 6"/>
          <p:cNvSpPr/>
          <p:nvPr/>
        </p:nvSpPr>
        <p:spPr>
          <a:xfrm>
            <a:off x="5419142" y="6276320"/>
            <a:ext cx="3723170" cy="646331"/>
          </a:xfrm>
          <a:prstGeom prst="rect">
            <a:avLst/>
          </a:prstGeom>
        </p:spPr>
        <p:txBody>
          <a:bodyPr wrap="square">
            <a:spAutoFit/>
          </a:bodyPr>
          <a:lstStyle/>
          <a:p>
            <a:r>
              <a:rPr lang="en-US" sz="1200" dirty="0" smtClean="0">
                <a:solidFill>
                  <a:srgbClr val="E8EAE9"/>
                </a:solidFill>
                <a:latin typeface="Helvetica Neue"/>
                <a:cs typeface="Helvetica Neue"/>
              </a:rPr>
              <a:t>Chung et al. “Highly Permeable Silicon Membranes for Shear-free </a:t>
            </a:r>
            <a:r>
              <a:rPr lang="en-US" sz="1200" dirty="0" err="1">
                <a:solidFill>
                  <a:srgbClr val="E8EAE9"/>
                </a:solidFill>
                <a:latin typeface="Helvetica Neue"/>
                <a:cs typeface="Helvetica Neue"/>
              </a:rPr>
              <a:t>C</a:t>
            </a:r>
            <a:r>
              <a:rPr lang="en-US" sz="1200" dirty="0" err="1" smtClean="0">
                <a:solidFill>
                  <a:srgbClr val="E8EAE9"/>
                </a:solidFill>
                <a:latin typeface="Helvetica Neue"/>
                <a:cs typeface="Helvetica Neue"/>
              </a:rPr>
              <a:t>hemotaxis</a:t>
            </a:r>
            <a:r>
              <a:rPr lang="en-US" sz="1200" dirty="0" smtClean="0">
                <a:solidFill>
                  <a:srgbClr val="E8EAE9"/>
                </a:solidFill>
                <a:latin typeface="Helvetica Neue"/>
                <a:cs typeface="Helvetica Neue"/>
              </a:rPr>
              <a:t> and Cell Labeling” Lab Chip 2014</a:t>
            </a:r>
            <a:endParaRPr lang="en-US" sz="1200" dirty="0">
              <a:solidFill>
                <a:srgbClr val="E8EAE9"/>
              </a:solidFill>
              <a:latin typeface="Helvetica Neue"/>
              <a:cs typeface="Helvetica Neue"/>
            </a:endParaRPr>
          </a:p>
        </p:txBody>
      </p:sp>
      <p:grpSp>
        <p:nvGrpSpPr>
          <p:cNvPr id="9" name="Group 8"/>
          <p:cNvGrpSpPr/>
          <p:nvPr/>
        </p:nvGrpSpPr>
        <p:grpSpPr>
          <a:xfrm>
            <a:off x="2768600" y="4419600"/>
            <a:ext cx="800100" cy="292100"/>
            <a:chOff x="2768600" y="4419600"/>
            <a:chExt cx="800100" cy="292100"/>
          </a:xfrm>
        </p:grpSpPr>
        <p:sp>
          <p:nvSpPr>
            <p:cNvPr id="4" name="Oval 3"/>
            <p:cNvSpPr/>
            <p:nvPr/>
          </p:nvSpPr>
          <p:spPr bwMode="auto">
            <a:xfrm>
              <a:off x="2768600" y="4419600"/>
              <a:ext cx="800100" cy="292100"/>
            </a:xfrm>
            <a:prstGeom prst="ellipse">
              <a:avLst/>
            </a:prstGeom>
            <a:solidFill>
              <a:srgbClr val="CCFFCC"/>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8" name="Oval 7"/>
            <p:cNvSpPr/>
            <p:nvPr/>
          </p:nvSpPr>
          <p:spPr bwMode="auto">
            <a:xfrm>
              <a:off x="3203575" y="4419600"/>
              <a:ext cx="222250" cy="165100"/>
            </a:xfrm>
            <a:prstGeom prst="ellipse">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grpSp>
        <p:nvGrpSpPr>
          <p:cNvPr id="10" name="Group 9"/>
          <p:cNvGrpSpPr/>
          <p:nvPr/>
        </p:nvGrpSpPr>
        <p:grpSpPr>
          <a:xfrm>
            <a:off x="3568700" y="4419600"/>
            <a:ext cx="800100" cy="292100"/>
            <a:chOff x="2768600" y="4419600"/>
            <a:chExt cx="800100" cy="292100"/>
          </a:xfrm>
        </p:grpSpPr>
        <p:sp>
          <p:nvSpPr>
            <p:cNvPr id="11" name="Oval 10"/>
            <p:cNvSpPr/>
            <p:nvPr/>
          </p:nvSpPr>
          <p:spPr bwMode="auto">
            <a:xfrm>
              <a:off x="2768600" y="4419600"/>
              <a:ext cx="800100" cy="292100"/>
            </a:xfrm>
            <a:prstGeom prst="ellipse">
              <a:avLst/>
            </a:prstGeom>
            <a:solidFill>
              <a:srgbClr val="CCFFCC"/>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2" name="Oval 11"/>
            <p:cNvSpPr/>
            <p:nvPr/>
          </p:nvSpPr>
          <p:spPr bwMode="auto">
            <a:xfrm>
              <a:off x="3203575" y="4419600"/>
              <a:ext cx="222250" cy="165100"/>
            </a:xfrm>
            <a:prstGeom prst="ellipse">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grpSp>
        <p:nvGrpSpPr>
          <p:cNvPr id="13" name="Group 12"/>
          <p:cNvGrpSpPr/>
          <p:nvPr/>
        </p:nvGrpSpPr>
        <p:grpSpPr>
          <a:xfrm>
            <a:off x="4368800" y="4419600"/>
            <a:ext cx="800100" cy="292100"/>
            <a:chOff x="2768600" y="4419600"/>
            <a:chExt cx="800100" cy="292100"/>
          </a:xfrm>
        </p:grpSpPr>
        <p:sp>
          <p:nvSpPr>
            <p:cNvPr id="14" name="Oval 13"/>
            <p:cNvSpPr/>
            <p:nvPr/>
          </p:nvSpPr>
          <p:spPr bwMode="auto">
            <a:xfrm>
              <a:off x="2768600" y="4419600"/>
              <a:ext cx="800100" cy="292100"/>
            </a:xfrm>
            <a:prstGeom prst="ellipse">
              <a:avLst/>
            </a:prstGeom>
            <a:solidFill>
              <a:srgbClr val="CCFFCC"/>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5" name="Oval 14"/>
            <p:cNvSpPr/>
            <p:nvPr/>
          </p:nvSpPr>
          <p:spPr bwMode="auto">
            <a:xfrm>
              <a:off x="3203575" y="4419600"/>
              <a:ext cx="222250" cy="165100"/>
            </a:xfrm>
            <a:prstGeom prst="ellipse">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cxnSp>
        <p:nvCxnSpPr>
          <p:cNvPr id="17" name="Straight Arrow Connector 16"/>
          <p:cNvCxnSpPr/>
          <p:nvPr/>
        </p:nvCxnSpPr>
        <p:spPr bwMode="auto">
          <a:xfrm flipV="1">
            <a:off x="2501900" y="4813300"/>
            <a:ext cx="1066800" cy="444500"/>
          </a:xfrm>
          <a:prstGeom prst="straightConnector1">
            <a:avLst/>
          </a:prstGeom>
          <a:solidFill>
            <a:schemeClr val="accent1"/>
          </a:solidFill>
          <a:ln w="28575"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8" name="TextBox 17"/>
          <p:cNvSpPr txBox="1"/>
          <p:nvPr/>
        </p:nvSpPr>
        <p:spPr>
          <a:xfrm>
            <a:off x="990600" y="5257800"/>
            <a:ext cx="2070100" cy="461665"/>
          </a:xfrm>
          <a:prstGeom prst="rect">
            <a:avLst/>
          </a:prstGeom>
          <a:noFill/>
        </p:spPr>
        <p:txBody>
          <a:bodyPr wrap="square" rtlCol="0">
            <a:spAutoFit/>
          </a:bodyPr>
          <a:lstStyle/>
          <a:p>
            <a:pPr algn="ctr"/>
            <a:r>
              <a:rPr lang="en-US" dirty="0" smtClean="0"/>
              <a:t>Cells</a:t>
            </a:r>
            <a:endParaRPr lang="en-US" dirty="0"/>
          </a:p>
        </p:txBody>
      </p:sp>
      <p:sp>
        <p:nvSpPr>
          <p:cNvPr id="16" name="Rectangle 15"/>
          <p:cNvSpPr/>
          <p:nvPr/>
        </p:nvSpPr>
        <p:spPr bwMode="auto">
          <a:xfrm>
            <a:off x="0" y="1740221"/>
            <a:ext cx="990600" cy="1316924"/>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2F3F2"/>
              </a:solidFill>
              <a:effectLst/>
              <a:latin typeface="Arial" charset="0"/>
              <a:ea typeface="MS Pゴシック" charset="0"/>
              <a:cs typeface="MS Pゴシック" charset="0"/>
            </a:endParaRPr>
          </a:p>
        </p:txBody>
      </p:sp>
      <p:sp>
        <p:nvSpPr>
          <p:cNvPr id="19" name="TextBox 18"/>
          <p:cNvSpPr txBox="1"/>
          <p:nvPr/>
        </p:nvSpPr>
        <p:spPr>
          <a:xfrm>
            <a:off x="3518877" y="1629898"/>
            <a:ext cx="2411045" cy="461665"/>
          </a:xfrm>
          <a:prstGeom prst="rect">
            <a:avLst/>
          </a:prstGeom>
          <a:noFill/>
        </p:spPr>
        <p:txBody>
          <a:bodyPr wrap="none" rtlCol="0">
            <a:spAutoFit/>
          </a:bodyPr>
          <a:lstStyle/>
          <a:p>
            <a:r>
              <a:rPr lang="en-US" smtClean="0"/>
              <a:t>Tangential Flow </a:t>
            </a:r>
            <a:endParaRPr lang="en-US" dirty="0"/>
          </a:p>
        </p:txBody>
      </p:sp>
      <p:sp>
        <p:nvSpPr>
          <p:cNvPr id="20" name="TextBox 19"/>
          <p:cNvSpPr txBox="1"/>
          <p:nvPr/>
        </p:nvSpPr>
        <p:spPr>
          <a:xfrm>
            <a:off x="4039770" y="5269832"/>
            <a:ext cx="4338047" cy="461665"/>
          </a:xfrm>
          <a:prstGeom prst="rect">
            <a:avLst/>
          </a:prstGeom>
          <a:noFill/>
        </p:spPr>
        <p:txBody>
          <a:bodyPr wrap="none" rtlCol="0">
            <a:spAutoFit/>
          </a:bodyPr>
          <a:lstStyle/>
          <a:p>
            <a:r>
              <a:rPr lang="en-US" dirty="0" smtClean="0"/>
              <a:t>10</a:t>
            </a:r>
            <a:r>
              <a:rPr lang="en-US" baseline="30000" dirty="0" smtClean="0"/>
              <a:t>6</a:t>
            </a:r>
            <a:r>
              <a:rPr lang="en-US" dirty="0" smtClean="0"/>
              <a:t> fold shear stress reduction</a:t>
            </a:r>
            <a:endParaRPr lang="en-US" dirty="0"/>
          </a:p>
        </p:txBody>
      </p:sp>
      <p:sp>
        <p:nvSpPr>
          <p:cNvPr id="21" name="Slide Number Placeholder 20"/>
          <p:cNvSpPr>
            <a:spLocks noGrp="1"/>
          </p:cNvSpPr>
          <p:nvPr>
            <p:ph type="sldNum" sz="quarter" idx="11"/>
          </p:nvPr>
        </p:nvSpPr>
        <p:spPr/>
        <p:txBody>
          <a:bodyPr/>
          <a:lstStyle/>
          <a:p>
            <a:fld id="{2C50C6C8-AA94-9B41-804B-ADFF335A0C34}" type="slidenum">
              <a:rPr lang="en-US" smtClean="0"/>
              <a:pPr/>
              <a:t>5</a:t>
            </a:fld>
            <a:endParaRPr lang="en-US" dirty="0"/>
          </a:p>
        </p:txBody>
      </p:sp>
    </p:spTree>
    <p:extLst>
      <p:ext uri="{BB962C8B-B14F-4D97-AF65-F5344CB8AC3E}">
        <p14:creationId xmlns:p14="http://schemas.microsoft.com/office/powerpoint/2010/main" val="708192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DNA Blockage</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9" name="TextBox 8"/>
          <p:cNvSpPr txBox="1"/>
          <p:nvPr/>
        </p:nvSpPr>
        <p:spPr>
          <a:xfrm>
            <a:off x="4712707" y="5104961"/>
            <a:ext cx="4267381" cy="830997"/>
          </a:xfrm>
          <a:prstGeom prst="rect">
            <a:avLst/>
          </a:prstGeom>
          <a:noFill/>
        </p:spPr>
        <p:txBody>
          <a:bodyPr wrap="square" rtlCol="0">
            <a:spAutoFit/>
          </a:bodyPr>
          <a:lstStyle/>
          <a:p>
            <a:r>
              <a:rPr lang="en-US" smtClean="0"/>
              <a:t>A filter could screen </a:t>
            </a:r>
            <a:r>
              <a:rPr lang="en-US" dirty="0" smtClean="0"/>
              <a:t>out ‘clogging’ DNA configurations</a:t>
            </a:r>
            <a:endParaRPr lang="en-US" dirty="0"/>
          </a:p>
        </p:txBody>
      </p:sp>
      <p:pic>
        <p:nvPicPr>
          <p:cNvPr id="7" name="Picture 6" descr="Under Tent with hole + DNA 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4934" y="2545103"/>
            <a:ext cx="4550858" cy="255985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593" y="2149765"/>
            <a:ext cx="4161637" cy="3149911"/>
          </a:xfrm>
          <a:prstGeom prst="rect">
            <a:avLst/>
          </a:prstGeom>
        </p:spPr>
      </p:pic>
      <p:sp>
        <p:nvSpPr>
          <p:cNvPr id="8" name="Rectangle 7"/>
          <p:cNvSpPr/>
          <p:nvPr/>
        </p:nvSpPr>
        <p:spPr>
          <a:xfrm>
            <a:off x="5593977" y="6304002"/>
            <a:ext cx="3550023" cy="553998"/>
          </a:xfrm>
          <a:prstGeom prst="rect">
            <a:avLst/>
          </a:prstGeom>
        </p:spPr>
        <p:txBody>
          <a:bodyPr wrap="square">
            <a:spAutoFit/>
          </a:bodyPr>
          <a:lstStyle/>
          <a:p>
            <a:pPr algn="r"/>
            <a:r>
              <a:rPr lang="en-US" sz="1000" dirty="0">
                <a:solidFill>
                  <a:schemeClr val="accent3"/>
                </a:solidFill>
                <a:ea typeface="Arial" charset="0"/>
                <a:cs typeface="Arial" charset="0"/>
              </a:rPr>
              <a:t>Schneider, G. F., et al. (2013). "Tailoring the hydrophobicity of graphene for its use as </a:t>
            </a:r>
            <a:r>
              <a:rPr lang="en-US" sz="1000" dirty="0" err="1">
                <a:solidFill>
                  <a:schemeClr val="accent3"/>
                </a:solidFill>
                <a:ea typeface="Arial" charset="0"/>
                <a:cs typeface="Arial" charset="0"/>
              </a:rPr>
              <a:t>nanopores</a:t>
            </a:r>
            <a:r>
              <a:rPr lang="en-US" sz="1000" dirty="0">
                <a:solidFill>
                  <a:schemeClr val="accent3"/>
                </a:solidFill>
                <a:ea typeface="Arial" charset="0"/>
                <a:cs typeface="Arial" charset="0"/>
              </a:rPr>
              <a:t> for DNA translocation." </a:t>
            </a:r>
            <a:r>
              <a:rPr lang="en-US" sz="1000" u="sng" dirty="0">
                <a:solidFill>
                  <a:schemeClr val="accent3"/>
                </a:solidFill>
                <a:ea typeface="Arial" charset="0"/>
                <a:cs typeface="Arial" charset="0"/>
              </a:rPr>
              <a:t>Nat </a:t>
            </a:r>
            <a:r>
              <a:rPr lang="en-US" sz="1000" u="sng" dirty="0" err="1">
                <a:solidFill>
                  <a:schemeClr val="accent3"/>
                </a:solidFill>
                <a:ea typeface="Arial" charset="0"/>
                <a:cs typeface="Arial" charset="0"/>
              </a:rPr>
              <a:t>Commun</a:t>
            </a:r>
            <a:r>
              <a:rPr lang="en-US" sz="1000" u="sng" dirty="0">
                <a:solidFill>
                  <a:schemeClr val="accent3"/>
                </a:solidFill>
                <a:ea typeface="Arial" charset="0"/>
                <a:cs typeface="Arial" charset="0"/>
              </a:rPr>
              <a:t> </a:t>
            </a:r>
            <a:r>
              <a:rPr lang="en-US" sz="1000" b="1" u="sng" dirty="0">
                <a:solidFill>
                  <a:schemeClr val="accent3"/>
                </a:solidFill>
                <a:ea typeface="Arial" charset="0"/>
                <a:cs typeface="Arial" charset="0"/>
              </a:rPr>
              <a:t>4</a:t>
            </a:r>
            <a:r>
              <a:rPr lang="en-US" sz="1000" u="sng" dirty="0">
                <a:solidFill>
                  <a:schemeClr val="accent3"/>
                </a:solidFill>
                <a:ea typeface="Arial" charset="0"/>
                <a:cs typeface="Arial" charset="0"/>
              </a:rPr>
              <a:t>.</a:t>
            </a:r>
            <a:endParaRPr lang="en-US" sz="1000" dirty="0">
              <a:solidFill>
                <a:schemeClr val="accent3"/>
              </a:solidFill>
              <a:ea typeface="Arial" charset="0"/>
              <a:cs typeface="Arial" charset="0"/>
            </a:endParaRPr>
          </a:p>
        </p:txBody>
      </p:sp>
      <p:sp>
        <p:nvSpPr>
          <p:cNvPr id="4" name="Slide Number Placeholder 3"/>
          <p:cNvSpPr>
            <a:spLocks noGrp="1"/>
          </p:cNvSpPr>
          <p:nvPr>
            <p:ph type="sldNum" sz="quarter" idx="11"/>
          </p:nvPr>
        </p:nvSpPr>
        <p:spPr/>
        <p:txBody>
          <a:bodyPr/>
          <a:lstStyle/>
          <a:p>
            <a:fld id="{2C50C6C8-AA94-9B41-804B-ADFF335A0C34}" type="slidenum">
              <a:rPr lang="en-US" smtClean="0"/>
              <a:pPr/>
              <a:t>6</a:t>
            </a:fld>
            <a:endParaRPr lang="en-US" dirty="0"/>
          </a:p>
        </p:txBody>
      </p:sp>
    </p:spTree>
    <p:extLst>
      <p:ext uri="{BB962C8B-B14F-4D97-AF65-F5344CB8AC3E}">
        <p14:creationId xmlns:p14="http://schemas.microsoft.com/office/powerpoint/2010/main" val="1740839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Desires</a:t>
            </a:r>
            <a:endParaRPr lang="en-US" dirty="0"/>
          </a:p>
        </p:txBody>
      </p:sp>
      <p:sp>
        <p:nvSpPr>
          <p:cNvPr id="3" name="Content Placeholder 2"/>
          <p:cNvSpPr>
            <a:spLocks noGrp="1"/>
          </p:cNvSpPr>
          <p:nvPr>
            <p:ph idx="1"/>
          </p:nvPr>
        </p:nvSpPr>
        <p:spPr/>
        <p:txBody>
          <a:bodyPr/>
          <a:lstStyle/>
          <a:p>
            <a:r>
              <a:rPr lang="en-US" dirty="0" smtClean="0"/>
              <a:t>Have a </a:t>
            </a:r>
            <a:r>
              <a:rPr lang="en-US" dirty="0" err="1" smtClean="0"/>
              <a:t>prefilter</a:t>
            </a:r>
            <a:r>
              <a:rPr lang="en-US" dirty="0" smtClean="0"/>
              <a:t> close to the </a:t>
            </a:r>
            <a:r>
              <a:rPr lang="en-US" dirty="0" err="1" smtClean="0"/>
              <a:t>nanopore</a:t>
            </a:r>
            <a:r>
              <a:rPr lang="en-US" dirty="0" smtClean="0"/>
              <a:t>, keeping DNA within the capture radius</a:t>
            </a:r>
          </a:p>
          <a:p>
            <a:endParaRPr lang="en-US" dirty="0"/>
          </a:p>
          <a:p>
            <a:r>
              <a:rPr lang="en-US" dirty="0" smtClean="0"/>
              <a:t>Interesting engineering challenge to create a </a:t>
            </a:r>
            <a:r>
              <a:rPr lang="en-US" dirty="0" err="1" smtClean="0"/>
              <a:t>nanocavity</a:t>
            </a:r>
            <a:r>
              <a:rPr lang="en-US" dirty="0" smtClean="0"/>
              <a:t> where the filter is within ~50-100 nm of the surface, but not touching</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7</a:t>
            </a:fld>
            <a:endParaRPr lang="en-US" dirty="0"/>
          </a:p>
        </p:txBody>
      </p:sp>
    </p:spTree>
    <p:extLst>
      <p:ext uri="{BB962C8B-B14F-4D97-AF65-F5344CB8AC3E}">
        <p14:creationId xmlns:p14="http://schemas.microsoft.com/office/powerpoint/2010/main" val="84589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err="1" smtClean="0">
                <a:latin typeface="Arial"/>
                <a:cs typeface="Arial"/>
              </a:rPr>
              <a:t>Anodically</a:t>
            </a:r>
            <a:r>
              <a:rPr lang="en-US" dirty="0" smtClean="0">
                <a:latin typeface="Arial"/>
                <a:cs typeface="Arial"/>
              </a:rPr>
              <a:t> Bonded </a:t>
            </a:r>
            <a:r>
              <a:rPr lang="en-US" dirty="0" err="1" smtClean="0">
                <a:latin typeface="Arial"/>
                <a:cs typeface="Arial"/>
              </a:rPr>
              <a:t>Nanofilter</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3" name="Vincent's flipch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87400" y="1558467"/>
            <a:ext cx="7569200" cy="4110496"/>
          </a:xfrm>
          <a:prstGeom prst="rect">
            <a:avLst/>
          </a:prstGeom>
        </p:spPr>
      </p:pic>
      <p:sp>
        <p:nvSpPr>
          <p:cNvPr id="4" name="Slide Number Placeholder 3"/>
          <p:cNvSpPr>
            <a:spLocks noGrp="1"/>
          </p:cNvSpPr>
          <p:nvPr>
            <p:ph type="sldNum" sz="quarter" idx="11"/>
          </p:nvPr>
        </p:nvSpPr>
        <p:spPr/>
        <p:txBody>
          <a:bodyPr/>
          <a:lstStyle/>
          <a:p>
            <a:fld id="{2C50C6C8-AA94-9B41-804B-ADFF335A0C34}" type="slidenum">
              <a:rPr lang="en-US" smtClean="0"/>
              <a:pPr/>
              <a:t>8</a:t>
            </a:fld>
            <a:endParaRPr lang="en-US" dirty="0"/>
          </a:p>
        </p:txBody>
      </p:sp>
    </p:spTree>
    <p:extLst>
      <p:ext uri="{BB962C8B-B14F-4D97-AF65-F5344CB8AC3E}">
        <p14:creationId xmlns:p14="http://schemas.microsoft.com/office/powerpoint/2010/main" val="585605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Anodic Bonding Microsystem</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00" y="3745984"/>
            <a:ext cx="3187700" cy="239077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740" y="1265168"/>
            <a:ext cx="3269674" cy="245007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740" y="3715244"/>
            <a:ext cx="3269674" cy="2452257"/>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6150" y="1242431"/>
            <a:ext cx="3327400" cy="2495550"/>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9</a:t>
            </a:fld>
            <a:endParaRPr lang="en-US" dirty="0"/>
          </a:p>
        </p:txBody>
      </p:sp>
    </p:spTree>
    <p:extLst>
      <p:ext uri="{BB962C8B-B14F-4D97-AF65-F5344CB8AC3E}">
        <p14:creationId xmlns:p14="http://schemas.microsoft.com/office/powerpoint/2010/main" val="1941474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University of Rochester">
  <a:themeElements>
    <a:clrScheme name="Office Theme 1">
      <a:dk1>
        <a:srgbClr val="000000"/>
      </a:dk1>
      <a:lt1>
        <a:srgbClr val="E8EAE9"/>
      </a:lt1>
      <a:dk2>
        <a:srgbClr val="000000"/>
      </a:dk2>
      <a:lt2>
        <a:srgbClr val="808080"/>
      </a:lt2>
      <a:accent1>
        <a:srgbClr val="99CCFF"/>
      </a:accent1>
      <a:accent2>
        <a:srgbClr val="CCCCFF"/>
      </a:accent2>
      <a:accent3>
        <a:srgbClr val="F2F3F2"/>
      </a:accent3>
      <a:accent4>
        <a:srgbClr val="000000"/>
      </a:accent4>
      <a:accent5>
        <a:srgbClr val="CAE2FF"/>
      </a:accent5>
      <a:accent6>
        <a:srgbClr val="B9B9E7"/>
      </a:accent6>
      <a:hlink>
        <a:srgbClr val="3333CC"/>
      </a:hlink>
      <a:folHlink>
        <a:srgbClr val="AF67FF"/>
      </a:folHlink>
    </a:clrScheme>
    <a:fontScheme name="Office Theme">
      <a:majorFont>
        <a:latin typeface="Times New Roman"/>
        <a:ea typeface="MS Pゴシック"/>
        <a:cs typeface="MS Pゴシック"/>
      </a:majorFont>
      <a:minorFont>
        <a:latin typeface="Times New Roman"/>
        <a:ea typeface="MS Pゴシック"/>
        <a:cs typeface="MS P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MS Pゴシック" charset="0"/>
            <a:cs typeface="MS P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MS Pゴシック" charset="0"/>
            <a:cs typeface="MS Pゴシック" charset="0"/>
          </a:defRPr>
        </a:defPPr>
      </a:lstStyle>
    </a:lnDef>
  </a:objectDefaults>
  <a:extraClrSchemeLst>
    <a:extraClrScheme>
      <a:clrScheme name="Office Theme 1">
        <a:dk1>
          <a:srgbClr val="000000"/>
        </a:dk1>
        <a:lt1>
          <a:srgbClr val="E8EAE9"/>
        </a:lt1>
        <a:dk2>
          <a:srgbClr val="000000"/>
        </a:dk2>
        <a:lt2>
          <a:srgbClr val="808080"/>
        </a:lt2>
        <a:accent1>
          <a:srgbClr val="99CCFF"/>
        </a:accent1>
        <a:accent2>
          <a:srgbClr val="CCCCFF"/>
        </a:accent2>
        <a:accent3>
          <a:srgbClr val="F2F3F2"/>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E8EAE9"/>
        </a:lt1>
        <a:dk2>
          <a:srgbClr val="000000"/>
        </a:dk2>
        <a:lt2>
          <a:srgbClr val="3E3E5C"/>
        </a:lt2>
        <a:accent1>
          <a:srgbClr val="60597B"/>
        </a:accent1>
        <a:accent2>
          <a:srgbClr val="6666FF"/>
        </a:accent2>
        <a:accent3>
          <a:srgbClr val="F2F3F2"/>
        </a:accent3>
        <a:accent4>
          <a:srgbClr val="000000"/>
        </a:accent4>
        <a:accent5>
          <a:srgbClr val="B6B5BF"/>
        </a:accent5>
        <a:accent6>
          <a:srgbClr val="5C5CE7"/>
        </a:accent6>
        <a:hlink>
          <a:srgbClr val="99CCFF"/>
        </a:hlink>
        <a:folHlink>
          <a:srgbClr val="FFFF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R NRG Template" id="{07A1463E-1B37-004A-B017-D7E40B124500}" vid="{C1E7A93F-9871-2247-9F30-46A2A3C0CF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 NRG Template</Template>
  <TotalTime>0</TotalTime>
  <Words>989</Words>
  <Application>Microsoft Macintosh PowerPoint</Application>
  <PresentationFormat>On-screen Show (4:3)</PresentationFormat>
  <Paragraphs>203</Paragraphs>
  <Slides>26</Slides>
  <Notes>21</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Calibri</vt:lpstr>
      <vt:lpstr>Helvetica Neue</vt:lpstr>
      <vt:lpstr>MS Pゴシック</vt:lpstr>
      <vt:lpstr>Times New Roman</vt:lpstr>
      <vt:lpstr>Wingdings</vt:lpstr>
      <vt:lpstr>Arial</vt:lpstr>
      <vt:lpstr>University of Rochester</vt:lpstr>
      <vt:lpstr>DNA Nanopore Sequencers</vt:lpstr>
      <vt:lpstr>DNA Nanopore Sequencers</vt:lpstr>
      <vt:lpstr>DNA Nanopore Sequencers</vt:lpstr>
      <vt:lpstr>How does the SSNP work?</vt:lpstr>
      <vt:lpstr>Si Nanomembrane Applications</vt:lpstr>
      <vt:lpstr>DNA Blockage</vt:lpstr>
      <vt:lpstr>Desires</vt:lpstr>
      <vt:lpstr>Anodically Bonded Nanofilter</vt:lpstr>
      <vt:lpstr>Anodic Bonding Microsystem</vt:lpstr>
      <vt:lpstr>Nanomembrane-Vapor Transfer</vt:lpstr>
      <vt:lpstr>Tenting</vt:lpstr>
      <vt:lpstr>Tenting - SEM</vt:lpstr>
      <vt:lpstr>Tenting - Wetting</vt:lpstr>
      <vt:lpstr>Tenting - Wetting</vt:lpstr>
      <vt:lpstr>Tenting – Adhesion Model</vt:lpstr>
      <vt:lpstr>Tented Filtration</vt:lpstr>
      <vt:lpstr>Tented Filtration</vt:lpstr>
      <vt:lpstr>Tented Nanopore Improved</vt:lpstr>
      <vt:lpstr>Experiment</vt:lpstr>
      <vt:lpstr>Tenting Separations</vt:lpstr>
      <vt:lpstr>Future – Monolithic Device</vt:lpstr>
      <vt:lpstr>Overall Summary</vt:lpstr>
      <vt:lpstr>Integrated Nanomembrane Microsystem</vt:lpstr>
      <vt:lpstr>Funding</vt:lpstr>
      <vt:lpstr>Acknowledgements</vt:lpstr>
      <vt:lpstr>Questions?</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Nanopore Sequencers</dc:title>
  <dc:creator>gmadejski2002@yahoo.com</dc:creator>
  <cp:lastModifiedBy>gmadejski2002@yahoo.com</cp:lastModifiedBy>
  <cp:revision>3</cp:revision>
  <dcterms:created xsi:type="dcterms:W3CDTF">2016-11-29T16:34:58Z</dcterms:created>
  <dcterms:modified xsi:type="dcterms:W3CDTF">2016-11-29T16:38:13Z</dcterms:modified>
</cp:coreProperties>
</file>