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99" r:id="rId2"/>
    <p:sldId id="314" r:id="rId3"/>
    <p:sldId id="315" r:id="rId4"/>
    <p:sldId id="316" r:id="rId5"/>
    <p:sldId id="313" r:id="rId6"/>
    <p:sldId id="295" r:id="rId7"/>
    <p:sldId id="310" r:id="rId8"/>
    <p:sldId id="301" r:id="rId9"/>
    <p:sldId id="302" r:id="rId10"/>
    <p:sldId id="303" r:id="rId11"/>
    <p:sldId id="30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35" autoAdjust="0"/>
    <p:restoredTop sz="94434" autoAdjust="0"/>
  </p:normalViewPr>
  <p:slideViewPr>
    <p:cSldViewPr>
      <p:cViewPr varScale="1">
        <p:scale>
          <a:sx n="74" d="100"/>
          <a:sy n="74" d="100"/>
        </p:scale>
        <p:origin x="126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92383-3AD4-41C3-8752-22CE2062D3B3}" type="datetimeFigureOut">
              <a:rPr lang="en-US" smtClean="0"/>
              <a:t>10/24/2016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B4EC4-F31D-419F-BE8F-C2E5C5911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7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6EDFE-7540-4A61-8918-56A3C7DB1C1E}" type="datetime1">
              <a:rPr lang="en-US" smtClean="0"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300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8EA6-DE50-47A9-A57A-30EA450ACC20}" type="datetime1">
              <a:rPr lang="en-US" smtClean="0"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9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47609-54CA-4A18-BC62-D1A8A9E0BFDF}" type="datetime1">
              <a:rPr lang="en-US" smtClean="0"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542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B836-E975-4E86-A365-91B51ABB6E5B}" type="datetime1">
              <a:rPr lang="en-US" smtClean="0"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621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F8D3-A23C-45D6-8486-15D8CC0CEAF5}" type="datetime1">
              <a:rPr lang="en-US" smtClean="0"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50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7F490-F06E-41CD-94BB-62AE7A95FBB7}" type="datetime1">
              <a:rPr lang="en-US" smtClean="0"/>
              <a:t>10/24/2016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806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6B8DE-4461-4372-9CF3-BBF77604931F}" type="datetime1">
              <a:rPr lang="en-US" smtClean="0"/>
              <a:t>10/24/2016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02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6FF99-3A77-42C6-97D8-61B1EEE71384}" type="datetime1">
              <a:rPr lang="en-US" smtClean="0"/>
              <a:t>10/24/2016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139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BCB1-6F19-4F4D-8B17-B48ED321EDF6}" type="datetime1">
              <a:rPr lang="en-US" smtClean="0"/>
              <a:t>10/24/2016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408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AFCB5-CAF9-4492-81F6-E52BD44EEECD}" type="datetime1">
              <a:rPr lang="en-US" smtClean="0"/>
              <a:t>10/24/2016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46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B3BF2-FCDB-48D3-A451-9C1B6D385B1B}" type="datetime1">
              <a:rPr lang="en-US" smtClean="0"/>
              <a:t>10/24/2016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7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7A066-554D-4ADB-BFFB-E1DCCA57049F}" type="datetime1">
              <a:rPr lang="en-US" smtClean="0"/>
              <a:t>10/24/2016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59ACE-9C3B-4A7A-B982-F07A158F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001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67778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TFF Capture of Exosomes with Ultrathin Membranes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871" y="2867682"/>
            <a:ext cx="3276600" cy="2057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/>
              <a:t>(A) Capture stage</a:t>
            </a:r>
          </a:p>
          <a:p>
            <a:pPr marL="0" indent="0">
              <a:buNone/>
            </a:pPr>
            <a:r>
              <a:rPr lang="en-US" sz="1600" dirty="0" smtClean="0"/>
              <a:t>(</a:t>
            </a:r>
            <a:r>
              <a:rPr lang="en-US" sz="1600" dirty="0"/>
              <a:t>B) Clean-up </a:t>
            </a:r>
            <a:r>
              <a:rPr lang="en-US" sz="1600" dirty="0" smtClean="0"/>
              <a:t>stage </a:t>
            </a:r>
          </a:p>
          <a:p>
            <a:pPr marL="0" indent="0">
              <a:buNone/>
            </a:pPr>
            <a:r>
              <a:rPr lang="en-US" sz="1600" dirty="0" smtClean="0"/>
              <a:t>(</a:t>
            </a:r>
            <a:r>
              <a:rPr lang="en-US" sz="1600" dirty="0"/>
              <a:t>C) Collection </a:t>
            </a:r>
            <a:r>
              <a:rPr lang="en-US" sz="1600" dirty="0" smtClean="0"/>
              <a:t>stage</a:t>
            </a:r>
          </a:p>
          <a:p>
            <a:pPr marL="0" indent="0">
              <a:buNone/>
            </a:pPr>
            <a:r>
              <a:rPr lang="en-US" sz="1600" dirty="0" smtClean="0"/>
              <a:t>(</a:t>
            </a:r>
            <a:r>
              <a:rPr lang="en-US" sz="1600" dirty="0"/>
              <a:t>D) Schematic of a chip based device with microfluidic access at the inlet and outlet of top and bottom </a:t>
            </a:r>
            <a:r>
              <a:rPr lang="en-US" sz="1600" dirty="0" smtClean="0"/>
              <a:t>chambers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5775" y="6397148"/>
            <a:ext cx="2057400" cy="365125"/>
          </a:xfrm>
        </p:spPr>
        <p:txBody>
          <a:bodyPr/>
          <a:lstStyle/>
          <a:p>
            <a:fld id="{F0159ACE-9C3B-4A7A-B982-F07A158FA766}" type="slidenum">
              <a:rPr lang="en-US" smtClean="0"/>
              <a:t>1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608" y="5191254"/>
            <a:ext cx="4365557" cy="121512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759" y="2895600"/>
            <a:ext cx="5871268" cy="2029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4" y="5180522"/>
            <a:ext cx="3694129" cy="11872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5871" y="1748781"/>
            <a:ext cx="8774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Isolation of exosomes on nanomembranes by diffusion-driven physical sieving in a modified tangential flow device: </a:t>
            </a:r>
          </a:p>
        </p:txBody>
      </p:sp>
    </p:spTree>
    <p:extLst>
      <p:ext uri="{BB962C8B-B14F-4D97-AF65-F5344CB8AC3E}">
        <p14:creationId xmlns:p14="http://schemas.microsoft.com/office/powerpoint/2010/main" val="137301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6049" y="-84734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Releasing Step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32" y="4338088"/>
            <a:ext cx="6353976" cy="235655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7" y="1901507"/>
            <a:ext cx="6389583" cy="222015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6629399" y="2886047"/>
            <a:ext cx="409353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6629399" y="5390831"/>
            <a:ext cx="409353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4"/>
          <p:cNvPicPr>
            <a:picLocks noChangeAspect="1"/>
          </p:cNvPicPr>
          <p:nvPr/>
        </p:nvPicPr>
        <p:blipFill rotWithShape="1">
          <a:blip r:embed="rId4"/>
          <a:srcRect l="47129" t="48810"/>
          <a:stretch/>
        </p:blipFill>
        <p:spPr>
          <a:xfrm>
            <a:off x="228600" y="580152"/>
            <a:ext cx="3948195" cy="13213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70491" y="2787590"/>
            <a:ext cx="183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Before Releasing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215567" y="5272569"/>
            <a:ext cx="183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After Releasing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04527" y="3162004"/>
            <a:ext cx="2439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Intensity: 340.723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704527" y="5766122"/>
            <a:ext cx="2439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Intensity: 291.469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83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3528" y="-55269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Washing after Releasing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91825"/>
            <a:ext cx="5958278" cy="2209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3"/>
          <a:stretch/>
        </p:blipFill>
        <p:spPr>
          <a:xfrm>
            <a:off x="228600" y="4421406"/>
            <a:ext cx="6000638" cy="1917773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4"/>
          <a:srcRect t="51445" r="53061"/>
          <a:stretch/>
        </p:blipFill>
        <p:spPr>
          <a:xfrm>
            <a:off x="381000" y="944932"/>
            <a:ext cx="3505200" cy="913661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6253273" y="2745655"/>
            <a:ext cx="409353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253273" y="5254757"/>
            <a:ext cx="409353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58000" y="2661184"/>
            <a:ext cx="183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Before Washing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858000" y="5195626"/>
            <a:ext cx="183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After Washing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662626" y="2996725"/>
            <a:ext cx="2439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Intensity: 291.469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554306" y="5564958"/>
            <a:ext cx="2439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Intensity: 285.918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71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Optimization of TFF Device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2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0440" y="1392296"/>
            <a:ext cx="7439025" cy="11223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48400" y="2867246"/>
            <a:ext cx="251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30 microliter, 30 minutes</a:t>
            </a:r>
            <a:endParaRPr lang="en-US" sz="1600" b="1" dirty="0"/>
          </a:p>
        </p:txBody>
      </p:sp>
      <p:sp>
        <p:nvSpPr>
          <p:cNvPr id="9" name="Right Arrow 8"/>
          <p:cNvSpPr/>
          <p:nvPr/>
        </p:nvSpPr>
        <p:spPr>
          <a:xfrm>
            <a:off x="5715000" y="2895600"/>
            <a:ext cx="409353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248400" y="3886200"/>
            <a:ext cx="251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60 microliter, 60 minutes</a:t>
            </a:r>
            <a:endParaRPr lang="en-US" sz="1600" b="1" dirty="0"/>
          </a:p>
        </p:txBody>
      </p:sp>
      <p:sp>
        <p:nvSpPr>
          <p:cNvPr id="11" name="Right Arrow 10"/>
          <p:cNvSpPr/>
          <p:nvPr/>
        </p:nvSpPr>
        <p:spPr>
          <a:xfrm>
            <a:off x="5715000" y="3914554"/>
            <a:ext cx="409353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248400" y="4953000"/>
            <a:ext cx="251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90 microliter, 90 minutes</a:t>
            </a:r>
            <a:endParaRPr lang="en-US" sz="1600" b="1" dirty="0"/>
          </a:p>
        </p:txBody>
      </p:sp>
      <p:sp>
        <p:nvSpPr>
          <p:cNvPr id="13" name="Right Arrow 12"/>
          <p:cNvSpPr/>
          <p:nvPr/>
        </p:nvSpPr>
        <p:spPr>
          <a:xfrm>
            <a:off x="5715000" y="4981354"/>
            <a:ext cx="409353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248400" y="6019800"/>
            <a:ext cx="251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120 microliter, 120 minutes</a:t>
            </a:r>
            <a:endParaRPr lang="en-US" sz="1600" b="1" dirty="0"/>
          </a:p>
        </p:txBody>
      </p:sp>
      <p:sp>
        <p:nvSpPr>
          <p:cNvPr id="15" name="Right Arrow 14"/>
          <p:cNvSpPr/>
          <p:nvPr/>
        </p:nvSpPr>
        <p:spPr>
          <a:xfrm>
            <a:off x="5715000" y="6048154"/>
            <a:ext cx="409353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46" y="2577378"/>
            <a:ext cx="5121707" cy="428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32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Optimization of TFF Device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3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1445" r="53061"/>
          <a:stretch/>
        </p:blipFill>
        <p:spPr>
          <a:xfrm>
            <a:off x="225056" y="4386114"/>
            <a:ext cx="3505200" cy="913661"/>
          </a:xfrm>
          <a:prstGeom prst="rect">
            <a:avLst/>
          </a:prstGeom>
        </p:spPr>
      </p:pic>
      <p:pic>
        <p:nvPicPr>
          <p:cNvPr id="8" name="Content Placeholder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56" y="1828195"/>
            <a:ext cx="7439025" cy="11223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39000" y="3514418"/>
            <a:ext cx="190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Before Washing</a:t>
            </a:r>
            <a:endParaRPr lang="en-US" sz="1600" b="1" dirty="0"/>
          </a:p>
        </p:txBody>
      </p:sp>
      <p:sp>
        <p:nvSpPr>
          <p:cNvPr id="11" name="Right Arrow 10"/>
          <p:cNvSpPr/>
          <p:nvPr/>
        </p:nvSpPr>
        <p:spPr>
          <a:xfrm>
            <a:off x="6705601" y="3542772"/>
            <a:ext cx="310116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246089" y="5625594"/>
            <a:ext cx="18979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After Washing</a:t>
            </a:r>
            <a:endParaRPr lang="en-US" sz="1600" b="1" dirty="0"/>
          </a:p>
        </p:txBody>
      </p:sp>
      <p:sp>
        <p:nvSpPr>
          <p:cNvPr id="13" name="Right Arrow 12"/>
          <p:cNvSpPr/>
          <p:nvPr/>
        </p:nvSpPr>
        <p:spPr>
          <a:xfrm>
            <a:off x="6712690" y="5653948"/>
            <a:ext cx="308962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0" y="3039543"/>
            <a:ext cx="6541240" cy="12575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0" y="5299775"/>
            <a:ext cx="6593960" cy="10878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04527" y="3805277"/>
            <a:ext cx="2439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Intensity: 7.780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704527" y="5927645"/>
            <a:ext cx="2439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Intensity: 6.265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4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21188"/>
            <a:ext cx="7886700" cy="1325563"/>
          </a:xfrm>
        </p:spPr>
        <p:txBody>
          <a:bodyPr/>
          <a:lstStyle/>
          <a:p>
            <a:pPr algn="ctr"/>
            <a:r>
              <a:rPr lang="en-US" dirty="0"/>
              <a:t>Optimization of TFF Device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4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7129" t="48810"/>
          <a:stretch/>
        </p:blipFill>
        <p:spPr>
          <a:xfrm>
            <a:off x="228600" y="3631645"/>
            <a:ext cx="3948195" cy="1321355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2"/>
          <a:srcRect t="51445" r="53061"/>
          <a:stretch/>
        </p:blipFill>
        <p:spPr>
          <a:xfrm>
            <a:off x="228600" y="1162403"/>
            <a:ext cx="3948634" cy="10292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08326" y="2800430"/>
            <a:ext cx="190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Before Releasing</a:t>
            </a:r>
            <a:endParaRPr lang="en-US" sz="1600" b="1" dirty="0"/>
          </a:p>
        </p:txBody>
      </p:sp>
      <p:sp>
        <p:nvSpPr>
          <p:cNvPr id="11" name="Right Arrow 10"/>
          <p:cNvSpPr/>
          <p:nvPr/>
        </p:nvSpPr>
        <p:spPr>
          <a:xfrm>
            <a:off x="7130871" y="2847754"/>
            <a:ext cx="310116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562850" y="5438712"/>
            <a:ext cx="190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After Releasing</a:t>
            </a:r>
            <a:endParaRPr lang="en-US" sz="1600" b="1" dirty="0"/>
          </a:p>
        </p:txBody>
      </p:sp>
      <p:sp>
        <p:nvSpPr>
          <p:cNvPr id="13" name="Right Arrow 12"/>
          <p:cNvSpPr/>
          <p:nvPr/>
        </p:nvSpPr>
        <p:spPr>
          <a:xfrm>
            <a:off x="7167829" y="5524050"/>
            <a:ext cx="310116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0" y="2286000"/>
            <a:ext cx="6947559" cy="11461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0" y="5073529"/>
            <a:ext cx="6995389" cy="115211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704527" y="5927645"/>
            <a:ext cx="2439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Intensity: 5.647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704527" y="3397848"/>
            <a:ext cx="2439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Intensity</a:t>
            </a:r>
            <a:r>
              <a:rPr lang="en-US" smtClean="0"/>
              <a:t>: 6.265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05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Optimization of TFF Device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5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199" y="2143622"/>
            <a:ext cx="7439025" cy="1671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3952931"/>
            <a:ext cx="8991600" cy="17130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399" y="1603886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Having an air bubble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5960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Track Etched Membranes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304365"/>
            <a:ext cx="3663040" cy="343692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6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81000" y="2304365"/>
            <a:ext cx="47244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Verification of our approach: single step tangential flow concept.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Different pore sizes: 10, 50, 80, 100, and larger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Upside down, changing the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Compare and show advantageous of our membranes over TE membranes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Clamped devices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30514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TE membrane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7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00" y="1524000"/>
            <a:ext cx="7406599" cy="4893035"/>
          </a:xfrm>
        </p:spPr>
      </p:pic>
    </p:spTree>
    <p:extLst>
      <p:ext uri="{BB962C8B-B14F-4D97-AF65-F5344CB8AC3E}">
        <p14:creationId xmlns:p14="http://schemas.microsoft.com/office/powerpoint/2010/main" val="382486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300" y="0"/>
            <a:ext cx="7886700" cy="710949"/>
          </a:xfrm>
        </p:spPr>
        <p:txBody>
          <a:bodyPr/>
          <a:lstStyle/>
          <a:p>
            <a:pPr algn="ctr"/>
            <a:r>
              <a:rPr lang="en-US" dirty="0" smtClean="0"/>
              <a:t>Trapping Step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8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5959"/>
            <a:ext cx="4743450" cy="16584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74593"/>
            <a:ext cx="4743450" cy="167384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15" y="5031924"/>
            <a:ext cx="4733936" cy="1721266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5334000" y="2189371"/>
            <a:ext cx="409353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5333999" y="3897985"/>
            <a:ext cx="409353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5359131" y="5741045"/>
            <a:ext cx="409353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4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" y="567020"/>
            <a:ext cx="6172200" cy="9311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72200" y="2057400"/>
            <a:ext cx="1600200" cy="383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40 Microliter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172200" y="3753098"/>
            <a:ext cx="1600200" cy="383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  <a:r>
              <a:rPr lang="en-US" dirty="0" smtClean="0"/>
              <a:t>0 Microliter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172200" y="5675059"/>
            <a:ext cx="1600200" cy="383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</a:t>
            </a:r>
            <a:r>
              <a:rPr lang="en-US" dirty="0" smtClean="0"/>
              <a:t>0 Microliter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768484" y="2403105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Intensity: 275.359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718667" y="4126691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Intensity: 291.365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714374" y="5987019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Intensity: 360.944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12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300" y="-131767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Washing Step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9ACE-9C3B-4A7A-B982-F07A158FA766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359022"/>
            <a:ext cx="6399281" cy="2223520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70347"/>
            <a:ext cx="6394071" cy="2324893"/>
          </a:xfr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4"/>
          <a:srcRect t="51445" r="53061"/>
          <a:stretch/>
        </p:blipFill>
        <p:spPr>
          <a:xfrm>
            <a:off x="457200" y="792904"/>
            <a:ext cx="3505200" cy="913661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6705600" y="2781723"/>
            <a:ext cx="409353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704527" y="5345247"/>
            <a:ext cx="409353" cy="251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197882" y="2715737"/>
            <a:ext cx="183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Before Washing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197881" y="5269791"/>
            <a:ext cx="183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After Washing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704527" y="3200400"/>
            <a:ext cx="2439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Intensity: 360.944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704527" y="5766122"/>
            <a:ext cx="2439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Intensity: 340.723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91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6582</TotalTime>
  <Words>246</Words>
  <Application>Microsoft Office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TFF Capture of Exosomes with Ultrathin Membranes</vt:lpstr>
      <vt:lpstr>Optimization of TFF Device</vt:lpstr>
      <vt:lpstr>Optimization of TFF Device</vt:lpstr>
      <vt:lpstr>Optimization of TFF Device</vt:lpstr>
      <vt:lpstr>Optimization of TFF Device</vt:lpstr>
      <vt:lpstr>Track Etched Membranes</vt:lpstr>
      <vt:lpstr>TE membrane</vt:lpstr>
      <vt:lpstr>Trapping Step</vt:lpstr>
      <vt:lpstr>Washing Step</vt:lpstr>
      <vt:lpstr>Releasing Step</vt:lpstr>
      <vt:lpstr>Washing after Releasing</vt:lpstr>
    </vt:vector>
  </TitlesOfParts>
  <Company>Rochester Institute of Technology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Gaborski Lab</dc:creator>
  <cp:lastModifiedBy>User</cp:lastModifiedBy>
  <cp:revision>186</cp:revision>
  <dcterms:created xsi:type="dcterms:W3CDTF">2016-06-29T14:30:02Z</dcterms:created>
  <dcterms:modified xsi:type="dcterms:W3CDTF">2016-10-25T16:51:15Z</dcterms:modified>
</cp:coreProperties>
</file>