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wdp" ContentType="image/vnd.ms-photo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70" r:id="rId4"/>
    <p:sldId id="268" r:id="rId5"/>
    <p:sldId id="269" r:id="rId6"/>
    <p:sldId id="265" r:id="rId7"/>
    <p:sldId id="264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E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06"/>
    <p:restoredTop sz="95424"/>
  </p:normalViewPr>
  <p:slideViewPr>
    <p:cSldViewPr snapToGrid="0" snapToObjects="1">
      <p:cViewPr>
        <p:scale>
          <a:sx n="90" d="100"/>
          <a:sy n="90" d="100"/>
        </p:scale>
        <p:origin x="872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4A46E-F10C-724A-8922-E9F621661EB9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1FACC7-69F3-E240-A218-9D5D7CC79645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82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AF37A-001D-4DCD-B100-115755B88A6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00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AF37A-001D-4DCD-B100-115755B88A6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03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26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890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573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549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3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93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8445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4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87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932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3BB40-C490-0142-A089-BD6D9C39B2FE}" type="datetimeFigureOut">
              <a:rPr lang="en-GB" smtClean="0"/>
              <a:t>22/09/2016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274B1-1C03-4048-BA55-20652B4F077F}" type="slidenum">
              <a:rPr lang="en-GB" smtClean="0"/>
              <a:t>‹n.›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5654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microsoft.com/office/2007/relationships/hdphoto" Target="../media/hdphoto3.wdp"/><Relationship Id="rId20" Type="http://schemas.openxmlformats.org/officeDocument/2006/relationships/image" Target="../media/image10.jpeg"/><Relationship Id="rId21" Type="http://schemas.microsoft.com/office/2007/relationships/hdphoto" Target="../media/hdphoto9.wdp"/><Relationship Id="rId10" Type="http://schemas.openxmlformats.org/officeDocument/2006/relationships/image" Target="../media/image5.jpeg"/><Relationship Id="rId11" Type="http://schemas.microsoft.com/office/2007/relationships/hdphoto" Target="../media/hdphoto4.wdp"/><Relationship Id="rId12" Type="http://schemas.openxmlformats.org/officeDocument/2006/relationships/image" Target="../media/image6.jpeg"/><Relationship Id="rId13" Type="http://schemas.microsoft.com/office/2007/relationships/hdphoto" Target="../media/hdphoto5.wdp"/><Relationship Id="rId14" Type="http://schemas.openxmlformats.org/officeDocument/2006/relationships/image" Target="../media/image7.jpeg"/><Relationship Id="rId15" Type="http://schemas.microsoft.com/office/2007/relationships/hdphoto" Target="../media/hdphoto6.wdp"/><Relationship Id="rId16" Type="http://schemas.openxmlformats.org/officeDocument/2006/relationships/image" Target="../media/image8.jpeg"/><Relationship Id="rId17" Type="http://schemas.microsoft.com/office/2007/relationships/hdphoto" Target="../media/hdphoto7.wdp"/><Relationship Id="rId18" Type="http://schemas.openxmlformats.org/officeDocument/2006/relationships/image" Target="../media/image9.jpeg"/><Relationship Id="rId19" Type="http://schemas.microsoft.com/office/2007/relationships/hdphoto" Target="../media/hdphoto8.wdp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5" Type="http://schemas.openxmlformats.org/officeDocument/2006/relationships/image" Target="../media/image2.jpg"/><Relationship Id="rId6" Type="http://schemas.openxmlformats.org/officeDocument/2006/relationships/image" Target="../media/image3.jpeg"/><Relationship Id="rId7" Type="http://schemas.microsoft.com/office/2007/relationships/hdphoto" Target="../media/hdphoto2.wdp"/><Relationship Id="rId8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14400" y="357682"/>
            <a:ext cx="1028298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Modelling the multi-step migration of human T cells across the human blood-brain barrier under physiological flow in vitro: Introduction of a novel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nanomembrane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 based flow chamber system</a:t>
            </a:r>
            <a:endParaRPr lang="en-GB" sz="2800" dirty="0" smtClean="0">
              <a:solidFill>
                <a:srgbClr val="000000"/>
              </a:solidFill>
              <a:effectLst/>
              <a:ea typeface="Times New Roman" charset="0"/>
            </a:endParaRPr>
          </a:p>
          <a:p>
            <a:pPr algn="ctr"/>
            <a:endParaRPr lang="en-GB" sz="2800" dirty="0">
              <a:solidFill>
                <a:srgbClr val="000000"/>
              </a:solidFill>
              <a:ea typeface="Times New Roman" charset="0"/>
            </a:endParaRPr>
          </a:p>
          <a:p>
            <a:pPr algn="ctr"/>
            <a:endParaRPr lang="en-GB" sz="2800" dirty="0" smtClean="0">
              <a:solidFill>
                <a:srgbClr val="000000"/>
              </a:solidFill>
              <a:effectLst/>
              <a:ea typeface="Times New Roman" charset="0"/>
            </a:endParaRPr>
          </a:p>
          <a:p>
            <a:pPr algn="ctr"/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Maria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Rosito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, Hung Li Chung,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Tejas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Khire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, Adrien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Mossu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, Isabelle Gruber, Fabien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Gosselet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, James McGrath, Britta </a:t>
            </a:r>
            <a:r>
              <a:rPr lang="en-GB" sz="2800" dirty="0" err="1" smtClean="0">
                <a:solidFill>
                  <a:srgbClr val="000000"/>
                </a:solidFill>
                <a:ea typeface="Times New Roman" charset="0"/>
              </a:rPr>
              <a:t>Engelhardt</a:t>
            </a:r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*</a:t>
            </a:r>
          </a:p>
          <a:p>
            <a:endParaRPr lang="en-GB" sz="2800" dirty="0" smtClean="0">
              <a:solidFill>
                <a:srgbClr val="000000"/>
              </a:solidFill>
              <a:ea typeface="Times New Roman" charset="0"/>
            </a:endParaRPr>
          </a:p>
          <a:p>
            <a:endParaRPr lang="en-GB" sz="2800" dirty="0">
              <a:solidFill>
                <a:srgbClr val="000000"/>
              </a:solidFill>
              <a:ea typeface="Times New Roman" charset="0"/>
            </a:endParaRPr>
          </a:p>
          <a:p>
            <a:r>
              <a:rPr lang="en-GB" sz="2000" dirty="0" smtClean="0">
                <a:solidFill>
                  <a:srgbClr val="000000"/>
                </a:solidFill>
                <a:ea typeface="Times New Roman" charset="0"/>
              </a:rPr>
              <a:t>*the order of authors and </a:t>
            </a:r>
            <a:r>
              <a:rPr lang="en-GB" sz="2000" dirty="0">
                <a:solidFill>
                  <a:srgbClr val="000000"/>
                </a:solidFill>
                <a:ea typeface="Times New Roman" charset="0"/>
              </a:rPr>
              <a:t>the title </a:t>
            </a:r>
            <a:r>
              <a:rPr lang="en-GB" sz="2000" dirty="0" smtClean="0">
                <a:solidFill>
                  <a:srgbClr val="000000"/>
                </a:solidFill>
                <a:ea typeface="Times New Roman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ea typeface="Times New Roman" charset="0"/>
              </a:rPr>
              <a:t>is </a:t>
            </a:r>
            <a:r>
              <a:rPr lang="en-GB" sz="2000" dirty="0" smtClean="0">
                <a:solidFill>
                  <a:srgbClr val="000000"/>
                </a:solidFill>
                <a:ea typeface="Times New Roman" charset="0"/>
              </a:rPr>
              <a:t>provisional – equal contributions and correspondence need to be discussed. </a:t>
            </a:r>
          </a:p>
          <a:p>
            <a:pPr algn="ctr"/>
            <a:endParaRPr lang="en-GB" sz="2800" dirty="0" smtClean="0">
              <a:solidFill>
                <a:srgbClr val="000000"/>
              </a:solidFill>
              <a:ea typeface="Times New Roman" charset="0"/>
            </a:endParaRPr>
          </a:p>
          <a:p>
            <a:pPr algn="ctr"/>
            <a:endParaRPr lang="en-GB" sz="2800" dirty="0">
              <a:solidFill>
                <a:srgbClr val="000000"/>
              </a:solidFill>
              <a:ea typeface="Times New Roman" charset="0"/>
            </a:endParaRPr>
          </a:p>
          <a:p>
            <a:pPr algn="ctr"/>
            <a:r>
              <a:rPr lang="en-GB" sz="2800" dirty="0" smtClean="0">
                <a:solidFill>
                  <a:srgbClr val="000000"/>
                </a:solidFill>
                <a:ea typeface="Times New Roman" charset="0"/>
              </a:rPr>
              <a:t>Paper draft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49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 descr="Risultati immagini per uni ber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" name="AutoShape 4" descr="Risultati immagini per uni bern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TextBox 31"/>
          <p:cNvSpPr txBox="1">
            <a:spLocks noChangeArrowheads="1"/>
          </p:cNvSpPr>
          <p:nvPr/>
        </p:nvSpPr>
        <p:spPr bwMode="auto">
          <a:xfrm>
            <a:off x="197521" y="126796"/>
            <a:ext cx="68275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it-IT" sz="1800" b="1" dirty="0" err="1" smtClean="0">
                <a:latin typeface="+mn-lt"/>
              </a:rPr>
              <a:t>Immunofluorescence</a:t>
            </a:r>
            <a:r>
              <a:rPr lang="it-IT" sz="1800" b="1" dirty="0" smtClean="0">
                <a:latin typeface="+mn-lt"/>
              </a:rPr>
              <a:t> </a:t>
            </a:r>
            <a:r>
              <a:rPr lang="it-IT" sz="1800" b="1" dirty="0" err="1" smtClean="0">
                <a:latin typeface="+mn-lt"/>
              </a:rPr>
              <a:t>staining</a:t>
            </a:r>
            <a:r>
              <a:rPr lang="it-IT" sz="1800" b="1" dirty="0" smtClean="0">
                <a:latin typeface="+mn-lt"/>
              </a:rPr>
              <a:t> of the </a:t>
            </a:r>
            <a:r>
              <a:rPr lang="it-IT" sz="1800" b="1" dirty="0" err="1" smtClean="0">
                <a:latin typeface="+mn-lt"/>
              </a:rPr>
              <a:t>BLECs</a:t>
            </a:r>
            <a:r>
              <a:rPr lang="it-IT" sz="1800" b="1" dirty="0" smtClean="0">
                <a:latin typeface="+mn-lt"/>
              </a:rPr>
              <a:t> in the </a:t>
            </a:r>
            <a:r>
              <a:rPr lang="it-IT" sz="1800" b="1" dirty="0" err="1" smtClean="0">
                <a:latin typeface="+mn-lt"/>
              </a:rPr>
              <a:t>transwell</a:t>
            </a:r>
            <a:r>
              <a:rPr lang="it-IT" sz="1800" b="1" dirty="0" smtClean="0">
                <a:latin typeface="+mn-lt"/>
              </a:rPr>
              <a:t> </a:t>
            </a:r>
            <a:r>
              <a:rPr lang="it-IT" sz="1800" b="1" dirty="0" err="1" smtClean="0">
                <a:latin typeface="+mn-lt"/>
              </a:rPr>
              <a:t>mimetic</a:t>
            </a:r>
            <a:endParaRPr lang="en-US" altLang="it-IT" sz="1800" b="1" dirty="0">
              <a:latin typeface="+mn-lt"/>
            </a:endParaRPr>
          </a:p>
        </p:txBody>
      </p:sp>
      <p:grpSp>
        <p:nvGrpSpPr>
          <p:cNvPr id="6" name="Gruppo 5"/>
          <p:cNvGrpSpPr/>
          <p:nvPr/>
        </p:nvGrpSpPr>
        <p:grpSpPr>
          <a:xfrm>
            <a:off x="587258" y="805025"/>
            <a:ext cx="3530464" cy="1590955"/>
            <a:chOff x="6702004" y="3798388"/>
            <a:chExt cx="3530464" cy="1590955"/>
          </a:xfrm>
        </p:grpSpPr>
        <p:sp>
          <p:nvSpPr>
            <p:cNvPr id="22" name="CasellaDiTesto 21"/>
            <p:cNvSpPr txBox="1"/>
            <p:nvPr/>
          </p:nvSpPr>
          <p:spPr>
            <a:xfrm>
              <a:off x="8490875" y="3798388"/>
              <a:ext cx="11735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VE-</a:t>
              </a:r>
              <a:r>
                <a:rPr lang="it-IT" sz="1400" dirty="0" err="1" smtClean="0"/>
                <a:t>Cadherin</a:t>
              </a:r>
              <a:endParaRPr lang="it-IT" sz="1400" dirty="0"/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6710882" y="3805101"/>
              <a:ext cx="676140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 smtClean="0"/>
                <a:t>ZO-1</a:t>
              </a:r>
              <a:endParaRPr lang="it-IT" sz="1400" dirty="0"/>
            </a:p>
          </p:txBody>
        </p:sp>
        <p:pic>
          <p:nvPicPr>
            <p:cNvPr id="24" name="Immagine 2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5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2004" y="4105884"/>
              <a:ext cx="1712925" cy="1283459"/>
            </a:xfrm>
            <a:prstGeom prst="rect">
              <a:avLst/>
            </a:prstGeom>
          </p:spPr>
        </p:pic>
        <p:pic>
          <p:nvPicPr>
            <p:cNvPr id="25" name="Immagine 2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19545" y="4105884"/>
              <a:ext cx="1712923" cy="1283459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103959" y="6336606"/>
            <a:ext cx="275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accent1"/>
                </a:solidFill>
              </a:rPr>
              <a:t>Engelhardt</a:t>
            </a:r>
            <a:r>
              <a:rPr lang="en-US" dirty="0" smtClean="0">
                <a:solidFill>
                  <a:schemeClr val="accent1"/>
                </a:solidFill>
              </a:rPr>
              <a:t> lab to describe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4718216" y="1029490"/>
            <a:ext cx="4161094" cy="5666309"/>
            <a:chOff x="1372239" y="922639"/>
            <a:chExt cx="4161094" cy="5666309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300" y="926609"/>
              <a:ext cx="1801829" cy="1350610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9733" y="922639"/>
              <a:ext cx="1803600" cy="1350000"/>
            </a:xfrm>
            <a:prstGeom prst="rect">
              <a:avLst/>
            </a:prstGeom>
          </p:spPr>
        </p:pic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0000"/>
                      </a14:imgEffect>
                      <a14:imgEffect>
                        <a14:brightnessContrast brigh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975" y="2363852"/>
              <a:ext cx="1801829" cy="1350610"/>
            </a:xfrm>
            <a:prstGeom prst="rect">
              <a:avLst/>
            </a:prstGeom>
          </p:spPr>
        </p:pic>
        <p:pic>
          <p:nvPicPr>
            <p:cNvPr id="12" name="Immagine 11"/>
            <p:cNvPicPr>
              <a:picLocks noChangeAspect="1"/>
            </p:cNvPicPr>
            <p:nvPr/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3981" y="2363852"/>
              <a:ext cx="1801829" cy="1350610"/>
            </a:xfrm>
            <a:prstGeom prst="rect">
              <a:avLst/>
            </a:prstGeom>
          </p:spPr>
        </p:pic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974" y="3801095"/>
              <a:ext cx="1801829" cy="1350610"/>
            </a:xfrm>
            <a:prstGeom prst="rect">
              <a:avLst/>
            </a:prstGeom>
          </p:spPr>
        </p:pic>
        <p:pic>
          <p:nvPicPr>
            <p:cNvPr id="14" name="Immagine 13"/>
            <p:cNvPicPr>
              <a:picLocks noChangeAspect="1"/>
            </p:cNvPicPr>
            <p:nvPr/>
          </p:nvPicPr>
          <p:blipFill>
            <a:blip r:embed="rId16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3982" y="3801095"/>
              <a:ext cx="1801829" cy="1350610"/>
            </a:xfrm>
            <a:prstGeom prst="rect">
              <a:avLst/>
            </a:prstGeom>
          </p:spPr>
        </p:pic>
        <p:pic>
          <p:nvPicPr>
            <p:cNvPr id="16" name="Immagine 15"/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974" y="5238338"/>
              <a:ext cx="1801829" cy="1350610"/>
            </a:xfrm>
            <a:prstGeom prst="rect">
              <a:avLst/>
            </a:prstGeom>
          </p:spPr>
        </p:pic>
        <p:pic>
          <p:nvPicPr>
            <p:cNvPr id="17" name="Immagine 16"/>
            <p:cNvPicPr>
              <a:picLocks noChangeAspect="1"/>
            </p:cNvPicPr>
            <p:nvPr/>
          </p:nvPicPr>
          <p:blipFill>
            <a:blip r:embed="rId20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23982" y="5238338"/>
              <a:ext cx="1801829" cy="1350610"/>
            </a:xfrm>
            <a:prstGeom prst="rect">
              <a:avLst/>
            </a:prstGeom>
          </p:spPr>
        </p:pic>
        <p:sp>
          <p:nvSpPr>
            <p:cNvPr id="18" name="CasellaDiTesto 17"/>
            <p:cNvSpPr txBox="1"/>
            <p:nvPr/>
          </p:nvSpPr>
          <p:spPr>
            <a:xfrm rot="16200000">
              <a:off x="1093872" y="1448029"/>
              <a:ext cx="934720" cy="36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ICAM-1</a:t>
              </a:r>
              <a:endParaRPr lang="en-GB" dirty="0"/>
            </a:p>
          </p:txBody>
        </p:sp>
        <p:sp>
          <p:nvSpPr>
            <p:cNvPr id="26" name="CasellaDiTesto 25"/>
            <p:cNvSpPr txBox="1"/>
            <p:nvPr/>
          </p:nvSpPr>
          <p:spPr>
            <a:xfrm rot="16200000">
              <a:off x="1087759" y="2820505"/>
              <a:ext cx="934720" cy="365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ICAM-2</a:t>
              </a:r>
              <a:endParaRPr lang="en-GB" dirty="0"/>
            </a:p>
          </p:txBody>
        </p:sp>
        <p:sp>
          <p:nvSpPr>
            <p:cNvPr id="27" name="CasellaDiTesto 26"/>
            <p:cNvSpPr txBox="1"/>
            <p:nvPr/>
          </p:nvSpPr>
          <p:spPr>
            <a:xfrm rot="16200000">
              <a:off x="1002034" y="4251551"/>
              <a:ext cx="118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/>
                <a:t>V</a:t>
              </a:r>
              <a:r>
                <a:rPr lang="en-GB" smtClean="0"/>
                <a:t>CAM-1</a:t>
              </a:r>
              <a:endParaRPr lang="en-GB"/>
            </a:p>
          </p:txBody>
        </p:sp>
        <p:sp>
          <p:nvSpPr>
            <p:cNvPr id="28" name="CasellaDiTesto 27"/>
            <p:cNvSpPr txBox="1"/>
            <p:nvPr/>
          </p:nvSpPr>
          <p:spPr>
            <a:xfrm rot="16200000">
              <a:off x="992511" y="5624535"/>
              <a:ext cx="11814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F-actin</a:t>
              </a:r>
              <a:endParaRPr lang="en-GB" dirty="0"/>
            </a:p>
          </p:txBody>
        </p:sp>
      </p:grpSp>
      <p:sp>
        <p:nvSpPr>
          <p:cNvPr id="19" name="Rettangolo 18"/>
          <p:cNvSpPr/>
          <p:nvPr/>
        </p:nvSpPr>
        <p:spPr>
          <a:xfrm>
            <a:off x="7069958" y="580273"/>
            <a:ext cx="1801829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          </a:t>
            </a:r>
            <a:r>
              <a:rPr lang="en-GB" b="1" dirty="0" err="1" smtClean="0">
                <a:solidFill>
                  <a:schemeClr val="bg1"/>
                </a:solidFill>
              </a:rPr>
              <a:t>TNFa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5164967" y="577495"/>
            <a:ext cx="1814813" cy="36933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   Unstimulated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77413" y="764939"/>
            <a:ext cx="509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mtClean="0"/>
              <a:t>A</a:t>
            </a:r>
            <a:endParaRPr lang="en-GB"/>
          </a:p>
        </p:txBody>
      </p:sp>
      <p:sp>
        <p:nvSpPr>
          <p:cNvPr id="30" name="CasellaDiTesto 29"/>
          <p:cNvSpPr txBox="1"/>
          <p:nvPr/>
        </p:nvSpPr>
        <p:spPr>
          <a:xfrm>
            <a:off x="4646173" y="598496"/>
            <a:ext cx="509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41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4295800" y="1171123"/>
            <a:ext cx="381642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4295800" y="1720553"/>
            <a:ext cx="1080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7032104" y="1720553"/>
            <a:ext cx="10801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5375800" y="1720553"/>
            <a:ext cx="0" cy="108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7032104" y="1720553"/>
            <a:ext cx="0" cy="108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5375800" y="2795373"/>
            <a:ext cx="165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5447928" y="2579966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5708342" y="2584649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5969740" y="2584649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6240016" y="2584649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6510292" y="2584649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6771690" y="2584649"/>
            <a:ext cx="216024" cy="144016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avec flèche 24"/>
          <p:cNvCxnSpPr/>
          <p:nvPr/>
        </p:nvCxnSpPr>
        <p:spPr>
          <a:xfrm flipH="1">
            <a:off x="7031800" y="1526015"/>
            <a:ext cx="1008052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7265884" y="1216497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00B050"/>
                </a:solidFill>
              </a:rPr>
              <a:t>flow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522897" y="1284150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>
                <a:solidFill>
                  <a:srgbClr val="00B050"/>
                </a:solidFill>
              </a:rPr>
              <a:t>Flow turbulence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47" name="Flèche courbée vers le haut 46"/>
          <p:cNvSpPr/>
          <p:nvPr/>
        </p:nvSpPr>
        <p:spPr>
          <a:xfrm flipH="1">
            <a:off x="5660932" y="1896296"/>
            <a:ext cx="867117" cy="554790"/>
          </a:xfrm>
          <a:prstGeom prst="curvedUp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5898224" y="178196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00B050"/>
                </a:solidFill>
              </a:rPr>
              <a:t>?</a:t>
            </a:r>
          </a:p>
        </p:txBody>
      </p:sp>
      <p:cxnSp>
        <p:nvCxnSpPr>
          <p:cNvPr id="50" name="Connecteur droit avec flèche 49"/>
          <p:cNvCxnSpPr/>
          <p:nvPr/>
        </p:nvCxnSpPr>
        <p:spPr>
          <a:xfrm>
            <a:off x="4079776" y="1171123"/>
            <a:ext cx="0" cy="549430"/>
          </a:xfrm>
          <a:prstGeom prst="straightConnector1">
            <a:avLst/>
          </a:prstGeom>
          <a:ln w="28575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5231844" y="1720553"/>
            <a:ext cx="0" cy="549430"/>
          </a:xfrm>
          <a:prstGeom prst="straightConnector1">
            <a:avLst/>
          </a:prstGeom>
          <a:ln w="28575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5231844" y="2269983"/>
            <a:ext cx="0" cy="549430"/>
          </a:xfrm>
          <a:prstGeom prst="straightConnector1">
            <a:avLst/>
          </a:prstGeom>
          <a:ln w="28575">
            <a:solidFill>
              <a:srgbClr val="00B0F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/>
          <p:cNvSpPr txBox="1"/>
          <p:nvPr/>
        </p:nvSpPr>
        <p:spPr>
          <a:xfrm>
            <a:off x="3307407" y="1247560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F0"/>
                </a:solidFill>
              </a:rPr>
              <a:t>300 µm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4439816" y="184482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F0"/>
                </a:solidFill>
              </a:rPr>
              <a:t>300 µm</a:t>
            </a:r>
          </a:p>
        </p:txBody>
      </p:sp>
      <p:sp>
        <p:nvSpPr>
          <p:cNvPr id="55" name="ZoneTexte 54"/>
          <p:cNvSpPr txBox="1"/>
          <p:nvPr/>
        </p:nvSpPr>
        <p:spPr>
          <a:xfrm>
            <a:off x="4466450" y="2357759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>
                <a:solidFill>
                  <a:srgbClr val="00B0F0"/>
                </a:solidFill>
              </a:rPr>
              <a:t>300 µm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2783632" y="189836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00B0F0"/>
                </a:solidFill>
              </a:rPr>
              <a:t>Flow rate </a:t>
            </a:r>
            <a:r>
              <a:rPr lang="fr-FR" b="1" dirty="0" err="1">
                <a:solidFill>
                  <a:srgbClr val="00B0F0"/>
                </a:solidFill>
              </a:rPr>
              <a:t>calculation</a:t>
            </a:r>
            <a:r>
              <a:rPr lang="fr-FR" b="1" dirty="0">
                <a:solidFill>
                  <a:srgbClr val="00B0F0"/>
                </a:solidFill>
              </a:rPr>
              <a:t> ?</a:t>
            </a:r>
          </a:p>
        </p:txBody>
      </p:sp>
      <p:sp>
        <p:nvSpPr>
          <p:cNvPr id="62" name="ZoneTexte 61"/>
          <p:cNvSpPr txBox="1"/>
          <p:nvPr/>
        </p:nvSpPr>
        <p:spPr>
          <a:xfrm>
            <a:off x="7824192" y="764705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Inlet</a:t>
            </a:r>
            <a:r>
              <a:rPr lang="fr-FR" sz="1400" dirty="0"/>
              <a:t> tubing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3290633" y="764705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 err="1"/>
              <a:t>Outlet</a:t>
            </a:r>
            <a:r>
              <a:rPr lang="fr-FR" sz="1400" dirty="0"/>
              <a:t> tubing</a:t>
            </a:r>
          </a:p>
        </p:txBody>
      </p:sp>
      <p:sp>
        <p:nvSpPr>
          <p:cNvPr id="64" name="ZoneTexte 63"/>
          <p:cNvSpPr txBox="1"/>
          <p:nvPr/>
        </p:nvSpPr>
        <p:spPr>
          <a:xfrm>
            <a:off x="2567608" y="3284984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FR" dirty="0" smtClean="0"/>
              <a:t>Is </a:t>
            </a:r>
            <a:r>
              <a:rPr lang="fr-FR" dirty="0" err="1" smtClean="0"/>
              <a:t>there</a:t>
            </a:r>
            <a:r>
              <a:rPr lang="fr-FR" dirty="0" smtClean="0"/>
              <a:t> a flow turbulence on </a:t>
            </a:r>
            <a:r>
              <a:rPr lang="fr-FR" dirty="0"/>
              <a:t>top of the </a:t>
            </a:r>
            <a:r>
              <a:rPr lang="fr-FR" dirty="0" err="1"/>
              <a:t>cells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</a:t>
            </a:r>
            <a:r>
              <a:rPr lang="fr-FR" dirty="0" err="1"/>
              <a:t>this</a:t>
            </a:r>
            <a:r>
              <a:rPr lang="fr-FR" dirty="0"/>
              <a:t> configuration ?</a:t>
            </a:r>
          </a:p>
          <a:p>
            <a:pPr marL="285750" indent="-285750">
              <a:buFontTx/>
              <a:buChar char="-"/>
            </a:pPr>
            <a:r>
              <a:rPr lang="fr-FR" dirty="0"/>
              <a:t>Is the flow rate </a:t>
            </a:r>
            <a:r>
              <a:rPr lang="fr-FR" dirty="0" err="1"/>
              <a:t>calculation</a:t>
            </a:r>
            <a:r>
              <a:rPr lang="fr-FR" dirty="0"/>
              <a:t> right </a:t>
            </a:r>
            <a:r>
              <a:rPr lang="fr-FR" dirty="0" err="1"/>
              <a:t>considering</a:t>
            </a:r>
            <a:r>
              <a:rPr lang="fr-FR" dirty="0"/>
              <a:t> </a:t>
            </a:r>
            <a:r>
              <a:rPr lang="fr-FR" dirty="0" err="1"/>
              <a:t>that</a:t>
            </a:r>
            <a:r>
              <a:rPr lang="fr-FR" dirty="0"/>
              <a:t> the </a:t>
            </a:r>
            <a:r>
              <a:rPr lang="fr-FR" dirty="0" err="1" smtClean="0"/>
              <a:t>height</a:t>
            </a:r>
            <a:r>
              <a:rPr lang="fr-FR" dirty="0" smtClean="0"/>
              <a:t> </a:t>
            </a:r>
            <a:r>
              <a:rPr lang="fr-FR" dirty="0"/>
              <a:t>of the </a:t>
            </a:r>
            <a:r>
              <a:rPr lang="en-GB" dirty="0" smtClean="0"/>
              <a:t>chamber</a:t>
            </a:r>
            <a:r>
              <a:rPr lang="fr-FR" dirty="0" smtClean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changing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300 µm to 900 </a:t>
            </a:r>
            <a:r>
              <a:rPr lang="fr-FR" dirty="0" smtClean="0"/>
              <a:t>µm?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899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14325" y="271463"/>
            <a:ext cx="1041558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Parcel n° 1</a:t>
            </a:r>
          </a:p>
          <a:p>
            <a:r>
              <a:rPr lang="en-GB" dirty="0" smtClean="0"/>
              <a:t>Width =2mm</a:t>
            </a:r>
          </a:p>
          <a:p>
            <a:r>
              <a:rPr lang="en-GB" u="sng" dirty="0" smtClean="0">
                <a:solidFill>
                  <a:srgbClr val="FF0000"/>
                </a:solidFill>
              </a:rPr>
              <a:t>Height = 300 um suggested</a:t>
            </a:r>
            <a:endParaRPr lang="en-GB" u="sng" dirty="0"/>
          </a:p>
          <a:p>
            <a:endParaRPr lang="en-GB" u="sng" dirty="0">
              <a:solidFill>
                <a:srgbClr val="FF0000"/>
              </a:solidFill>
            </a:endParaRP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Movie  n°1_151209_ 10x: accumulation phase 0,028 ml/min</a:t>
            </a:r>
          </a:p>
          <a:p>
            <a:r>
              <a:rPr lang="en-GB" dirty="0"/>
              <a:t>	 </a:t>
            </a:r>
            <a:r>
              <a:rPr lang="en-GB" dirty="0" smtClean="0"/>
              <a:t>   </a:t>
            </a:r>
            <a:r>
              <a:rPr lang="en-GB" dirty="0"/>
              <a:t>	</a:t>
            </a:r>
            <a:r>
              <a:rPr lang="en-GB" dirty="0" smtClean="0"/>
              <a:t>           min 5: increased flow rate: 0,417ml/min</a:t>
            </a:r>
          </a:p>
          <a:p>
            <a:endParaRPr lang="en-GB" dirty="0" smtClean="0"/>
          </a:p>
          <a:p>
            <a:r>
              <a:rPr lang="en-GB" dirty="0" smtClean="0"/>
              <a:t>Movie n</a:t>
            </a:r>
            <a:r>
              <a:rPr lang="en-GB" smtClean="0"/>
              <a:t>° </a:t>
            </a:r>
            <a:r>
              <a:rPr lang="en-GB" smtClean="0"/>
              <a:t>2_151209_20x</a:t>
            </a:r>
            <a:r>
              <a:rPr lang="en-GB" dirty="0" smtClean="0"/>
              <a:t>:  same chamber flow rate : 0,417ml/min</a:t>
            </a:r>
          </a:p>
          <a:p>
            <a:endParaRPr lang="en-GB" dirty="0"/>
          </a:p>
          <a:p>
            <a:endParaRPr lang="en-GB" dirty="0"/>
          </a:p>
          <a:p>
            <a:endParaRPr lang="en-GB" dirty="0" smtClean="0"/>
          </a:p>
          <a:p>
            <a:r>
              <a:rPr lang="en-GB" u="sng" dirty="0" smtClean="0"/>
              <a:t>Parcel n° 5</a:t>
            </a:r>
          </a:p>
          <a:p>
            <a:r>
              <a:rPr lang="en-GB" dirty="0"/>
              <a:t>Width =2mm</a:t>
            </a:r>
          </a:p>
          <a:p>
            <a:r>
              <a:rPr lang="en-GB" u="sng" dirty="0" smtClean="0">
                <a:solidFill>
                  <a:srgbClr val="FF0000"/>
                </a:solidFill>
              </a:rPr>
              <a:t>Height </a:t>
            </a:r>
            <a:r>
              <a:rPr lang="en-GB" u="sng" dirty="0">
                <a:solidFill>
                  <a:srgbClr val="FF0000"/>
                </a:solidFill>
              </a:rPr>
              <a:t>= 300 um suggested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Movie n° 3_ 160920_20x: </a:t>
            </a:r>
            <a:r>
              <a:rPr lang="en-GB" dirty="0"/>
              <a:t>movie </a:t>
            </a:r>
            <a:r>
              <a:rPr lang="en-GB" dirty="0" err="1"/>
              <a:t>staterd</a:t>
            </a:r>
            <a:r>
              <a:rPr lang="en-GB" dirty="0"/>
              <a:t> with 0,1 min/ml</a:t>
            </a:r>
          </a:p>
          <a:p>
            <a:r>
              <a:rPr lang="en-GB" dirty="0"/>
              <a:t>		           min 3</a:t>
            </a:r>
            <a:r>
              <a:rPr lang="en-GB" dirty="0" smtClean="0"/>
              <a:t>,5</a:t>
            </a:r>
            <a:r>
              <a:rPr lang="en-GB" dirty="0"/>
              <a:t>:  0,0216 min/ml (Accumulation phase 0,1 dyne/cm</a:t>
            </a:r>
            <a:r>
              <a:rPr lang="en-GB" baseline="30000" dirty="0"/>
              <a:t>2</a:t>
            </a:r>
            <a:r>
              <a:rPr lang="en-GB" dirty="0"/>
              <a:t>)</a:t>
            </a:r>
          </a:p>
          <a:p>
            <a:r>
              <a:rPr lang="en-GB" dirty="0"/>
              <a:t>		           min </a:t>
            </a:r>
            <a:r>
              <a:rPr lang="en-GB" dirty="0" smtClean="0"/>
              <a:t>8: </a:t>
            </a:r>
            <a:r>
              <a:rPr lang="en-GB" dirty="0"/>
              <a:t>0,2 min/ml </a:t>
            </a:r>
          </a:p>
          <a:p>
            <a:r>
              <a:rPr lang="en-GB" dirty="0"/>
              <a:t>		           min 8</a:t>
            </a:r>
            <a:r>
              <a:rPr lang="en-GB" dirty="0" smtClean="0"/>
              <a:t>,75: </a:t>
            </a:r>
            <a:r>
              <a:rPr lang="en-GB" dirty="0"/>
              <a:t>0,324 </a:t>
            </a:r>
            <a:r>
              <a:rPr lang="en-GB" dirty="0" smtClean="0"/>
              <a:t>min/ml  </a:t>
            </a:r>
            <a:r>
              <a:rPr lang="en-GB" dirty="0"/>
              <a:t>(supposed to be the 1,5 dyne/cm</a:t>
            </a:r>
            <a:r>
              <a:rPr lang="en-GB" baseline="30000" dirty="0"/>
              <a:t>2</a:t>
            </a:r>
            <a:r>
              <a:rPr lang="en-GB" dirty="0"/>
              <a:t> with the </a:t>
            </a:r>
            <a:r>
              <a:rPr lang="en-GB" dirty="0" err="1"/>
              <a:t>hight</a:t>
            </a:r>
            <a:r>
              <a:rPr lang="en-GB" dirty="0"/>
              <a:t> at 300um)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2" t="22088" r="1603" b="46866"/>
          <a:stretch/>
        </p:blipFill>
        <p:spPr>
          <a:xfrm rot="10800000">
            <a:off x="3300414" y="271463"/>
            <a:ext cx="2286000" cy="129778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82" t="22088" r="1603" b="46866"/>
          <a:stretch/>
        </p:blipFill>
        <p:spPr>
          <a:xfrm rot="10800000">
            <a:off x="3300414" y="3424234"/>
            <a:ext cx="2286000" cy="129778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14" t="17438" r="33898" b="33505"/>
          <a:stretch/>
        </p:blipFill>
        <p:spPr>
          <a:xfrm>
            <a:off x="9409465" y="0"/>
            <a:ext cx="2640896" cy="547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48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71445" y="271463"/>
            <a:ext cx="104155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 smtClean="0"/>
              <a:t>Parcel n° 6</a:t>
            </a:r>
          </a:p>
          <a:p>
            <a:r>
              <a:rPr lang="en-GB" dirty="0" smtClean="0"/>
              <a:t>Width =2mm</a:t>
            </a:r>
          </a:p>
          <a:p>
            <a:r>
              <a:rPr lang="en-GB" u="sng" dirty="0" smtClean="0">
                <a:solidFill>
                  <a:srgbClr val="FF0000"/>
                </a:solidFill>
              </a:rPr>
              <a:t>Height =   </a:t>
            </a:r>
            <a:r>
              <a:rPr lang="en-GB" u="sng" dirty="0" smtClean="0">
                <a:solidFill>
                  <a:srgbClr val="FF0000"/>
                </a:solidFill>
              </a:rPr>
              <a:t>900um </a:t>
            </a:r>
            <a:r>
              <a:rPr lang="en-GB" u="sng" dirty="0" smtClean="0">
                <a:solidFill>
                  <a:srgbClr val="FF0000"/>
                </a:solidFill>
              </a:rPr>
              <a:t>suggested</a:t>
            </a:r>
            <a:endParaRPr lang="en-GB" u="sng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Movie  n°4_160908_ 20x: movie started with 0,194 min/ml</a:t>
            </a:r>
          </a:p>
          <a:p>
            <a:r>
              <a:rPr lang="en-GB" dirty="0" smtClean="0"/>
              <a:t>		           min 1,5: increased flow rate : 2,92 ml/min (Immediate vacuolization of the cells) </a:t>
            </a:r>
          </a:p>
          <a:p>
            <a:r>
              <a:rPr lang="en-GB" dirty="0"/>
              <a:t> </a:t>
            </a:r>
            <a:r>
              <a:rPr lang="en-GB" dirty="0" smtClean="0"/>
              <a:t>		           min 2 Reduction of the flow rate  to 0,028 ml/min </a:t>
            </a:r>
          </a:p>
          <a:p>
            <a:r>
              <a:rPr lang="en-GB" dirty="0" smtClean="0"/>
              <a:t>	                            min 11  increased flow rate to 0,417 ml/min (again vacuole formation)</a:t>
            </a:r>
          </a:p>
          <a:p>
            <a:endParaRPr lang="en-GB" dirty="0" smtClean="0"/>
          </a:p>
          <a:p>
            <a:r>
              <a:rPr lang="en-GB" dirty="0" smtClean="0"/>
              <a:t>Movie n°5_160920_ 20x: movie </a:t>
            </a:r>
            <a:r>
              <a:rPr lang="en-GB" dirty="0" err="1" smtClean="0"/>
              <a:t>staterd</a:t>
            </a:r>
            <a:r>
              <a:rPr lang="en-GB" dirty="0" smtClean="0"/>
              <a:t> with 0,1 min/ml</a:t>
            </a:r>
          </a:p>
          <a:p>
            <a:r>
              <a:rPr lang="en-GB" dirty="0"/>
              <a:t>	</a:t>
            </a:r>
            <a:r>
              <a:rPr lang="en-GB" dirty="0" smtClean="0"/>
              <a:t>	           min 3,5:  0,0216 min/ml (Accumulation phase 0,1 dyne/cm</a:t>
            </a:r>
            <a:r>
              <a:rPr lang="en-GB" baseline="30000" dirty="0" smtClean="0"/>
              <a:t>2</a:t>
            </a:r>
            <a:r>
              <a:rPr lang="en-GB" dirty="0" smtClean="0"/>
              <a:t>)</a:t>
            </a:r>
          </a:p>
          <a:p>
            <a:r>
              <a:rPr lang="en-GB" dirty="0"/>
              <a:t>	</a:t>
            </a:r>
            <a:r>
              <a:rPr lang="en-GB" dirty="0" smtClean="0"/>
              <a:t>	           min 8,5: 0,2 min/ml </a:t>
            </a:r>
            <a:endParaRPr lang="en-GB" dirty="0"/>
          </a:p>
          <a:p>
            <a:r>
              <a:rPr lang="en-GB" dirty="0" smtClean="0"/>
              <a:t>		           min 10,2: 0,324 min/ml (supposed to be the 1,5 dyne/cm</a:t>
            </a:r>
            <a:r>
              <a:rPr lang="en-GB" baseline="30000" dirty="0" smtClean="0"/>
              <a:t>2</a:t>
            </a:r>
            <a:r>
              <a:rPr lang="en-GB" dirty="0" smtClean="0"/>
              <a:t> with the </a:t>
            </a:r>
            <a:r>
              <a:rPr lang="en-GB" dirty="0" err="1" smtClean="0"/>
              <a:t>hight</a:t>
            </a:r>
            <a:r>
              <a:rPr lang="en-GB" dirty="0" smtClean="0"/>
              <a:t> at 300um)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5" t="11436" r="58512" b="40372"/>
          <a:stretch/>
        </p:blipFill>
        <p:spPr>
          <a:xfrm rot="10800000">
            <a:off x="4029076" y="157163"/>
            <a:ext cx="2371725" cy="2014538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39" t="7291" r="19339" b="15314"/>
          <a:stretch/>
        </p:blipFill>
        <p:spPr>
          <a:xfrm>
            <a:off x="9812477" y="157162"/>
            <a:ext cx="3081991" cy="642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60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2" descr="Risultati immagini per uni bern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15" name="AutoShape 4" descr="Risultati immagini per uni bern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TextBox 31"/>
          <p:cNvSpPr txBox="1">
            <a:spLocks noChangeArrowheads="1"/>
          </p:cNvSpPr>
          <p:nvPr/>
        </p:nvSpPr>
        <p:spPr bwMode="auto">
          <a:xfrm>
            <a:off x="343036" y="280474"/>
            <a:ext cx="1129122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just"/>
            <a:r>
              <a:rPr lang="en-GB" sz="1800" b="1" dirty="0" smtClean="0">
                <a:latin typeface="+mn-lt"/>
              </a:rPr>
              <a:t>Flow chamber setup 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828" y="822325"/>
            <a:ext cx="4362442" cy="3271831"/>
          </a:xfrm>
          <a:prstGeom prst="rect">
            <a:avLst/>
          </a:prstGeom>
        </p:spPr>
      </p:pic>
      <p:cxnSp>
        <p:nvCxnSpPr>
          <p:cNvPr id="4" name="Connettore 2 3"/>
          <p:cNvCxnSpPr/>
          <p:nvPr/>
        </p:nvCxnSpPr>
        <p:spPr>
          <a:xfrm flipH="1">
            <a:off x="7376584" y="1728783"/>
            <a:ext cx="1067331" cy="61436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/>
          <p:cNvCxnSpPr/>
          <p:nvPr/>
        </p:nvCxnSpPr>
        <p:spPr>
          <a:xfrm>
            <a:off x="3386140" y="1857370"/>
            <a:ext cx="1666677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 flipV="1">
            <a:off x="3203183" y="2458241"/>
            <a:ext cx="2171103" cy="60669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8329610" y="1343015"/>
            <a:ext cx="1528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T cells  reservoir</a:t>
            </a:r>
            <a:endParaRPr lang="en-GB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971682" y="1419816"/>
            <a:ext cx="1528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 medium reservoir</a:t>
            </a:r>
            <a:endParaRPr lang="en-GB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1674420" y="2880269"/>
            <a:ext cx="1528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Three-way tap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1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/>
          <p:nvPr/>
        </p:nvSpPr>
        <p:spPr>
          <a:xfrm>
            <a:off x="365803" y="383388"/>
            <a:ext cx="8789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Flow rate calculation </a:t>
            </a:r>
            <a:r>
              <a:rPr lang="en-GB" dirty="0" smtClean="0"/>
              <a:t>(adapted from </a:t>
            </a:r>
            <a:r>
              <a:rPr lang="en-GB" dirty="0" err="1"/>
              <a:t>Coisne</a:t>
            </a:r>
            <a:r>
              <a:rPr lang="en-GB" dirty="0"/>
              <a:t> et al. Fluids and Barriers of the CNS 2013 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2" name="Rettangolo 1"/>
          <p:cNvSpPr/>
          <p:nvPr/>
        </p:nvSpPr>
        <p:spPr>
          <a:xfrm>
            <a:off x="494140" y="767779"/>
            <a:ext cx="115805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AdvTT86d47313" charset="0"/>
              </a:rPr>
              <a:t>The flow rate is calculated according to the formula (</a:t>
            </a:r>
            <a:r>
              <a:rPr lang="en-GB" b="1" dirty="0" smtClean="0">
                <a:latin typeface="AdvTT86d47313" charset="0"/>
              </a:rPr>
              <a:t>1</a:t>
            </a:r>
            <a:r>
              <a:rPr lang="en-GB" dirty="0" smtClean="0">
                <a:latin typeface="AdvTT86d47313" charset="0"/>
              </a:rPr>
              <a:t>): </a:t>
            </a:r>
          </a:p>
          <a:p>
            <a:endParaRPr lang="en-GB" dirty="0" smtClean="0"/>
          </a:p>
          <a:p>
            <a:r>
              <a:rPr lang="en-GB" dirty="0" err="1" smtClean="0">
                <a:latin typeface="AdvTT86d47313+03" charset="0"/>
              </a:rPr>
              <a:t>μ</a:t>
            </a:r>
            <a:r>
              <a:rPr lang="en-GB" dirty="0" smtClean="0">
                <a:latin typeface="AdvTT86d47313+03" charset="0"/>
              </a:rPr>
              <a:t> </a:t>
            </a:r>
            <a:r>
              <a:rPr lang="en-GB" dirty="0" smtClean="0">
                <a:latin typeface="AdvTT86d47313" charset="0"/>
              </a:rPr>
              <a:t>(dynamic viscosity) = 0.083 dyne*sec/cm</a:t>
            </a:r>
            <a:r>
              <a:rPr lang="en-GB" sz="1600" baseline="30000" dirty="0" smtClean="0"/>
              <a:t>2 </a:t>
            </a:r>
            <a:r>
              <a:rPr lang="en-GB" dirty="0" smtClean="0">
                <a:latin typeface="AdvTT86d47313" charset="0"/>
              </a:rPr>
              <a:t>(DMEM, 5% calf serum at 37°C (</a:t>
            </a:r>
            <a:r>
              <a:rPr lang="en-GB" b="1" dirty="0" smtClean="0">
                <a:latin typeface="AdvTT86d47313" charset="0"/>
              </a:rPr>
              <a:t>2</a:t>
            </a:r>
            <a:r>
              <a:rPr lang="en-GB" dirty="0" smtClean="0">
                <a:latin typeface="AdvTT86d47313" charset="0"/>
              </a:rPr>
              <a:t>)); </a:t>
            </a:r>
            <a:endParaRPr lang="en-GB" dirty="0" smtClean="0"/>
          </a:p>
          <a:p>
            <a:r>
              <a:rPr lang="en-GB" dirty="0" smtClean="0">
                <a:latin typeface="AdvTT86d47313" charset="0"/>
              </a:rPr>
              <a:t>Q (flow) = variable value to be controlled by the pump in cm</a:t>
            </a:r>
            <a:r>
              <a:rPr lang="en-GB" sz="1600" baseline="30000" dirty="0" smtClean="0"/>
              <a:t>3</a:t>
            </a:r>
            <a:r>
              <a:rPr lang="en-GB" dirty="0" smtClean="0">
                <a:latin typeface="AdvTT86d47313" charset="0"/>
              </a:rPr>
              <a:t>/sec; </a:t>
            </a:r>
            <a:endParaRPr lang="en-GB" dirty="0" smtClean="0"/>
          </a:p>
          <a:p>
            <a:pPr marL="342900" indent="-342900">
              <a:buAutoNum type="alphaLcPeriod"/>
            </a:pPr>
            <a:r>
              <a:rPr lang="en-GB" b="1" dirty="0" smtClean="0">
                <a:solidFill>
                  <a:srgbClr val="FF0000"/>
                </a:solidFill>
                <a:latin typeface="AdvTT43ccf47d" charset="0"/>
              </a:rPr>
              <a:t>(half height of chamber) = 0.015 cm;</a:t>
            </a:r>
          </a:p>
          <a:p>
            <a:pPr marL="342900" indent="-342900">
              <a:buAutoNum type="alphaLcPeriod"/>
            </a:pPr>
            <a:r>
              <a:rPr lang="en-GB" b="1" dirty="0" smtClean="0">
                <a:solidFill>
                  <a:srgbClr val="FF0000"/>
                </a:solidFill>
                <a:latin typeface="AdvTT43ccf47d" charset="0"/>
              </a:rPr>
              <a:t>(width of chamber) = 0,2 cm.  </a:t>
            </a:r>
          </a:p>
          <a:p>
            <a:pPr marL="342900" indent="-342900">
              <a:buAutoNum type="alphaLcPeriod"/>
            </a:pPr>
            <a:endParaRPr lang="en-GB" dirty="0" smtClean="0">
              <a:latin typeface="AdvTT43ccf47d" charset="0"/>
            </a:endParaRPr>
          </a:p>
          <a:p>
            <a:r>
              <a:rPr lang="en-GB" dirty="0" smtClean="0"/>
              <a:t>Aspiration of T cells from a reservoir via the inlet tubing is performed at 1.5 dyne/cm</a:t>
            </a:r>
            <a:r>
              <a:rPr lang="en-GB" baseline="30000" dirty="0" smtClean="0"/>
              <a:t>2</a:t>
            </a:r>
            <a:r>
              <a:rPr lang="en-GB" dirty="0" smtClean="0"/>
              <a:t> until the T cells appear in the field of view. T cell interaction with the endothelial surface occurs during the accumulation phase, which is started by a reduction of flow to 0.1 dyne/cm</a:t>
            </a:r>
            <a:r>
              <a:rPr lang="en-GB" baseline="30000" dirty="0" smtClean="0"/>
              <a:t>2</a:t>
            </a:r>
            <a:r>
              <a:rPr lang="en-GB" dirty="0" smtClean="0"/>
              <a:t>. This allows settling of the T cells on the endothelial surface, which due to the size of the flow chamber only occurs under reduced shear conditions. </a:t>
            </a:r>
          </a:p>
          <a:p>
            <a:endParaRPr lang="it-IT" dirty="0" smtClean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7461" y="720636"/>
            <a:ext cx="5531919" cy="58850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278431" y="4115677"/>
            <a:ext cx="1166076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GB" sz="1400" dirty="0" smtClean="0"/>
              <a:t>Lawrence MB, Smith CW, </a:t>
            </a:r>
            <a:r>
              <a:rPr lang="en-GB" sz="1400" dirty="0" err="1" smtClean="0"/>
              <a:t>Eskin</a:t>
            </a:r>
            <a:r>
              <a:rPr lang="en-GB" sz="1400" dirty="0" smtClean="0"/>
              <a:t> SG, McIntire LV: Effect of venous shear stress on CD18-mediated neutrophil adhesion to cultured endothelium. Blood 1990, 75:227–237. </a:t>
            </a:r>
          </a:p>
          <a:p>
            <a:pPr marL="342900" indent="-342900">
              <a:buFontTx/>
              <a:buAutoNum type="arabicPeriod"/>
            </a:pPr>
            <a:r>
              <a:rPr lang="en-GB" sz="1400" dirty="0" smtClean="0"/>
              <a:t>Moreira JL, Santana PC, Feliciano AS, Cruz PE, </a:t>
            </a:r>
            <a:r>
              <a:rPr lang="en-GB" sz="1400" dirty="0" err="1" smtClean="0"/>
              <a:t>Racher</a:t>
            </a:r>
            <a:r>
              <a:rPr lang="en-GB" sz="1400" dirty="0" smtClean="0"/>
              <a:t> AJ, Griffiths JB, </a:t>
            </a:r>
            <a:r>
              <a:rPr lang="en-GB" sz="1400" dirty="0" err="1" smtClean="0"/>
              <a:t>Carrondo</a:t>
            </a:r>
            <a:r>
              <a:rPr lang="en-GB" sz="1400" dirty="0" smtClean="0"/>
              <a:t> MJ: Effect of viscosity upon </a:t>
            </a:r>
            <a:r>
              <a:rPr lang="en-GB" sz="1400" dirty="0" err="1" smtClean="0"/>
              <a:t>hydrodynamically</a:t>
            </a:r>
            <a:r>
              <a:rPr lang="en-GB" sz="1400" dirty="0" smtClean="0"/>
              <a:t> controlled natural aggregates of animal cells grown in stirred vessels. </a:t>
            </a:r>
            <a:r>
              <a:rPr lang="en-GB" sz="1400" dirty="0" err="1" smtClean="0"/>
              <a:t>Biotechnol</a:t>
            </a:r>
            <a:r>
              <a:rPr lang="en-GB" sz="1400" dirty="0" smtClean="0"/>
              <a:t> </a:t>
            </a:r>
            <a:r>
              <a:rPr lang="en-GB" sz="1400" dirty="0" err="1" smtClean="0"/>
              <a:t>Prog</a:t>
            </a:r>
            <a:r>
              <a:rPr lang="en-GB" sz="1400" dirty="0" smtClean="0"/>
              <a:t> 1995, 11:575–583. </a:t>
            </a:r>
          </a:p>
          <a:p>
            <a:pPr marL="342900" indent="-342900"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992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448</Words>
  <Application>Microsoft Macintosh PowerPoint</Application>
  <PresentationFormat>Widescreen</PresentationFormat>
  <Paragraphs>89</Paragraphs>
  <Slides>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6" baseType="lpstr">
      <vt:lpstr>AdvTT43ccf47d</vt:lpstr>
      <vt:lpstr>AdvTT86d47313</vt:lpstr>
      <vt:lpstr>AdvTT86d47313+03</vt:lpstr>
      <vt:lpstr>Calibri</vt:lpstr>
      <vt:lpstr>Calibri Light</vt:lpstr>
      <vt:lpstr>ＭＳ Ｐゴシック</vt:lpstr>
      <vt:lpstr>Times New Roman</vt:lpstr>
      <vt:lpstr>Arial</vt:lpstr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71</cp:revision>
  <dcterms:created xsi:type="dcterms:W3CDTF">2016-07-26T20:28:34Z</dcterms:created>
  <dcterms:modified xsi:type="dcterms:W3CDTF">2016-09-22T12:59:51Z</dcterms:modified>
</cp:coreProperties>
</file>