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Corsiv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orsiva-bold.fntdata"/><Relationship Id="rId14" Type="http://schemas.openxmlformats.org/officeDocument/2006/relationships/font" Target="fonts/Corsiva-regular.fntdata"/><Relationship Id="rId17" Type="http://schemas.openxmlformats.org/officeDocument/2006/relationships/font" Target="fonts/Corsiva-boldItalic.fntdata"/><Relationship Id="rId16" Type="http://schemas.openxmlformats.org/officeDocument/2006/relationships/font" Target="fonts/Corsiv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TWO papers:</a:t>
            </a:r>
          </a:p>
          <a:p>
            <a:pPr indent="-228600" lvl="0" marL="457200" rtl="0">
              <a:spcBef>
                <a:spcPts val="0"/>
              </a:spcBef>
              <a:buAutoNum type="romanUcPeriod"/>
            </a:pPr>
            <a:r>
              <a:rPr lang="en"/>
              <a:t>“Preliminary Diffusive Clearance of Silicon Nanopore Membranes in a Parallel Plate Configuration for Renal Replacement Therapy”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Extracorporeal pig study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Mechanical robustness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Flow profile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Hemocompatibility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Diffusive clearance</a:t>
            </a:r>
          </a:p>
          <a:p>
            <a:pPr indent="-228600" lvl="0" marL="457200" rtl="0">
              <a:spcBef>
                <a:spcPts val="0"/>
              </a:spcBef>
              <a:buAutoNum type="romanUcPeriod"/>
            </a:pPr>
            <a:r>
              <a:rPr lang="en"/>
              <a:t>“First Implantation of Silicon Nanopore Membrane Hemofilters”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Implantation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Dog trial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Overview...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923875"/>
            <a:ext cx="8520600" cy="137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Authors present their technology as an alternative to hollow fiber dialyzers, citing issues with </a:t>
            </a:r>
            <a:r>
              <a:rPr b="1" lang="en"/>
              <a:t>flow distribution</a:t>
            </a:r>
            <a:r>
              <a:rPr lang="en"/>
              <a:t>,</a:t>
            </a:r>
            <a:r>
              <a:rPr b="1" lang="en"/>
              <a:t> biocompatibility</a:t>
            </a:r>
            <a:r>
              <a:rPr lang="en"/>
              <a:t>,</a:t>
            </a:r>
            <a:r>
              <a:rPr b="1" lang="en"/>
              <a:t> fluidic resistance</a:t>
            </a:r>
            <a:r>
              <a:rPr lang="en"/>
              <a:t>,</a:t>
            </a:r>
            <a:r>
              <a:rPr b="1" lang="en"/>
              <a:t> </a:t>
            </a:r>
            <a:r>
              <a:rPr lang="en"/>
              <a:t>and </a:t>
            </a:r>
            <a:r>
              <a:rPr b="1" lang="en"/>
              <a:t>size-based selectivity</a:t>
            </a:r>
            <a:r>
              <a:rPr lang="en"/>
              <a:t>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They cite Ahmadi and Johnson’s implementations of SiMPore membranes…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Paper I - Introduction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480450" y="2542075"/>
            <a:ext cx="8520600" cy="19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Recently, Ahmadi et al. and Johnson et al. used flat MEMS-based ultrathin porous nanocrystalline silicon membranes from SiMPore (West Henrietta, NY) to investigate in vitro clearance of small molecules and hemocompatibility using a single parallel plate configuration. These flat membranes had average circular pore sizes of 5 and 20 nm with a membrane thickness of 30 nm. They were able to show clearance of small solutes over a total membrane area of 3 mm</a:t>
            </a:r>
            <a:r>
              <a:rPr baseline="30000" lang="en">
                <a:solidFill>
                  <a:schemeClr val="dk2"/>
                </a:solidFill>
              </a:rPr>
              <a:t>2</a:t>
            </a:r>
            <a:r>
              <a:rPr lang="en">
                <a:solidFill>
                  <a:schemeClr val="dk2"/>
                </a:solidFill>
              </a:rPr>
              <a:t>. The main limitation was fragility of the membrane requiring testing at very low flow rates (82.5 μl/min) and static dialysate to avoid mechanical failure.</a:t>
            </a:r>
          </a:p>
        </p:txBody>
      </p:sp>
      <p:cxnSp>
        <p:nvCxnSpPr>
          <p:cNvPr id="66" name="Shape 66"/>
          <p:cNvCxnSpPr/>
          <p:nvPr/>
        </p:nvCxnSpPr>
        <p:spPr>
          <a:xfrm>
            <a:off x="870425" y="2583375"/>
            <a:ext cx="0" cy="168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7" name="Shape 67"/>
          <p:cNvSpPr txBox="1"/>
          <p:nvPr/>
        </p:nvSpPr>
        <p:spPr>
          <a:xfrm>
            <a:off x="405425" y="2339025"/>
            <a:ext cx="465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Corsiva"/>
                <a:ea typeface="Corsiva"/>
                <a:cs typeface="Corsiva"/>
                <a:sym typeface="Corsiva"/>
              </a:rPr>
              <a:t>“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Paper I - Device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0" l="0" r="0" t="39806"/>
          <a:stretch/>
        </p:blipFill>
        <p:spPr>
          <a:xfrm>
            <a:off x="5182300" y="786800"/>
            <a:ext cx="3245150" cy="356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60192" l="0" r="0" t="0"/>
          <a:stretch/>
        </p:blipFill>
        <p:spPr>
          <a:xfrm>
            <a:off x="311700" y="882187"/>
            <a:ext cx="4644697" cy="337911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7655900" y="1493600"/>
            <a:ext cx="840900" cy="293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5127750" y="722075"/>
            <a:ext cx="840900" cy="203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127750" y="3161100"/>
            <a:ext cx="840900" cy="127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7655900" y="496650"/>
            <a:ext cx="840900" cy="52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7956900" y="1815375"/>
            <a:ext cx="1187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Non-porous silicon</a:t>
            </a:r>
          </a:p>
        </p:txBody>
      </p:sp>
      <p:cxnSp>
        <p:nvCxnSpPr>
          <p:cNvPr id="81" name="Shape 81"/>
          <p:cNvCxnSpPr>
            <a:stCxn id="80" idx="1"/>
          </p:cNvCxnSpPr>
          <p:nvPr/>
        </p:nvCxnSpPr>
        <p:spPr>
          <a:xfrm flipH="1">
            <a:off x="7477800" y="2101725"/>
            <a:ext cx="479100" cy="15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2" name="Shape 82"/>
          <p:cNvCxnSpPr>
            <a:stCxn id="80" idx="1"/>
          </p:cNvCxnSpPr>
          <p:nvPr/>
        </p:nvCxnSpPr>
        <p:spPr>
          <a:xfrm rot="10800000">
            <a:off x="7458000" y="1513425"/>
            <a:ext cx="498900" cy="588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3" name="Shape 83"/>
          <p:cNvCxnSpPr>
            <a:stCxn id="80" idx="1"/>
          </p:cNvCxnSpPr>
          <p:nvPr/>
        </p:nvCxnSpPr>
        <p:spPr>
          <a:xfrm flipH="1">
            <a:off x="7477800" y="2101725"/>
            <a:ext cx="479100" cy="1508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4" name="Shape 84"/>
          <p:cNvCxnSpPr/>
          <p:nvPr/>
        </p:nvCxnSpPr>
        <p:spPr>
          <a:xfrm>
            <a:off x="5885350" y="900125"/>
            <a:ext cx="0" cy="65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5" name="Shape 85"/>
          <p:cNvSpPr txBox="1"/>
          <p:nvPr/>
        </p:nvSpPr>
        <p:spPr>
          <a:xfrm>
            <a:off x="5291950" y="962975"/>
            <a:ext cx="5934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3 cm</a:t>
            </a:r>
          </a:p>
        </p:txBody>
      </p:sp>
      <p:cxnSp>
        <p:nvCxnSpPr>
          <p:cNvPr id="86" name="Shape 86"/>
          <p:cNvCxnSpPr/>
          <p:nvPr/>
        </p:nvCxnSpPr>
        <p:spPr>
          <a:xfrm>
            <a:off x="6142575" y="712175"/>
            <a:ext cx="1325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7" name="Shape 87"/>
          <p:cNvSpPr txBox="1"/>
          <p:nvPr/>
        </p:nvSpPr>
        <p:spPr>
          <a:xfrm>
            <a:off x="6271125" y="375875"/>
            <a:ext cx="10683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6 cm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62765" l="0" r="52747" t="8388"/>
          <a:stretch/>
        </p:blipFill>
        <p:spPr>
          <a:xfrm>
            <a:off x="2993450" y="3069699"/>
            <a:ext cx="3099549" cy="148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b="53902" l="52745" r="881" t="0"/>
          <a:stretch/>
        </p:blipFill>
        <p:spPr>
          <a:xfrm>
            <a:off x="6102000" y="2182337"/>
            <a:ext cx="3042000" cy="237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b="832" l="0" r="53624" t="53903"/>
          <a:stretch/>
        </p:blipFill>
        <p:spPr>
          <a:xfrm>
            <a:off x="6093000" y="-12"/>
            <a:ext cx="3042000" cy="2328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Shape 96"/>
          <p:cNvCxnSpPr/>
          <p:nvPr/>
        </p:nvCxnSpPr>
        <p:spPr>
          <a:xfrm>
            <a:off x="6013950" y="168150"/>
            <a:ext cx="0" cy="1750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7" name="Shape 97"/>
          <p:cNvSpPr txBox="1"/>
          <p:nvPr/>
        </p:nvSpPr>
        <p:spPr>
          <a:xfrm>
            <a:off x="5010002" y="637950"/>
            <a:ext cx="9249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b="1" lang="en"/>
              <a:t>300 nm in this paper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11700" y="789125"/>
            <a:ext cx="46983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Surface modification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Piranha → Toluene → PEG → Rinse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“Coating thickness was sub-5 nm”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Chip dimensions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10 mm squares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Effective membrane area 0.216 cm</a:t>
            </a:r>
            <a:r>
              <a:rPr baseline="30000" lang="en" sz="1800"/>
              <a:t>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Burst pressure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1448 mmHg (28 psi)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Pore dimensions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4.5 um x 10 nm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Paper I - Chips</a:t>
            </a:r>
          </a:p>
        </p:txBody>
      </p:sp>
      <p:sp>
        <p:nvSpPr>
          <p:cNvPr id="100" name="Shape 100"/>
          <p:cNvSpPr/>
          <p:nvPr/>
        </p:nvSpPr>
        <p:spPr>
          <a:xfrm>
            <a:off x="2938625" y="3006900"/>
            <a:ext cx="158400" cy="3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Paper I - Benchtop Experiment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5087" y="1306026"/>
            <a:ext cx="3635849" cy="160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Shape 108"/>
          <p:cNvCxnSpPr/>
          <p:nvPr/>
        </p:nvCxnSpPr>
        <p:spPr>
          <a:xfrm>
            <a:off x="5022587" y="2302850"/>
            <a:ext cx="19287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9" name="Shape 109"/>
          <p:cNvSpPr txBox="1"/>
          <p:nvPr/>
        </p:nvSpPr>
        <p:spPr>
          <a:xfrm>
            <a:off x="5076900" y="927950"/>
            <a:ext cx="1820100" cy="12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Predicted surface area-, flow rate-, minor-axis pore size-, and channel height-matched SiMPore Dialyzer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279700" y="2348275"/>
            <a:ext cx="14145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5000"/>
              </a:lnSpc>
              <a:spcBef>
                <a:spcPts val="0"/>
              </a:spcBef>
              <a:buNone/>
            </a:pPr>
            <a:r>
              <a:rPr b="1" lang="en" sz="900"/>
              <a:t>803</a:t>
            </a:r>
          </a:p>
          <a:p>
            <a:pPr lvl="0" rtl="0" algn="ctr">
              <a:lnSpc>
                <a:spcPct val="105000"/>
              </a:lnSpc>
              <a:spcBef>
                <a:spcPts val="0"/>
              </a:spcBef>
              <a:buNone/>
            </a:pPr>
            <a:r>
              <a:rPr b="1" lang="en" sz="900"/>
              <a:t>857</a:t>
            </a:r>
          </a:p>
          <a:p>
            <a:pPr lvl="0" algn="ctr">
              <a:lnSpc>
                <a:spcPct val="105000"/>
              </a:lnSpc>
              <a:spcBef>
                <a:spcPts val="0"/>
              </a:spcBef>
              <a:buNone/>
            </a:pPr>
            <a:r>
              <a:rPr b="1" lang="en" sz="900"/>
              <a:t>829</a:t>
            </a:r>
          </a:p>
        </p:txBody>
      </p:sp>
      <p:cxnSp>
        <p:nvCxnSpPr>
          <p:cNvPr id="111" name="Shape 111"/>
          <p:cNvCxnSpPr/>
          <p:nvPr/>
        </p:nvCxnSpPr>
        <p:spPr>
          <a:xfrm>
            <a:off x="5022587" y="2836250"/>
            <a:ext cx="19287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2" name="Shape 112"/>
          <p:cNvSpPr txBox="1"/>
          <p:nvPr/>
        </p:nvSpPr>
        <p:spPr>
          <a:xfrm>
            <a:off x="3900862" y="2817512"/>
            <a:ext cx="45372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Low PO</a:t>
            </a:r>
            <a:r>
              <a:rPr baseline="-25000" lang="en" sz="1200"/>
              <a:t>4</a:t>
            </a:r>
            <a:r>
              <a:rPr lang="en" sz="1200"/>
              <a:t> clearance indicative of native phosphate in dialysate </a:t>
            </a:r>
          </a:p>
        </p:txBody>
      </p:sp>
      <p:cxnSp>
        <p:nvCxnSpPr>
          <p:cNvPr id="113" name="Shape 113"/>
          <p:cNvCxnSpPr>
            <a:stCxn id="112" idx="1"/>
          </p:cNvCxnSpPr>
          <p:nvPr/>
        </p:nvCxnSpPr>
        <p:spPr>
          <a:xfrm rot="10800000">
            <a:off x="3403462" y="2738162"/>
            <a:ext cx="497400" cy="237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4" name="Shape 114"/>
          <p:cNvSpPr txBox="1"/>
          <p:nvPr/>
        </p:nvSpPr>
        <p:spPr>
          <a:xfrm>
            <a:off x="644562" y="3348600"/>
            <a:ext cx="79299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The change in concentration using single-pass measurements was below the level of detection because of the high flow rate indicating that diffusive clearance was no longer dependent on flow rate.</a:t>
            </a:r>
          </a:p>
        </p:txBody>
      </p:sp>
      <p:cxnSp>
        <p:nvCxnSpPr>
          <p:cNvPr id="115" name="Shape 115"/>
          <p:cNvCxnSpPr/>
          <p:nvPr/>
        </p:nvCxnSpPr>
        <p:spPr>
          <a:xfrm>
            <a:off x="1034537" y="3389900"/>
            <a:ext cx="2700" cy="79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6" name="Shape 116"/>
          <p:cNvSpPr txBox="1"/>
          <p:nvPr/>
        </p:nvSpPr>
        <p:spPr>
          <a:xfrm>
            <a:off x="569537" y="3145550"/>
            <a:ext cx="465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Corsiva"/>
                <a:ea typeface="Corsiva"/>
                <a:cs typeface="Corsiva"/>
                <a:sym typeface="Corsiva"/>
              </a:rPr>
              <a:t>“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Paper I - Animal Experiment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7050" y="957250"/>
            <a:ext cx="3905250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395650" y="969350"/>
            <a:ext cx="4312500" cy="32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Four-hour pig study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No data on clearance of toxins or the like reported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Absence of blood pump -- device ran entirely on animal’s AV pressure drop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Animal was heparinized prior to experiment; no clotting was observed afterwards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Paper I - Hemocompatibility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95650" y="1350350"/>
            <a:ext cx="43125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Following pig experiment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Fluorescence assay for adhesion of neutrophils and proteins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545" y="0"/>
            <a:ext cx="4148453" cy="45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771500" y="2758175"/>
            <a:ext cx="40554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Bare silicon surfaces had a 4.1-fold increase in fluorescent intensity for [tissue plasminogen activator] and a 1.8-fold increase in fluorescent intensity for CD41 compared with PEG-coated surfaces.</a:t>
            </a:r>
          </a:p>
        </p:txBody>
      </p:sp>
      <p:cxnSp>
        <p:nvCxnSpPr>
          <p:cNvPr id="134" name="Shape 134"/>
          <p:cNvCxnSpPr/>
          <p:nvPr/>
        </p:nvCxnSpPr>
        <p:spPr>
          <a:xfrm>
            <a:off x="718025" y="2888175"/>
            <a:ext cx="0" cy="1015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5" name="Shape 135"/>
          <p:cNvSpPr txBox="1"/>
          <p:nvPr/>
        </p:nvSpPr>
        <p:spPr>
          <a:xfrm>
            <a:off x="253025" y="2643825"/>
            <a:ext cx="465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Corsiva"/>
                <a:ea typeface="Corsiva"/>
                <a:cs typeface="Corsiva"/>
                <a:sym typeface="Corsiva"/>
              </a:rPr>
              <a:t>“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Paper I - Discussion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95650" y="997350"/>
            <a:ext cx="34677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What this says to me: “we have no advantage over traditional hemodialysis membranes”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381850" y="997350"/>
            <a:ext cx="40554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The clearance values are comparable with current commercial polymer hollow-fiber membranes at low blood flow rates (200ml/min) when normalized to surface area</a:t>
            </a:r>
          </a:p>
        </p:txBody>
      </p:sp>
      <p:cxnSp>
        <p:nvCxnSpPr>
          <p:cNvPr id="144" name="Shape 144"/>
          <p:cNvCxnSpPr/>
          <p:nvPr/>
        </p:nvCxnSpPr>
        <p:spPr>
          <a:xfrm>
            <a:off x="4328375" y="1083500"/>
            <a:ext cx="0" cy="860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5" name="Shape 145"/>
          <p:cNvSpPr txBox="1"/>
          <p:nvPr/>
        </p:nvSpPr>
        <p:spPr>
          <a:xfrm>
            <a:off x="3863375" y="839150"/>
            <a:ext cx="465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Corsiva"/>
                <a:ea typeface="Corsiva"/>
                <a:cs typeface="Corsiva"/>
                <a:sym typeface="Corsiva"/>
              </a:rPr>
              <a:t>“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4381850" y="2362300"/>
            <a:ext cx="4762200" cy="17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 potential wearable artificial kidney device that is used daily for 8 hours would require a minimum sp (single pool) </a:t>
            </a:r>
            <a:r>
              <a:rPr b="1" lang="en">
                <a:solidFill>
                  <a:schemeClr val="dk1"/>
                </a:solidFill>
              </a:rPr>
              <a:t>Kt/V of 0.34 per treatment</a:t>
            </a:r>
            <a:r>
              <a:rPr lang="en">
                <a:solidFill>
                  <a:schemeClr val="dk1"/>
                </a:solidFill>
              </a:rPr>
              <a:t> (V = 35 L) to achieve a weekly std (standard) Kt/V of 2.0. Based on the presented clearance values for the SNM, </a:t>
            </a:r>
            <a:r>
              <a:rPr b="1" lang="en">
                <a:solidFill>
                  <a:schemeClr val="dk1"/>
                </a:solidFill>
              </a:rPr>
              <a:t>we would require a total of 0.21 m</a:t>
            </a:r>
            <a:r>
              <a:rPr b="1" baseline="30000" lang="en">
                <a:solidFill>
                  <a:schemeClr val="dk1"/>
                </a:solidFill>
              </a:rPr>
              <a:t>2</a:t>
            </a:r>
            <a:r>
              <a:rPr b="1" lang="en">
                <a:solidFill>
                  <a:schemeClr val="dk1"/>
                </a:solidFill>
              </a:rPr>
              <a:t> surface area.</a:t>
            </a:r>
            <a:r>
              <a:rPr lang="en">
                <a:solidFill>
                  <a:schemeClr val="dk1"/>
                </a:solidFill>
              </a:rPr>
              <a:t> This would result in a device about the size of a coffee cup with approximately </a:t>
            </a:r>
            <a:r>
              <a:rPr b="1" lang="en">
                <a:solidFill>
                  <a:schemeClr val="dk1"/>
                </a:solidFill>
              </a:rPr>
              <a:t>25–30 stacked parallel plates each with 10×8 cm membrane area.</a:t>
            </a:r>
          </a:p>
        </p:txBody>
      </p:sp>
      <p:cxnSp>
        <p:nvCxnSpPr>
          <p:cNvPr id="147" name="Shape 147"/>
          <p:cNvCxnSpPr/>
          <p:nvPr/>
        </p:nvCxnSpPr>
        <p:spPr>
          <a:xfrm>
            <a:off x="4328375" y="2448450"/>
            <a:ext cx="0" cy="187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8" name="Shape 148"/>
          <p:cNvSpPr txBox="1"/>
          <p:nvPr/>
        </p:nvSpPr>
        <p:spPr>
          <a:xfrm>
            <a:off x="3863375" y="2204100"/>
            <a:ext cx="465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Corsiva"/>
                <a:ea typeface="Corsiva"/>
                <a:cs typeface="Corsiva"/>
                <a:sym typeface="Corsiva"/>
              </a:rPr>
              <a:t>“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95650" y="2448450"/>
            <a:ext cx="3531300" cy="1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Fissell is only considering Kt/V and albumin retention in this paper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For comparison, we can do this with a single membrane (~10 cm</a:t>
            </a:r>
            <a:r>
              <a:rPr baseline="30000" lang="en" sz="1800"/>
              <a:t>2</a:t>
            </a:r>
            <a:r>
              <a:rPr lang="en" sz="180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Paper II - Dog Experiment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95650" y="1125000"/>
            <a:ext cx="3467700" cy="3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Study of a dog trial at n = 6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Device is a hemo</a:t>
            </a:r>
            <a:r>
              <a:rPr i="1" lang="en" sz="1800"/>
              <a:t>filter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Purpose of the study was to evaluate feasibility of device implantation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5- and 8-day implants (both n = 1) began leaking albumin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Other four animals’ devices behaved as expected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No thromboses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2062" y="1277787"/>
            <a:ext cx="246697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5786450" y="3837275"/>
            <a:ext cx="672600" cy="30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6896450" y="1149750"/>
            <a:ext cx="2037600" cy="3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 an uncontrolled pilot study, silicon filters were implanted in six Class A dogs. Cartridges were connected to the cardiovascular system by anastamoses to the aorta and inferior vena cava and filtrate was drained to collection pouches positioned in the peritoneum.</a:t>
            </a:r>
          </a:p>
        </p:txBody>
      </p:sp>
      <p:cxnSp>
        <p:nvCxnSpPr>
          <p:cNvPr id="160" name="Shape 160"/>
          <p:cNvCxnSpPr/>
          <p:nvPr/>
        </p:nvCxnSpPr>
        <p:spPr>
          <a:xfrm>
            <a:off x="6842975" y="1235900"/>
            <a:ext cx="0" cy="2760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1" name="Shape 161"/>
          <p:cNvSpPr txBox="1"/>
          <p:nvPr/>
        </p:nvSpPr>
        <p:spPr>
          <a:xfrm>
            <a:off x="6377975" y="991550"/>
            <a:ext cx="465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Corsiva"/>
                <a:ea typeface="Corsiva"/>
                <a:cs typeface="Corsiva"/>
                <a:sym typeface="Corsiva"/>
              </a:rPr>
              <a:t>“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