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48" autoAdjust="0"/>
  </p:normalViewPr>
  <p:slideViewPr>
    <p:cSldViewPr snapToGrid="0" snapToObjects="1">
      <p:cViewPr varScale="1">
        <p:scale>
          <a:sx n="139" d="100"/>
          <a:sy n="139" d="100"/>
        </p:scale>
        <p:origin x="-1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Tempe%20HD:Users:nrg:Desktop:Comsol%20models:TE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Mapping</a:t>
            </a:r>
            <a:r>
              <a:rPr lang="en-US" baseline="0"/>
              <a:t> function for different systems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xVal>
            <c:numRef>
              <c:f>Sheet1!$F$8:$F$12</c:f>
              <c:numCache>
                <c:formatCode>General</c:formatCode>
                <c:ptCount val="5"/>
                <c:pt idx="0">
                  <c:v>34.00566171266809</c:v>
                </c:pt>
                <c:pt idx="1">
                  <c:v>37.50884642604387</c:v>
                </c:pt>
                <c:pt idx="2">
                  <c:v>67.23283793347487</c:v>
                </c:pt>
                <c:pt idx="3">
                  <c:v>347.4876150035386</c:v>
                </c:pt>
                <c:pt idx="4">
                  <c:v>2759.023354564756</c:v>
                </c:pt>
              </c:numCache>
            </c:numRef>
          </c:xVal>
          <c:yVal>
            <c:numRef>
              <c:f>Sheet1!$G$8:$G$12</c:f>
              <c:numCache>
                <c:formatCode>General</c:formatCode>
                <c:ptCount val="5"/>
                <c:pt idx="0">
                  <c:v>0.0</c:v>
                </c:pt>
                <c:pt idx="1">
                  <c:v>2.0</c:v>
                </c:pt>
                <c:pt idx="2">
                  <c:v>25.0</c:v>
                </c:pt>
                <c:pt idx="3">
                  <c:v>214.0</c:v>
                </c:pt>
                <c:pt idx="4">
                  <c:v>2035.0</c:v>
                </c:pt>
              </c:numCache>
            </c:numRef>
          </c:yVal>
          <c:smooth val="1"/>
        </c:ser>
        <c:ser>
          <c:idx val="1"/>
          <c:order val="1"/>
          <c:spPr>
            <a:ln>
              <a:prstDash val="sysDash"/>
            </a:ln>
          </c:spPr>
          <c:marker>
            <c:spPr>
              <a:ln>
                <a:prstDash val="sysDash"/>
              </a:ln>
            </c:spPr>
          </c:marker>
          <c:xVal>
            <c:numRef>
              <c:f>Sheet1!$F$8:$F$12</c:f>
              <c:numCache>
                <c:formatCode>General</c:formatCode>
                <c:ptCount val="5"/>
                <c:pt idx="0">
                  <c:v>34.00566171266809</c:v>
                </c:pt>
                <c:pt idx="1">
                  <c:v>37.50884642604387</c:v>
                </c:pt>
                <c:pt idx="2">
                  <c:v>67.23283793347487</c:v>
                </c:pt>
                <c:pt idx="3">
                  <c:v>347.4876150035386</c:v>
                </c:pt>
                <c:pt idx="4">
                  <c:v>2759.023354564756</c:v>
                </c:pt>
              </c:numCache>
            </c:numRef>
          </c:xVal>
          <c:yVal>
            <c:numRef>
              <c:f>Sheet1!$H$8:$H$12</c:f>
              <c:numCache>
                <c:formatCode>General</c:formatCode>
                <c:ptCount val="5"/>
                <c:pt idx="0">
                  <c:v>34.00566171266809</c:v>
                </c:pt>
                <c:pt idx="1">
                  <c:v>37.50884642604387</c:v>
                </c:pt>
                <c:pt idx="2">
                  <c:v>67.23283793347487</c:v>
                </c:pt>
                <c:pt idx="3">
                  <c:v>347.4876150035386</c:v>
                </c:pt>
                <c:pt idx="4">
                  <c:v>2759.023354564756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3699544"/>
        <c:axId val="2131874472"/>
      </c:scatterChart>
      <c:valAx>
        <c:axId val="21336995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Resistance values for my device (70% active area) [Ohms]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31874472"/>
        <c:crosses val="autoZero"/>
        <c:crossBetween val="midCat"/>
      </c:valAx>
      <c:valAx>
        <c:axId val="2131874472"/>
        <c:scaling>
          <c:orientation val="minMax"/>
        </c:scaling>
        <c:delete val="0"/>
        <c:axPos val="l"/>
        <c:min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Resistance values for transwell [Ohms]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336995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047D-8E2E-3149-94DE-D0975C9140FA}" type="datetimeFigureOut">
              <a:rPr lang="en-US" smtClean="0"/>
              <a:t>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33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047D-8E2E-3149-94DE-D0975C9140FA}" type="datetimeFigureOut">
              <a:rPr lang="en-US" smtClean="0"/>
              <a:t>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1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047D-8E2E-3149-94DE-D0975C9140FA}" type="datetimeFigureOut">
              <a:rPr lang="en-US" smtClean="0"/>
              <a:t>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047D-8E2E-3149-94DE-D0975C9140FA}" type="datetimeFigureOut">
              <a:rPr lang="en-US" smtClean="0"/>
              <a:t>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86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047D-8E2E-3149-94DE-D0975C9140FA}" type="datetimeFigureOut">
              <a:rPr lang="en-US" smtClean="0"/>
              <a:t>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99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047D-8E2E-3149-94DE-D0975C9140FA}" type="datetimeFigureOut">
              <a:rPr lang="en-US" smtClean="0"/>
              <a:t>2/18/15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5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047D-8E2E-3149-94DE-D0975C9140FA}" type="datetimeFigureOut">
              <a:rPr lang="en-US" smtClean="0"/>
              <a:t>2/18/15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43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047D-8E2E-3149-94DE-D0975C9140FA}" type="datetimeFigureOut">
              <a:rPr lang="en-US" smtClean="0"/>
              <a:t>2/18/15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67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047D-8E2E-3149-94DE-D0975C9140FA}" type="datetimeFigureOut">
              <a:rPr lang="en-US" smtClean="0"/>
              <a:t>2/18/15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39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047D-8E2E-3149-94DE-D0975C9140FA}" type="datetimeFigureOut">
              <a:rPr lang="en-US" smtClean="0"/>
              <a:t>2/18/15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96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047D-8E2E-3149-94DE-D0975C9140FA}" type="datetimeFigureOut">
              <a:rPr lang="en-US" smtClean="0"/>
              <a:t>2/18/15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22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0047D-8E2E-3149-94DE-D0975C9140FA}" type="datetimeFigureOut">
              <a:rPr lang="en-US" smtClean="0"/>
              <a:t>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9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0045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Journal Club</a:t>
            </a:r>
            <a:br>
              <a:rPr lang="en-US" sz="3600" dirty="0" smtClean="0"/>
            </a:br>
            <a:r>
              <a:rPr lang="en-US" sz="3600" dirty="0"/>
              <a:t>NRG</a:t>
            </a:r>
            <a:br>
              <a:rPr lang="en-US" sz="3600" dirty="0"/>
            </a:br>
            <a:r>
              <a:rPr lang="en-US" sz="3600" dirty="0"/>
              <a:t>02/19/</a:t>
            </a:r>
            <a:r>
              <a:rPr lang="en-US" sz="3600" dirty="0" smtClean="0"/>
              <a:t>2015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Tejas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Khire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872" y="578801"/>
            <a:ext cx="6151511" cy="16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9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528" y="1402966"/>
            <a:ext cx="6041751" cy="44321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5689" y="644875"/>
            <a:ext cx="815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 epithelial electrical resistance (TEER) is the net measured impedance offered by the cells.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468" y="5723378"/>
            <a:ext cx="3683699" cy="97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6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1099" y="355600"/>
            <a:ext cx="276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Alternative representations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231" y="1582420"/>
            <a:ext cx="5896309" cy="281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808" y="5156200"/>
            <a:ext cx="2264572" cy="1518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89280" y="1097280"/>
            <a:ext cx="7782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complicated models available to include multiple parameters in the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7840" y="4527788"/>
            <a:ext cx="512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TEER box (Volt-ohm meter actually measures!)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199" y="5156200"/>
            <a:ext cx="2732049" cy="12446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266707" y="5461000"/>
            <a:ext cx="2739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 low frequency AC implies</a:t>
            </a:r>
          </a:p>
          <a:p>
            <a:pPr algn="ctr"/>
            <a:r>
              <a:rPr lang="en-US" b="1" dirty="0" err="1" smtClean="0"/>
              <a:t>X</a:t>
            </a:r>
            <a:r>
              <a:rPr lang="en-US" b="1" baseline="-25000" dirty="0" err="1" smtClean="0"/>
              <a:t>c</a:t>
            </a:r>
            <a:r>
              <a:rPr lang="en-US" b="1" dirty="0" smtClean="0"/>
              <a:t> = 0 and Z = </a:t>
            </a:r>
            <a:r>
              <a:rPr lang="en-US" b="1" dirty="0" err="1" smtClean="0"/>
              <a:t>R</a:t>
            </a:r>
            <a:r>
              <a:rPr lang="en-US" b="1" baseline="-25000" dirty="0" err="1" smtClean="0"/>
              <a:t>c</a:t>
            </a:r>
            <a:r>
              <a:rPr lang="en-US" b="1" dirty="0" smtClean="0"/>
              <a:t>- R</a:t>
            </a:r>
            <a:r>
              <a:rPr lang="en-US" b="1" baseline="-25000" dirty="0" smtClean="0"/>
              <a:t>o</a:t>
            </a:r>
            <a:endParaRPr lang="en-US" b="1" baseline="-25000" dirty="0"/>
          </a:p>
        </p:txBody>
      </p:sp>
    </p:spTree>
    <p:extLst>
      <p:ext uri="{BB962C8B-B14F-4D97-AF65-F5344CB8AC3E}">
        <p14:creationId xmlns:p14="http://schemas.microsoft.com/office/powerpoint/2010/main" val="4066391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" y="1023060"/>
            <a:ext cx="3769360" cy="4442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45" y="5465520"/>
            <a:ext cx="3243618" cy="1097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358" y="1299210"/>
            <a:ext cx="3949881" cy="468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358" y="1858904"/>
            <a:ext cx="1955314" cy="863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7358" y="2908808"/>
            <a:ext cx="3282389" cy="934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0400" y="343654"/>
            <a:ext cx="2264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Analytical model</a:t>
            </a:r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2542358" y="5475680"/>
            <a:ext cx="1153523" cy="1161288"/>
          </a:xfrm>
          <a:prstGeom prst="ellipse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282518" y="5402072"/>
            <a:ext cx="1153523" cy="1161288"/>
          </a:xfrm>
          <a:prstGeom prst="ellipse">
            <a:avLst/>
          </a:prstGeom>
          <a:noFill/>
          <a:ln w="19050" cmpd="sng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2240" y="6452302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Membrane only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383280" y="6488668"/>
            <a:ext cx="98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only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877358" y="4095268"/>
            <a:ext cx="3983488" cy="2031212"/>
            <a:chOff x="4787721" y="4653280"/>
            <a:chExt cx="2551912" cy="13012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/>
            <a:srcRect r="51845"/>
            <a:stretch/>
          </p:blipFill>
          <p:spPr>
            <a:xfrm>
              <a:off x="4787721" y="4653280"/>
              <a:ext cx="1887399" cy="13012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/>
            <a:srcRect l="83045"/>
            <a:stretch/>
          </p:blipFill>
          <p:spPr>
            <a:xfrm>
              <a:off x="6675120" y="4653280"/>
              <a:ext cx="664513" cy="13012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5" name="Oval 14"/>
          <p:cNvSpPr/>
          <p:nvPr/>
        </p:nvSpPr>
        <p:spPr>
          <a:xfrm>
            <a:off x="5544034" y="1747520"/>
            <a:ext cx="1153523" cy="1161288"/>
          </a:xfrm>
          <a:prstGeom prst="ellipse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44034" y="6304002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Membrane Area = 0.1 cm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199202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5587" y="311388"/>
            <a:ext cx="1081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Results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39" y="3887470"/>
            <a:ext cx="3537748" cy="259334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020" y="1123950"/>
            <a:ext cx="3573780" cy="4953898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640079" y="1123950"/>
            <a:ext cx="3291841" cy="2579321"/>
            <a:chOff x="640079" y="1123950"/>
            <a:chExt cx="3291841" cy="257932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079" y="1123950"/>
              <a:ext cx="3291841" cy="257932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343161" y="2887098"/>
              <a:ext cx="914400" cy="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57561" y="2887098"/>
              <a:ext cx="0" cy="392865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38333" t="-1" r="40072" b="-2008"/>
          <a:stretch/>
        </p:blipFill>
        <p:spPr>
          <a:xfrm>
            <a:off x="5667977" y="6217538"/>
            <a:ext cx="1605191" cy="52656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71149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4962" y="5875414"/>
            <a:ext cx="489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the obsession with area multiplication ???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3840"/>
            <a:ext cx="45720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13840"/>
            <a:ext cx="4572000" cy="3429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01337" y="445482"/>
            <a:ext cx="574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 parameters influence the electric field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0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5567" y="33943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vivo measurements</a:t>
            </a:r>
            <a:endParaRPr lang="en-US" dirty="0"/>
          </a:p>
        </p:txBody>
      </p:sp>
      <p:pic>
        <p:nvPicPr>
          <p:cNvPr id="4" name="Picture 3" descr="Screen Shot 2015-02-19 at 11.52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69" y="887082"/>
            <a:ext cx="6915650" cy="446763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5-02-19 at 11.53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59" y="4051085"/>
            <a:ext cx="3338782" cy="203744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1317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4351" y="319774"/>
            <a:ext cx="201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approach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0385112"/>
              </p:ext>
            </p:extLst>
          </p:nvPr>
        </p:nvGraphicFramePr>
        <p:xfrm>
          <a:off x="1730375" y="871537"/>
          <a:ext cx="5683250" cy="5114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2585813" y="3106371"/>
            <a:ext cx="3060944" cy="0"/>
          </a:xfrm>
          <a:prstGeom prst="line">
            <a:avLst/>
          </a:prstGeom>
          <a:ln>
            <a:solidFill>
              <a:srgbClr val="000000"/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652963" y="3097235"/>
            <a:ext cx="0" cy="1644550"/>
          </a:xfrm>
          <a:prstGeom prst="line">
            <a:avLst/>
          </a:pr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38309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1018</TotalTime>
  <Words>118</Words>
  <Application>Microsoft Macintosh PowerPoint</Application>
  <PresentationFormat>On-screen Show (4:3)</PresentationFormat>
  <Paragraphs>19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Default Theme</vt:lpstr>
      <vt:lpstr>Journal Club NRG 02/19/2015  Tejas Khire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Journal Club NRG 02/19/2015  Tejas Khire</dc:title>
  <dc:creator>NRG</dc:creator>
  <cp:lastModifiedBy>NRG</cp:lastModifiedBy>
  <cp:revision>16</cp:revision>
  <dcterms:created xsi:type="dcterms:W3CDTF">2015-02-19T00:13:31Z</dcterms:created>
  <dcterms:modified xsi:type="dcterms:W3CDTF">2015-02-19T17:11:47Z</dcterms:modified>
</cp:coreProperties>
</file>