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63" r:id="rId3"/>
    <p:sldId id="266" r:id="rId4"/>
    <p:sldId id="261" r:id="rId5"/>
    <p:sldId id="264" r:id="rId6"/>
    <p:sldId id="289" r:id="rId7"/>
    <p:sldId id="290" r:id="rId8"/>
    <p:sldId id="291" r:id="rId9"/>
    <p:sldId id="292" r:id="rId10"/>
    <p:sldId id="293" r:id="rId11"/>
    <p:sldId id="29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81" d="100"/>
          <a:sy n="81" d="100"/>
        </p:scale>
        <p:origin x="-18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7C9E73-FED2-4036-8096-A5984A5182B3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566F8C-FE1B-4B32-8C2B-37BF00D68F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0790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EO testing against back pressure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7B83-7B2A-40B9-A533-8B7B4F5BD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EO testing against back pressure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7B83-7B2A-40B9-A533-8B7B4F5BD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EO testing against back pressure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7B83-7B2A-40B9-A533-8B7B4F5BD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EO testing against back pressure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7B83-7B2A-40B9-A533-8B7B4F5BD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EO testing against back pressure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7B83-7B2A-40B9-A533-8B7B4F5BD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EO testing against back pressure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7B83-7B2A-40B9-A533-8B7B4F5BD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EO testing against back pressure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7B83-7B2A-40B9-A533-8B7B4F5BD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EO testing against back pressure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7B83-7B2A-40B9-A533-8B7B4F5BD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EO testing against back pressure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7B83-7B2A-40B9-A533-8B7B4F5BD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EO testing against back pressure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7B83-7B2A-40B9-A533-8B7B4F5BD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EO testing against back pressure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7B83-7B2A-40B9-A533-8B7B4F5BD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EO testing against back pressure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E7B83-7B2A-40B9-A533-8B7B4F5BD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Testing of </a:t>
            </a:r>
            <a:r>
              <a:rPr lang="en-US" dirty="0" smtClean="0"/>
              <a:t>Electro-Osmotic </a:t>
            </a:r>
            <a:r>
              <a:rPr lang="en-US" dirty="0" smtClean="0"/>
              <a:t>Pumping against Back Pressure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by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Jirachai Getpreecharsawas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990600"/>
            <a:ext cx="6311251" cy="473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Figure 3: Flow rate </a:t>
            </a:r>
            <a:r>
              <a:rPr lang="en-US" sz="3200" dirty="0" err="1" smtClean="0"/>
              <a:t>vs</a:t>
            </a:r>
            <a:r>
              <a:rPr lang="en-US" sz="3200" dirty="0" smtClean="0"/>
              <a:t> back pressure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7B83-7B2A-40B9-A533-8B7B4F5BD69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EO testing against back pressure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9600" y="57150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 3 shows the rates of the electro-osmotic flow against various back pressures for different applied voltages.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9749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990600"/>
            <a:ext cx="6311251" cy="473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Figure 4: Monitoring the currents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7B83-7B2A-40B9-A533-8B7B4F5BD699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EO testing against back pressure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9600" y="57150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 4 shows the statistic of the current during each experiment where their average values are plotted and their standard deviations are depicted by error bars.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6121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Discussions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Autofit/>
          </a:bodyPr>
          <a:lstStyle/>
          <a:p>
            <a:r>
              <a:rPr lang="en-US" sz="2800" dirty="0" smtClean="0"/>
              <a:t>Positive flow rates are achieved against the maximum back pressure of 0.15 psi for both tubes at 600 mV of the applied voltage.</a:t>
            </a:r>
          </a:p>
          <a:p>
            <a:r>
              <a:rPr lang="en-US" sz="2800" dirty="0" smtClean="0"/>
              <a:t>Tube with a smaller diameter allows low flow rate to be visually monitored, but imposing higher fluidic friction that significantly reduces the flow rate particularly at the pressures below 0.25 psi.</a:t>
            </a:r>
            <a:endParaRPr lang="en-US" sz="2800" dirty="0" smtClean="0"/>
          </a:p>
          <a:p>
            <a:r>
              <a:rPr lang="en-US" sz="2800" dirty="0" smtClean="0"/>
              <a:t>It is found that by applying the voltage across the </a:t>
            </a:r>
            <a:r>
              <a:rPr lang="en-US" sz="2800" dirty="0" smtClean="0"/>
              <a:t>membrane, </a:t>
            </a:r>
            <a:r>
              <a:rPr lang="en-US" sz="2800" dirty="0" smtClean="0"/>
              <a:t>the </a:t>
            </a:r>
            <a:r>
              <a:rPr lang="en-US" sz="2800" dirty="0" smtClean="0"/>
              <a:t>fluid flow </a:t>
            </a:r>
            <a:r>
              <a:rPr lang="en-US" sz="2800" dirty="0" smtClean="0"/>
              <a:t>through the membrane is significantly resisted as compared to the corresponding flow rate when no voltage is applied.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EO testing against back pressure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7B83-7B2A-40B9-A533-8B7B4F5BD69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To test the capability of nano-pore membrane in generating the electro-osmotic pumping against a range of back pressures under a limiting condition to avoid gas evolution in Ag/</a:t>
            </a:r>
            <a:r>
              <a:rPr lang="en-US" dirty="0" err="1" smtClean="0"/>
              <a:t>AgCl</a:t>
            </a:r>
            <a:r>
              <a:rPr lang="en-US" dirty="0" smtClean="0"/>
              <a:t> electrolytic cell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EO testing against back pressure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7B83-7B2A-40B9-A533-8B7B4F5BD69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5059363"/>
          </a:xfrm>
        </p:spPr>
        <p:txBody>
          <a:bodyPr>
            <a:normAutofit lnSpcReduction="10000"/>
          </a:bodyPr>
          <a:lstStyle/>
          <a:p>
            <a:pPr marL="514350" indent="-514350"/>
            <a:r>
              <a:rPr lang="en-US" sz="2400" dirty="0" smtClean="0"/>
              <a:t>The electro-osmotic (EO) pumping is tested against a range of constant back pressures.</a:t>
            </a:r>
          </a:p>
          <a:p>
            <a:pPr marL="514350" indent="-514350"/>
            <a:endParaRPr lang="en-US" sz="2400" dirty="0" smtClean="0"/>
          </a:p>
          <a:p>
            <a:pPr marL="514350" indent="-514350"/>
            <a:r>
              <a:rPr lang="en-US" sz="2400" dirty="0" smtClean="0"/>
              <a:t>The EO testing device is based on an Ag/</a:t>
            </a:r>
            <a:r>
              <a:rPr lang="en-US" sz="2400" dirty="0" err="1" smtClean="0"/>
              <a:t>AgCl</a:t>
            </a:r>
            <a:r>
              <a:rPr lang="en-US" sz="2400" dirty="0" smtClean="0"/>
              <a:t> electrolytic system in which 100 </a:t>
            </a:r>
            <a:r>
              <a:rPr lang="en-US" sz="2400" dirty="0" err="1" smtClean="0"/>
              <a:t>mM</a:t>
            </a:r>
            <a:r>
              <a:rPr lang="en-US" sz="2400" dirty="0" smtClean="0"/>
              <a:t> of </a:t>
            </a:r>
            <a:r>
              <a:rPr lang="en-US" sz="2400" dirty="0" err="1" smtClean="0"/>
              <a:t>NaCl</a:t>
            </a:r>
            <a:r>
              <a:rPr lang="en-US" sz="2400" dirty="0" smtClean="0"/>
              <a:t>(</a:t>
            </a:r>
            <a:r>
              <a:rPr lang="en-US" sz="2400" dirty="0" err="1" smtClean="0"/>
              <a:t>aq</a:t>
            </a:r>
            <a:r>
              <a:rPr lang="en-US" sz="2400" dirty="0" smtClean="0"/>
              <a:t>) is used as electrolyte in this experiment.</a:t>
            </a:r>
          </a:p>
          <a:p>
            <a:pPr marL="514350" indent="-514350"/>
            <a:endParaRPr lang="en-US" sz="2400" dirty="0" smtClean="0"/>
          </a:p>
          <a:p>
            <a:pPr marL="514350" indent="-514350"/>
            <a:r>
              <a:rPr lang="en-US" sz="2400" dirty="0" smtClean="0"/>
              <a:t>Theoretically, the applied voltages need to be below 700 mV to avoid bubble formation at the concentration of 100 </a:t>
            </a:r>
            <a:r>
              <a:rPr lang="en-US" sz="2400" dirty="0" err="1" smtClean="0"/>
              <a:t>mM</a:t>
            </a:r>
            <a:r>
              <a:rPr lang="en-US" sz="2400" dirty="0" smtClean="0"/>
              <a:t>.</a:t>
            </a:r>
          </a:p>
          <a:p>
            <a:pPr marL="514350" indent="-514350"/>
            <a:endParaRPr lang="en-US" sz="2400" dirty="0" smtClean="0"/>
          </a:p>
          <a:p>
            <a:pPr marL="514350" indent="-514350"/>
            <a:r>
              <a:rPr lang="en-US" sz="2400" dirty="0" smtClean="0"/>
              <a:t>An adjustable voltage source is used to apply a constant voltage across the cell, while the current is being monitored throughout the experiment.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EO testing against back pressure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7B83-7B2A-40B9-A533-8B7B4F5BD69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Experiment Setup</a:t>
            </a:r>
            <a:endParaRPr lang="en-US" dirty="0"/>
          </a:p>
        </p:txBody>
      </p:sp>
      <p:pic>
        <p:nvPicPr>
          <p:cNvPr id="7" name="Picture 6" descr="DSCI0080.JPG"/>
          <p:cNvPicPr>
            <a:picLocks noChangeAspect="1"/>
          </p:cNvPicPr>
          <p:nvPr/>
        </p:nvPicPr>
        <p:blipFill>
          <a:blip r:embed="rId2" cstate="print"/>
          <a:srcRect t="12223" b="23334"/>
          <a:stretch>
            <a:fillRect/>
          </a:stretch>
        </p:blipFill>
        <p:spPr>
          <a:xfrm>
            <a:off x="762000" y="2069630"/>
            <a:ext cx="3474720" cy="1679410"/>
          </a:xfrm>
          <a:prstGeom prst="rect">
            <a:avLst/>
          </a:prstGeom>
        </p:spPr>
      </p:pic>
      <p:pic>
        <p:nvPicPr>
          <p:cNvPr id="8" name="Picture 7" descr="DSCI007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8200" y="1143000"/>
            <a:ext cx="3474720" cy="2606040"/>
          </a:xfrm>
          <a:prstGeom prst="rect">
            <a:avLst/>
          </a:prstGeom>
        </p:spPr>
      </p:pic>
      <p:pic>
        <p:nvPicPr>
          <p:cNvPr id="9" name="Picture 8" descr="Tubing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90600" y="4038600"/>
            <a:ext cx="3048000" cy="2286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343400" y="3886200"/>
            <a:ext cx="4495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A precision air pressure regulator is used to supply a constant back pressure.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Tubing with 250 µm in diameter (49 </a:t>
            </a:r>
            <a:r>
              <a:rPr lang="en-US" dirty="0" err="1" smtClean="0"/>
              <a:t>nL</a:t>
            </a:r>
            <a:r>
              <a:rPr lang="en-US" dirty="0" smtClean="0"/>
              <a:t>/mm) allows low flow rates to be visually </a:t>
            </a:r>
            <a:r>
              <a:rPr lang="en-US" dirty="0" smtClean="0"/>
              <a:t>monitored comparing </a:t>
            </a:r>
            <a:r>
              <a:rPr lang="en-US" dirty="0" smtClean="0"/>
              <a:t>to that with 500 </a:t>
            </a:r>
            <a:r>
              <a:rPr lang="en-US" dirty="0"/>
              <a:t>µm </a:t>
            </a:r>
            <a:r>
              <a:rPr lang="en-US" dirty="0" smtClean="0"/>
              <a:t>(196 </a:t>
            </a:r>
            <a:r>
              <a:rPr lang="en-US" dirty="0" err="1" smtClean="0"/>
              <a:t>nL</a:t>
            </a:r>
            <a:r>
              <a:rPr lang="en-US" dirty="0" smtClean="0"/>
              <a:t>/mm).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The flows in both tubes are monitored under a microscope.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7B83-7B2A-40B9-A533-8B7B4F5BD69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EO testing against back pressure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Turn on and adjust the air pressure regulator, and measure the rate of pressure-driven flow</a:t>
            </a:r>
          </a:p>
          <a:p>
            <a:r>
              <a:rPr lang="en-US" dirty="0" smtClean="0"/>
              <a:t>Turn off the regulator, apply the voltage, and measure the EO flow rate</a:t>
            </a:r>
          </a:p>
          <a:p>
            <a:r>
              <a:rPr lang="en-US" dirty="0" smtClean="0"/>
              <a:t>Then turn on the regulator to apply the back pressure and measure the flow rate</a:t>
            </a:r>
          </a:p>
          <a:p>
            <a:r>
              <a:rPr lang="en-US" dirty="0" smtClean="0"/>
              <a:t>Finally, stop applying the voltage, and measure the pressure-driven flow again to compare with the previously measured</a:t>
            </a:r>
          </a:p>
          <a:p>
            <a:r>
              <a:rPr lang="en-US" dirty="0" smtClean="0"/>
              <a:t>Repeat the steps for each value of the back pressure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u="sng" dirty="0" smtClean="0"/>
              <a:t>Note</a:t>
            </a:r>
            <a:r>
              <a:rPr lang="en-US" dirty="0" smtClean="0"/>
              <a:t>: The omission of EO flow rate verification at the end of each experiment is due to a significant drop in the current during the test.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EO testing against back pressure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7B83-7B2A-40B9-A533-8B7B4F5BD69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Table 1: Flow rates at various back pressures and applied voltages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39613568"/>
              </p:ext>
            </p:extLst>
          </p:nvPr>
        </p:nvGraphicFramePr>
        <p:xfrm>
          <a:off x="457200" y="4028440"/>
          <a:ext cx="8229601" cy="22961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914400"/>
                <a:gridCol w="609600"/>
                <a:gridCol w="957943"/>
                <a:gridCol w="957943"/>
                <a:gridCol w="957943"/>
                <a:gridCol w="957943"/>
                <a:gridCol w="957943"/>
                <a:gridCol w="957943"/>
                <a:gridCol w="957943"/>
              </a:tblGrid>
              <a:tr h="37084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Flow rate</a:t>
                      </a:r>
                    </a:p>
                    <a:p>
                      <a:pPr algn="ctr"/>
                      <a:r>
                        <a:rPr lang="en-US" sz="1600" dirty="0" smtClean="0"/>
                        <a:t>(</a:t>
                      </a:r>
                      <a:r>
                        <a:rPr lang="en-US" sz="1600" dirty="0" err="1" smtClean="0"/>
                        <a:t>nL</a:t>
                      </a:r>
                      <a:r>
                        <a:rPr lang="en-US" sz="1600" dirty="0" smtClean="0"/>
                        <a:t>/min)</a:t>
                      </a:r>
                      <a:endParaRPr lang="en-US" sz="16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Pressure (psi)</a:t>
                      </a:r>
                      <a:endParaRPr lang="en-US" sz="1600" b="0" u="none" dirty="0"/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0.05</a:t>
                      </a:r>
                      <a:endParaRPr 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</a:t>
                      </a:r>
                      <a:endParaRPr 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0.15</a:t>
                      </a:r>
                      <a:endParaRPr 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0.2</a:t>
                      </a:r>
                      <a:endParaRPr 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0.25</a:t>
                      </a:r>
                      <a:endParaRPr 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0.3</a:t>
                      </a:r>
                      <a:endParaRPr lang="en-US" sz="1600" dirty="0"/>
                    </a:p>
                  </a:txBody>
                  <a:tcPr anchor="ctr" anchorCtr="1"/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Voltage</a:t>
                      </a:r>
                      <a:r>
                        <a:rPr lang="en-US" sz="1600" b="1" baseline="0" dirty="0" smtClean="0"/>
                        <a:t> (mV)</a:t>
                      </a:r>
                      <a:endParaRPr lang="en-US" sz="16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-21.55 ± 7.22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-186.24 ± 29.14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-315.56 ± 90.92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-399.26 ± 93.88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-471.61 ± 116.41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-539.51 ± 234.56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500</a:t>
                      </a:r>
                      <a:endParaRPr 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391.98 ± 120.06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174.09 ± 24.30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55.07 ± 7.26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 ± 0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-3.59 ± 3.39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-40.11 ± 10.22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-111.94 ± 14.47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600</a:t>
                      </a:r>
                      <a:endParaRPr 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499.76 ± 105.82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263.20 ± 37.72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122.67 ± 25.31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30.10 ± 3.62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-0.60 ± 1.69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-23.95 ± 7.68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-71.28 ±  17.47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3" name="Group 10"/>
          <p:cNvGrpSpPr/>
          <p:nvPr/>
        </p:nvGrpSpPr>
        <p:grpSpPr>
          <a:xfrm>
            <a:off x="2109211" y="716274"/>
            <a:ext cx="6501389" cy="3093726"/>
            <a:chOff x="2109211" y="990600"/>
            <a:chExt cx="6501389" cy="3093726"/>
          </a:xfrm>
        </p:grpSpPr>
        <p:pic>
          <p:nvPicPr>
            <p:cNvPr id="7" name="Picture 6" descr="Figure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09211" y="990600"/>
              <a:ext cx="4925578" cy="3093726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6126009" y="2743200"/>
              <a:ext cx="24845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0" u="none" dirty="0" smtClean="0">
                  <a:solidFill>
                    <a:srgbClr val="00B050"/>
                  </a:solidFill>
                </a:rPr>
                <a:t>Tube diameter = 500 µm</a:t>
              </a:r>
            </a:p>
            <a:p>
              <a:endParaRPr lang="en-US" dirty="0"/>
            </a:p>
          </p:txBody>
        </p:sp>
      </p:grp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7B83-7B2A-40B9-A533-8B7B4F5BD69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EO testing against back pressure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062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990600"/>
            <a:ext cx="6311251" cy="473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Figure 1: Flow rate </a:t>
            </a:r>
            <a:r>
              <a:rPr lang="en-US" sz="3200" dirty="0" err="1" smtClean="0"/>
              <a:t>vs</a:t>
            </a:r>
            <a:r>
              <a:rPr lang="en-US" sz="3200" dirty="0" smtClean="0"/>
              <a:t> back pressure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7B83-7B2A-40B9-A533-8B7B4F5BD69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EO testing against back pressure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9600" y="57150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 1 shows the rates of the electro-osmotic flow against various back pressures for different applied voltages.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2711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990600"/>
            <a:ext cx="6311251" cy="473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Figure 2: </a:t>
            </a:r>
            <a:r>
              <a:rPr lang="en-US" sz="3200" dirty="0"/>
              <a:t>Monitoring the currents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7B83-7B2A-40B9-A533-8B7B4F5BD69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EO testing against back pressure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9600" y="57150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 2 </a:t>
            </a:r>
            <a:r>
              <a:rPr lang="en-US" dirty="0"/>
              <a:t>shows the statistic of the current during each experiment where their average values are plotted and their standard deviations are depicted by error bars.</a:t>
            </a:r>
          </a:p>
        </p:txBody>
      </p:sp>
    </p:spTree>
    <p:extLst>
      <p:ext uri="{BB962C8B-B14F-4D97-AF65-F5344CB8AC3E}">
        <p14:creationId xmlns:p14="http://schemas.microsoft.com/office/powerpoint/2010/main" xmlns="" val="76579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Table 2: Flow rates at various back pressures and applied voltages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4028440"/>
          <a:ext cx="8229601" cy="22961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914400"/>
                <a:gridCol w="609600"/>
                <a:gridCol w="957943"/>
                <a:gridCol w="957943"/>
                <a:gridCol w="957943"/>
                <a:gridCol w="957943"/>
                <a:gridCol w="957943"/>
                <a:gridCol w="957943"/>
                <a:gridCol w="957943"/>
              </a:tblGrid>
              <a:tr h="37084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Flow rate</a:t>
                      </a:r>
                    </a:p>
                    <a:p>
                      <a:pPr algn="ctr"/>
                      <a:r>
                        <a:rPr lang="en-US" sz="1600" dirty="0" smtClean="0"/>
                        <a:t>(</a:t>
                      </a:r>
                      <a:r>
                        <a:rPr lang="en-US" sz="1600" dirty="0" err="1" smtClean="0"/>
                        <a:t>nL</a:t>
                      </a:r>
                      <a:r>
                        <a:rPr lang="en-US" sz="1600" dirty="0" smtClean="0"/>
                        <a:t>/min)</a:t>
                      </a:r>
                      <a:endParaRPr lang="en-US" sz="16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Pressure (psi)</a:t>
                      </a:r>
                      <a:endParaRPr lang="en-US" sz="1600" b="0" u="none" dirty="0"/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0.05</a:t>
                      </a:r>
                      <a:endParaRPr 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</a:t>
                      </a:r>
                      <a:endParaRPr 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0.15</a:t>
                      </a:r>
                      <a:endParaRPr 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0.2</a:t>
                      </a:r>
                      <a:endParaRPr 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0.25</a:t>
                      </a:r>
                      <a:endParaRPr 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0.3</a:t>
                      </a:r>
                      <a:endParaRPr lang="en-US" sz="1600" dirty="0"/>
                    </a:p>
                  </a:txBody>
                  <a:tcPr anchor="ctr" anchorCtr="1"/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Voltage</a:t>
                      </a:r>
                      <a:r>
                        <a:rPr lang="en-US" sz="1600" b="1" baseline="0" dirty="0" smtClean="0"/>
                        <a:t> (mV)</a:t>
                      </a:r>
                      <a:endParaRPr lang="en-US" sz="16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-1.27 ± 0.45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-1.64 ± 0.61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-56.80 ± 12.57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-279.59 ± 53.59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-487.67 ± 50.60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-664.67 ± 36.64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500</a:t>
                      </a:r>
                      <a:endParaRPr 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130.73 ± 57.00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4.03 ± 1.23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0.75 ± 0.26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-0.03 ± 0.41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-1.03 ± 0.51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-1.73 ± 0.51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-2.82 ± 0.79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600</a:t>
                      </a:r>
                      <a:endParaRPr 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234.82 ± 43.38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54.23 ± 13.29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20.24 ± 17.55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8.73 ± 2.26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1.98 ± 2.20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0.01 ± 0.55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-1.60 ±  1.16</a:t>
                      </a:r>
                      <a:endParaRPr lang="en-US" sz="1400" dirty="0"/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3" name="Group 10"/>
          <p:cNvGrpSpPr/>
          <p:nvPr/>
        </p:nvGrpSpPr>
        <p:grpSpPr>
          <a:xfrm>
            <a:off x="2109211" y="716274"/>
            <a:ext cx="6501389" cy="3093726"/>
            <a:chOff x="2109211" y="990600"/>
            <a:chExt cx="6501389" cy="3093726"/>
          </a:xfrm>
        </p:grpSpPr>
        <p:pic>
          <p:nvPicPr>
            <p:cNvPr id="7" name="Picture 6" descr="Figure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09211" y="990600"/>
              <a:ext cx="4925578" cy="3093726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6126009" y="2743200"/>
              <a:ext cx="24845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0" u="none" dirty="0" smtClean="0">
                  <a:solidFill>
                    <a:srgbClr val="00B050"/>
                  </a:solidFill>
                </a:rPr>
                <a:t>Tube diameter = 250 µm</a:t>
              </a:r>
            </a:p>
            <a:p>
              <a:endParaRPr lang="en-US" dirty="0"/>
            </a:p>
          </p:txBody>
        </p:sp>
      </p:grp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9/12/2011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7B83-7B2A-40B9-A533-8B7B4F5BD699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EO testing against back pressure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503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</TotalTime>
  <Words>776</Words>
  <Application>Microsoft Office PowerPoint</Application>
  <PresentationFormat>On-screen Show (4:3)</PresentationFormat>
  <Paragraphs>146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The Testing of Electro-Osmotic Pumping against Back Pressure</vt:lpstr>
      <vt:lpstr>Objective</vt:lpstr>
      <vt:lpstr>Overview</vt:lpstr>
      <vt:lpstr>Experiment Setup</vt:lpstr>
      <vt:lpstr>Procedures</vt:lpstr>
      <vt:lpstr>Table 1: Flow rates at various back pressures and applied voltages</vt:lpstr>
      <vt:lpstr>Figure 1: Flow rate vs back pressure</vt:lpstr>
      <vt:lpstr>Figure 2: Monitoring the currents</vt:lpstr>
      <vt:lpstr>Table 2: Flow rates at various back pressures and applied voltages</vt:lpstr>
      <vt:lpstr>Figure 3: Flow rate vs back pressure</vt:lpstr>
      <vt:lpstr>Figure 4: Monitoring the currents</vt:lpstr>
      <vt:lpstr>Discussions</vt:lpstr>
    </vt:vector>
  </TitlesOfParts>
  <Company>Purdue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neung</dc:creator>
  <cp:lastModifiedBy>neung</cp:lastModifiedBy>
  <cp:revision>133</cp:revision>
  <dcterms:created xsi:type="dcterms:W3CDTF">2011-08-23T20:33:22Z</dcterms:created>
  <dcterms:modified xsi:type="dcterms:W3CDTF">2011-09-12T15:15:13Z</dcterms:modified>
</cp:coreProperties>
</file>